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4" r:id="rId5"/>
  </p:sldIdLst>
  <p:sldSz cx="6858000" cy="9906000" type="A4"/>
  <p:notesSz cx="6858000" cy="9144000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81" d="100"/>
          <a:sy n="181" d="100"/>
        </p:scale>
        <p:origin x="813" y="-9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F859F-5563-488C-89BB-03CDEAEC9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683" y="1621191"/>
            <a:ext cx="6571720" cy="3448756"/>
          </a:xfrm>
          <a:prstGeom prst="rect">
            <a:avLst/>
          </a:prstGeom>
        </p:spPr>
        <p:txBody>
          <a:bodyPr anchor="b"/>
          <a:lstStyle>
            <a:lvl1pPr algn="ctr">
              <a:defRPr sz="3214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4EEBAE1-7272-4B21-98F8-54A3DABDD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683" y="5202944"/>
            <a:ext cx="657172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86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244922" indent="0" algn="ctr">
              <a:buNone/>
              <a:defRPr sz="1071"/>
            </a:lvl2pPr>
            <a:lvl3pPr marL="489844" indent="0" algn="ctr">
              <a:buNone/>
              <a:defRPr sz="964"/>
            </a:lvl3pPr>
            <a:lvl4pPr marL="734766" indent="0" algn="ctr">
              <a:buNone/>
              <a:defRPr sz="857"/>
            </a:lvl4pPr>
            <a:lvl5pPr marL="979688" indent="0" algn="ctr">
              <a:buNone/>
              <a:defRPr sz="857"/>
            </a:lvl5pPr>
            <a:lvl6pPr marL="1224610" indent="0" algn="ctr">
              <a:buNone/>
              <a:defRPr sz="857"/>
            </a:lvl6pPr>
            <a:lvl7pPr marL="1469532" indent="0" algn="ctr">
              <a:buNone/>
              <a:defRPr sz="857"/>
            </a:lvl7pPr>
            <a:lvl8pPr marL="1714454" indent="0" algn="ctr">
              <a:buNone/>
              <a:defRPr sz="857"/>
            </a:lvl8pPr>
            <a:lvl9pPr marL="1959376" indent="0" algn="ctr">
              <a:buNone/>
              <a:defRPr sz="85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76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323A3E-6C2D-4C28-B7F3-841743712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06" y="163370"/>
            <a:ext cx="6533549" cy="43699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286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1C6691-81EE-481A-9C5A-C00C5846B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406" y="722887"/>
            <a:ext cx="6533549" cy="90197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071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 sz="964"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 sz="857"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 sz="75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 sz="750"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768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12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96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489844" rtl="0" eaLnBrk="1" latinLnBrk="0" hangingPunct="1">
        <a:lnSpc>
          <a:spcPct val="90000"/>
        </a:lnSpc>
        <a:spcBef>
          <a:spcPct val="0"/>
        </a:spcBef>
        <a:buNone/>
        <a:defRPr kumimoji="1" sz="23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1" indent="-122461" algn="l" defTabSz="489844" rtl="0" eaLnBrk="1" latinLnBrk="0" hangingPunct="1">
        <a:lnSpc>
          <a:spcPct val="90000"/>
        </a:lnSpc>
        <a:spcBef>
          <a:spcPts val="536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67383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kumimoji="1"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12305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kumimoji="1" sz="1071" kern="1200">
          <a:solidFill>
            <a:schemeClr val="tx1"/>
          </a:solidFill>
          <a:latin typeface="+mn-lt"/>
          <a:ea typeface="+mn-ea"/>
          <a:cs typeface="+mn-cs"/>
        </a:defRPr>
      </a:lvl3pPr>
      <a:lvl4pPr marL="857227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1102149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347071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591993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836915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2081837" indent="-122461" algn="l" defTabSz="489844" rtl="0" eaLnBrk="1" latinLnBrk="0" hangingPunct="1">
        <a:lnSpc>
          <a:spcPct val="90000"/>
        </a:lnSpc>
        <a:spcBef>
          <a:spcPts val="268"/>
        </a:spcBef>
        <a:buFont typeface="Arial" panose="020B0604020202020204" pitchFamily="34" charset="0"/>
        <a:buChar char="•"/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89844" rtl="0" eaLnBrk="1" latinLnBrk="0" hangingPunct="1"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1pPr>
      <a:lvl2pPr marL="244922" algn="l" defTabSz="489844" rtl="0" eaLnBrk="1" latinLnBrk="0" hangingPunct="1"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2pPr>
      <a:lvl3pPr marL="489844" algn="l" defTabSz="489844" rtl="0" eaLnBrk="1" latinLnBrk="0" hangingPunct="1"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3pPr>
      <a:lvl4pPr marL="734766" algn="l" defTabSz="489844" rtl="0" eaLnBrk="1" latinLnBrk="0" hangingPunct="1"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4pPr>
      <a:lvl5pPr marL="979688" algn="l" defTabSz="489844" rtl="0" eaLnBrk="1" latinLnBrk="0" hangingPunct="1"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5pPr>
      <a:lvl6pPr marL="1224610" algn="l" defTabSz="489844" rtl="0" eaLnBrk="1" latinLnBrk="0" hangingPunct="1"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6pPr>
      <a:lvl7pPr marL="1469532" algn="l" defTabSz="489844" rtl="0" eaLnBrk="1" latinLnBrk="0" hangingPunct="1"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7pPr>
      <a:lvl8pPr marL="1714454" algn="l" defTabSz="489844" rtl="0" eaLnBrk="1" latinLnBrk="0" hangingPunct="1"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8pPr>
      <a:lvl9pPr marL="1959376" algn="l" defTabSz="489844" rtl="0" eaLnBrk="1" latinLnBrk="0" hangingPunct="1">
        <a:defRPr kumimoji="1" sz="9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C7CE1ED-CDAF-451A-800D-BB04B4709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441770"/>
              </p:ext>
            </p:extLst>
          </p:nvPr>
        </p:nvGraphicFramePr>
        <p:xfrm>
          <a:off x="68111" y="1819943"/>
          <a:ext cx="4453694" cy="2252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78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192765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1420259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</a:tblGrid>
              <a:tr h="693449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選ばれる理由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できない理由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865984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市場の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・チャンスは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693449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市場の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・向かい風は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12419F10-C378-4CFD-9F9C-00A9EE1CAA6E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281053"/>
          <a:ext cx="2909433" cy="704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3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704391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現在の事業概要はどういう内容ですか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6934C2B-A62A-48D5-8107-3CC5A1BC98F8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1024436"/>
          <a:ext cx="2909433" cy="7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3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756758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現在の事業を取り巻く環境はどうなっていますか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今後どうなりますか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7DF9CF25-C714-4410-B5A7-8B2E35D90CC0}"/>
              </a:ext>
            </a:extLst>
          </p:cNvPr>
          <p:cNvGraphicFramePr>
            <a:graphicFrameLocks noGrp="1"/>
          </p:cNvGraphicFramePr>
          <p:nvPr/>
        </p:nvGraphicFramePr>
        <p:xfrm>
          <a:off x="4575575" y="281054"/>
          <a:ext cx="2214313" cy="15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31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00140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新しい事業や進出する領域は、どのような内容ですか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5B26D57-B0C7-4FF3-AA86-55D98B664667}"/>
              </a:ext>
            </a:extLst>
          </p:cNvPr>
          <p:cNvGraphicFramePr>
            <a:graphicFrameLocks noGrp="1"/>
          </p:cNvGraphicFramePr>
          <p:nvPr/>
        </p:nvGraphicFramePr>
        <p:xfrm>
          <a:off x="3031313" y="281052"/>
          <a:ext cx="1490494" cy="150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494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00141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新しい事業をするのは、なぜですか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0" name="表 4">
            <a:extLst>
              <a:ext uri="{FF2B5EF4-FFF2-40B4-BE49-F238E27FC236}">
                <a16:creationId xmlns:a16="http://schemas.microsoft.com/office/drawing/2014/main" id="{97A5F646-41CA-4AAD-9400-1487FE7FF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416815"/>
              </p:ext>
            </p:extLst>
          </p:nvPr>
        </p:nvGraphicFramePr>
        <p:xfrm>
          <a:off x="68111" y="4116008"/>
          <a:ext cx="2199473" cy="172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9178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691784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691784">
                  <a:extLst>
                    <a:ext uri="{9D8B030D-6E8A-4147-A177-3AD203B41FA5}">
                      <a16:colId xmlns:a16="http://schemas.microsoft.com/office/drawing/2014/main" val="2339417240"/>
                    </a:ext>
                  </a:extLst>
                </a:gridCol>
              </a:tblGrid>
              <a:tr h="10111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事業に投入するものは、どんなものですか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232444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必要な設備等は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材料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製造方法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人材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28189"/>
                  </a:ext>
                </a:extLst>
              </a:tr>
            </a:tbl>
          </a:graphicData>
        </a:graphic>
      </p:graphicFrame>
      <p:graphicFrame>
        <p:nvGraphicFramePr>
          <p:cNvPr id="12" name="表 4">
            <a:extLst>
              <a:ext uri="{FF2B5EF4-FFF2-40B4-BE49-F238E27FC236}">
                <a16:creationId xmlns:a16="http://schemas.microsoft.com/office/drawing/2014/main" id="{16ADE748-BBBC-40C9-A65F-DA7AD9DA4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322655"/>
              </p:ext>
            </p:extLst>
          </p:nvPr>
        </p:nvGraphicFramePr>
        <p:xfrm>
          <a:off x="2318017" y="4126658"/>
          <a:ext cx="2203789" cy="1714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7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9331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693314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693314">
                  <a:extLst>
                    <a:ext uri="{9D8B030D-6E8A-4147-A177-3AD203B41FA5}">
                      <a16:colId xmlns:a16="http://schemas.microsoft.com/office/drawing/2014/main" val="1200562579"/>
                    </a:ext>
                  </a:extLst>
                </a:gridCol>
              </a:tblGrid>
              <a:tr h="9046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どんなものを、誰に、どのように支払ってもらいますか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082157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必要な設備等は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主要製品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顧客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収益モデル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13" name="表 4">
            <a:extLst>
              <a:ext uri="{FF2B5EF4-FFF2-40B4-BE49-F238E27FC236}">
                <a16:creationId xmlns:a16="http://schemas.microsoft.com/office/drawing/2014/main" id="{CA73FAEF-5735-47EB-AFF1-6C6824C98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678969"/>
              </p:ext>
            </p:extLst>
          </p:nvPr>
        </p:nvGraphicFramePr>
        <p:xfrm>
          <a:off x="4586099" y="4116008"/>
          <a:ext cx="2203791" cy="172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69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8907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689074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689074">
                  <a:extLst>
                    <a:ext uri="{9D8B030D-6E8A-4147-A177-3AD203B41FA5}">
                      <a16:colId xmlns:a16="http://schemas.microsoft.com/office/drawing/2014/main" val="4293864045"/>
                    </a:ext>
                  </a:extLst>
                </a:gridCol>
              </a:tblGrid>
              <a:tr h="10111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お客さまに、どんなメリットを提供することになりますか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561708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必要な設備等は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品質面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コスト面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納期面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14" name="表 4">
            <a:extLst>
              <a:ext uri="{FF2B5EF4-FFF2-40B4-BE49-F238E27FC236}">
                <a16:creationId xmlns:a16="http://schemas.microsoft.com/office/drawing/2014/main" id="{79515FC0-79CB-48BF-B6B6-5237D52BE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079649"/>
              </p:ext>
            </p:extLst>
          </p:nvPr>
        </p:nvGraphicFramePr>
        <p:xfrm>
          <a:off x="75041" y="7377321"/>
          <a:ext cx="3763787" cy="1296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75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339417240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342600433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705710551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217250172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54676504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422712695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305050878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69323540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405873710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965007554"/>
                    </a:ext>
                  </a:extLst>
                </a:gridCol>
              </a:tblGrid>
              <a:tr h="129601">
                <a:tc gridSpan="13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どのようなスケジュールですすめていきますか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仕様、見積、発注、設置・納品、検査、支払、研修、検証、報告等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836516"/>
                  </a:ext>
                </a:extLst>
              </a:tr>
              <a:tr h="1296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設備や活動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28189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AC1F000-B079-4B7F-8C0F-0875FB5CE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50886"/>
              </p:ext>
            </p:extLst>
          </p:nvPr>
        </p:nvGraphicFramePr>
        <p:xfrm>
          <a:off x="4567523" y="1828597"/>
          <a:ext cx="2222365" cy="1510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36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10470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新しい事業は、競争相手などと比べて、どのような点で違う内容ですか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B64C3C2-00CF-4C0B-818A-75B292CCC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535287"/>
              </p:ext>
            </p:extLst>
          </p:nvPr>
        </p:nvGraphicFramePr>
        <p:xfrm>
          <a:off x="4567523" y="3394119"/>
          <a:ext cx="2222366" cy="67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366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676169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競争相手と違う内容は、どのようにして生み出すことができるのですか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7" name="表 4">
            <a:extLst>
              <a:ext uri="{FF2B5EF4-FFF2-40B4-BE49-F238E27FC236}">
                <a16:creationId xmlns:a16="http://schemas.microsoft.com/office/drawing/2014/main" id="{937723D8-9C10-433F-B4BD-8301EC54C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979246"/>
              </p:ext>
            </p:extLst>
          </p:nvPr>
        </p:nvGraphicFramePr>
        <p:xfrm>
          <a:off x="3881139" y="5910339"/>
          <a:ext cx="2908749" cy="74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467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570191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55286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887805">
                  <a:extLst>
                    <a:ext uri="{9D8B030D-6E8A-4147-A177-3AD203B41FA5}">
                      <a16:colId xmlns:a16="http://schemas.microsoft.com/office/drawing/2014/main" val="4293864045"/>
                    </a:ext>
                  </a:extLst>
                </a:gridCol>
              </a:tblGrid>
              <a:tr h="5886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だれが、どんな担当をして推進していきますか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524617"/>
                  </a:ext>
                </a:extLst>
              </a:tr>
              <a:tr h="669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担当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役職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氏名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実績・資格等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895643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8ADE20F-D43C-469B-97E0-24454E35F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4850"/>
              </p:ext>
            </p:extLst>
          </p:nvPr>
        </p:nvGraphicFramePr>
        <p:xfrm>
          <a:off x="75039" y="8734270"/>
          <a:ext cx="1566725" cy="110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72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100767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新事業を開始した後の顧客や市場規模は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64E7DDB5-26E9-402D-ABB8-149EBDF8F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286404"/>
              </p:ext>
            </p:extLst>
          </p:nvPr>
        </p:nvGraphicFramePr>
        <p:xfrm>
          <a:off x="3482438" y="8734270"/>
          <a:ext cx="1346885" cy="110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100767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新事業の価格面や性能面で、競争相手との違いはどこに打ち出せるでしょうか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5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5B2B274B-BF7C-4983-8519-1FFCD0294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703203"/>
              </p:ext>
            </p:extLst>
          </p:nvPr>
        </p:nvGraphicFramePr>
        <p:xfrm>
          <a:off x="4874685" y="9294668"/>
          <a:ext cx="1915203" cy="540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20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40369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新事業が始まった後に、想定される課題やリスクと、解決方法はありますか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460A46B0-1896-49F6-B981-D8475A567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936706"/>
              </p:ext>
            </p:extLst>
          </p:nvPr>
        </p:nvGraphicFramePr>
        <p:xfrm>
          <a:off x="1695202" y="8734270"/>
          <a:ext cx="1733798" cy="50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98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02839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新事業を始める時期はいつごろ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5C2CD175-9C01-43B6-A4F1-897ADB6A8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019501"/>
              </p:ext>
            </p:extLst>
          </p:nvPr>
        </p:nvGraphicFramePr>
        <p:xfrm>
          <a:off x="1695202" y="9294755"/>
          <a:ext cx="1733798" cy="540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98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40282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新事業が軌道に乗った時の製品等の価格と売上は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37" name="表 36">
            <a:extLst>
              <a:ext uri="{FF2B5EF4-FFF2-40B4-BE49-F238E27FC236}">
                <a16:creationId xmlns:a16="http://schemas.microsoft.com/office/drawing/2014/main" id="{15598F36-6F19-4AFE-AC77-C82976374316}"/>
              </a:ext>
            </a:extLst>
          </p:cNvPr>
          <p:cNvGraphicFramePr>
            <a:graphicFrameLocks noGrp="1"/>
          </p:cNvGraphicFramePr>
          <p:nvPr/>
        </p:nvGraphicFramePr>
        <p:xfrm>
          <a:off x="75039" y="19699"/>
          <a:ext cx="2191190" cy="220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190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220194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社名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44" name="表 4">
            <a:extLst>
              <a:ext uri="{FF2B5EF4-FFF2-40B4-BE49-F238E27FC236}">
                <a16:creationId xmlns:a16="http://schemas.microsoft.com/office/drawing/2014/main" id="{C67BD2EC-8000-49A5-BA99-232F17E39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795148"/>
              </p:ext>
            </p:extLst>
          </p:nvPr>
        </p:nvGraphicFramePr>
        <p:xfrm>
          <a:off x="75038" y="5910339"/>
          <a:ext cx="3763786" cy="1414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91">
                  <a:extLst>
                    <a:ext uri="{9D8B030D-6E8A-4147-A177-3AD203B41FA5}">
                      <a16:colId xmlns:a16="http://schemas.microsoft.com/office/drawing/2014/main" val="3663866963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3620636938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790240659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</a:tblGrid>
              <a:tr h="114308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新事業に必要となる設備等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機械、活動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は、具体的にどんな内容で、どれくらいの費用ですか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30933"/>
                  </a:ext>
                </a:extLst>
              </a:tr>
              <a:tr h="337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設備活動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481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内容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481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費用等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3D3B728-B7F8-419A-A340-27EBC69D6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48983"/>
              </p:ext>
            </p:extLst>
          </p:nvPr>
        </p:nvGraphicFramePr>
        <p:xfrm>
          <a:off x="3881139" y="6720097"/>
          <a:ext cx="2901820" cy="1953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980">
                  <a:extLst>
                    <a:ext uri="{9D8B030D-6E8A-4147-A177-3AD203B41FA5}">
                      <a16:colId xmlns:a16="http://schemas.microsoft.com/office/drawing/2014/main" val="306400857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356274084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894724024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798455272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3781391580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89204934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23584776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3102444882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575608602"/>
                    </a:ext>
                  </a:extLst>
                </a:gridCol>
              </a:tblGrid>
              <a:tr h="1755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財務計画は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2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期前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1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期前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基準年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1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2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3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4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5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1199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22102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① 売上高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549389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うち、既存事業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755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うち、新事業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88701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② 営業利益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92267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うち、既存事業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88310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うち、新事業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588046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③ 営業外費用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57040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④ 人件費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90709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⑤ 減価償却費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13064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付加価値額</a:t>
                      </a:r>
                      <a:r>
                        <a:rPr lang="en-US" altLang="ja-JP" sz="3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(②+④+⑤)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83223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伸び率（％）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710214"/>
                  </a:ext>
                </a:extLst>
              </a:tr>
            </a:tbl>
          </a:graphicData>
        </a:graphic>
      </p:graphicFrame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A776CA72-91E9-40AF-9D3F-9AA5564EB10B}"/>
              </a:ext>
            </a:extLst>
          </p:cNvPr>
          <p:cNvGraphicFramePr>
            <a:graphicFrameLocks noGrp="1"/>
          </p:cNvGraphicFramePr>
          <p:nvPr/>
        </p:nvGraphicFramePr>
        <p:xfrm>
          <a:off x="4867757" y="8730973"/>
          <a:ext cx="1915203" cy="50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20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02839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上記の売上や利益等の根拠は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5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75CF95-5A6C-419C-AC0E-AB028727069F}"/>
              </a:ext>
            </a:extLst>
          </p:cNvPr>
          <p:cNvSpPr txBox="1"/>
          <p:nvPr/>
        </p:nvSpPr>
        <p:spPr>
          <a:xfrm>
            <a:off x="2266229" y="48680"/>
            <a:ext cx="1162593" cy="165036"/>
          </a:xfrm>
          <a:prstGeom prst="rect">
            <a:avLst/>
          </a:prstGeom>
          <a:solidFill>
            <a:schemeClr val="tx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新事業の場合</a:t>
            </a:r>
            <a:r>
              <a:rPr kumimoji="1" lang="en-US" altLang="ja-JP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製造業</a:t>
            </a:r>
            <a:r>
              <a:rPr kumimoji="1" lang="en-US" altLang="ja-JP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9C944B52-2811-4101-A43D-7232EC1D5766}"/>
              </a:ext>
            </a:extLst>
          </p:cNvPr>
          <p:cNvSpPr/>
          <p:nvPr/>
        </p:nvSpPr>
        <p:spPr>
          <a:xfrm rot="10800000">
            <a:off x="1297168" y="989300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二等辺三角形 28">
            <a:extLst>
              <a:ext uri="{FF2B5EF4-FFF2-40B4-BE49-F238E27FC236}">
                <a16:creationId xmlns:a16="http://schemas.microsoft.com/office/drawing/2014/main" id="{BC8B6106-A1F6-45FB-9FF4-EAA109195452}"/>
              </a:ext>
            </a:extLst>
          </p:cNvPr>
          <p:cNvSpPr/>
          <p:nvPr/>
        </p:nvSpPr>
        <p:spPr>
          <a:xfrm rot="5400000">
            <a:off x="2803124" y="12261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二等辺三角形 29">
            <a:extLst>
              <a:ext uri="{FF2B5EF4-FFF2-40B4-BE49-F238E27FC236}">
                <a16:creationId xmlns:a16="http://schemas.microsoft.com/office/drawing/2014/main" id="{2226548E-0100-4239-A6D1-1EE5E2D16B16}"/>
              </a:ext>
            </a:extLst>
          </p:cNvPr>
          <p:cNvSpPr/>
          <p:nvPr/>
        </p:nvSpPr>
        <p:spPr>
          <a:xfrm rot="5400000">
            <a:off x="4345649" y="985293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FD38F7E0-97C9-40FE-BF04-6302B102B380}"/>
              </a:ext>
            </a:extLst>
          </p:cNvPr>
          <p:cNvSpPr/>
          <p:nvPr/>
        </p:nvSpPr>
        <p:spPr>
          <a:xfrm rot="10800000">
            <a:off x="5434253" y="1780601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5B548CE1-352E-4B19-8B65-10871316A7E4}"/>
              </a:ext>
            </a:extLst>
          </p:cNvPr>
          <p:cNvSpPr/>
          <p:nvPr/>
        </p:nvSpPr>
        <p:spPr>
          <a:xfrm rot="10800000">
            <a:off x="289423" y="1778658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D301040D-0C0E-4CC1-8304-D224E6607719}"/>
              </a:ext>
            </a:extLst>
          </p:cNvPr>
          <p:cNvSpPr/>
          <p:nvPr/>
        </p:nvSpPr>
        <p:spPr>
          <a:xfrm rot="10800000">
            <a:off x="5427325" y="333906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7C7CA32A-D62E-4A09-A794-11A7E084A328}"/>
              </a:ext>
            </a:extLst>
          </p:cNvPr>
          <p:cNvSpPr/>
          <p:nvPr/>
        </p:nvSpPr>
        <p:spPr>
          <a:xfrm rot="10800000">
            <a:off x="4540380" y="4069193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2DDACFB3-99E9-4CF1-903F-B968F2AC3AA5}"/>
              </a:ext>
            </a:extLst>
          </p:cNvPr>
          <p:cNvSpPr/>
          <p:nvPr/>
        </p:nvSpPr>
        <p:spPr>
          <a:xfrm rot="5400000">
            <a:off x="2090072" y="4814725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D10671B9-2EA8-4BC9-83C2-2B6145870ACD}"/>
              </a:ext>
            </a:extLst>
          </p:cNvPr>
          <p:cNvSpPr/>
          <p:nvPr/>
        </p:nvSpPr>
        <p:spPr>
          <a:xfrm rot="5400000">
            <a:off x="4345648" y="485908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D5EAA145-766E-48E9-9EA9-BE20F6A8E4FA}"/>
              </a:ext>
            </a:extLst>
          </p:cNvPr>
          <p:cNvSpPr/>
          <p:nvPr/>
        </p:nvSpPr>
        <p:spPr>
          <a:xfrm rot="10800000">
            <a:off x="2363084" y="5857008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二等辺三角形 38">
            <a:extLst>
              <a:ext uri="{FF2B5EF4-FFF2-40B4-BE49-F238E27FC236}">
                <a16:creationId xmlns:a16="http://schemas.microsoft.com/office/drawing/2014/main" id="{2C0098F9-AE23-4930-AB7C-B6448AD045AA}"/>
              </a:ext>
            </a:extLst>
          </p:cNvPr>
          <p:cNvSpPr/>
          <p:nvPr/>
        </p:nvSpPr>
        <p:spPr>
          <a:xfrm rot="5400000">
            <a:off x="3663171" y="6641444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二等辺三角形 44">
            <a:extLst>
              <a:ext uri="{FF2B5EF4-FFF2-40B4-BE49-F238E27FC236}">
                <a16:creationId xmlns:a16="http://schemas.microsoft.com/office/drawing/2014/main" id="{5092A594-BAEB-418D-968D-E9962CD8E527}"/>
              </a:ext>
            </a:extLst>
          </p:cNvPr>
          <p:cNvSpPr/>
          <p:nvPr/>
        </p:nvSpPr>
        <p:spPr>
          <a:xfrm rot="10800000">
            <a:off x="2363083" y="7332870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EB276F5C-EC28-498B-A99E-2D0DEEEBD2CB}"/>
              </a:ext>
            </a:extLst>
          </p:cNvPr>
          <p:cNvSpPr/>
          <p:nvPr/>
        </p:nvSpPr>
        <p:spPr>
          <a:xfrm rot="5400000">
            <a:off x="3669698" y="8067866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3EB90B62-FB8C-470C-BA9E-2DE4EFAF8B59}"/>
              </a:ext>
            </a:extLst>
          </p:cNvPr>
          <p:cNvSpPr/>
          <p:nvPr/>
        </p:nvSpPr>
        <p:spPr>
          <a:xfrm rot="10800000">
            <a:off x="596787" y="8680939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8DF0BAE1-B0BC-4DC9-A45F-0557889DC529}"/>
              </a:ext>
            </a:extLst>
          </p:cNvPr>
          <p:cNvSpPr/>
          <p:nvPr/>
        </p:nvSpPr>
        <p:spPr>
          <a:xfrm rot="5400000">
            <a:off x="1464997" y="891042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二等辺三角形 48">
            <a:extLst>
              <a:ext uri="{FF2B5EF4-FFF2-40B4-BE49-F238E27FC236}">
                <a16:creationId xmlns:a16="http://schemas.microsoft.com/office/drawing/2014/main" id="{EA224846-E6C9-4456-A55D-AA36B31C6352}"/>
              </a:ext>
            </a:extLst>
          </p:cNvPr>
          <p:cNvSpPr/>
          <p:nvPr/>
        </p:nvSpPr>
        <p:spPr>
          <a:xfrm rot="5400000">
            <a:off x="3252665" y="95122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二等辺三角形 49">
            <a:extLst>
              <a:ext uri="{FF2B5EF4-FFF2-40B4-BE49-F238E27FC236}">
                <a16:creationId xmlns:a16="http://schemas.microsoft.com/office/drawing/2014/main" id="{F18ACF74-B0E9-40DE-99BD-97D17D136CCE}"/>
              </a:ext>
            </a:extLst>
          </p:cNvPr>
          <p:cNvSpPr/>
          <p:nvPr/>
        </p:nvSpPr>
        <p:spPr>
          <a:xfrm rot="10800000">
            <a:off x="2363083" y="92338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二等辺三角形 50">
            <a:extLst>
              <a:ext uri="{FF2B5EF4-FFF2-40B4-BE49-F238E27FC236}">
                <a16:creationId xmlns:a16="http://schemas.microsoft.com/office/drawing/2014/main" id="{C94BE990-1C04-4291-A6EA-10D4F0C649AE}"/>
              </a:ext>
            </a:extLst>
          </p:cNvPr>
          <p:cNvSpPr/>
          <p:nvPr/>
        </p:nvSpPr>
        <p:spPr>
          <a:xfrm rot="5400000">
            <a:off x="4652988" y="9531655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二等辺三角形 51">
            <a:extLst>
              <a:ext uri="{FF2B5EF4-FFF2-40B4-BE49-F238E27FC236}">
                <a16:creationId xmlns:a16="http://schemas.microsoft.com/office/drawing/2014/main" id="{720ED3B3-E884-4F95-A582-D145DFE8B0D6}"/>
              </a:ext>
            </a:extLst>
          </p:cNvPr>
          <p:cNvSpPr/>
          <p:nvPr/>
        </p:nvSpPr>
        <p:spPr>
          <a:xfrm rot="10800000">
            <a:off x="5682731" y="8677686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0DA6233-6232-4AB9-86C1-5E3D5AB7DC22}"/>
              </a:ext>
            </a:extLst>
          </p:cNvPr>
          <p:cNvSpPr txBox="1"/>
          <p:nvPr/>
        </p:nvSpPr>
        <p:spPr>
          <a:xfrm>
            <a:off x="3388729" y="33316"/>
            <a:ext cx="307835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これまでの事業とともに、今後の展開について、一度、整理してみましょう。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859013C-787A-4012-AFFA-79230BE620CC}"/>
              </a:ext>
            </a:extLst>
          </p:cNvPr>
          <p:cNvSpPr txBox="1"/>
          <p:nvPr/>
        </p:nvSpPr>
        <p:spPr>
          <a:xfrm>
            <a:off x="6467087" y="155640"/>
            <a:ext cx="386324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kumimoji="1" lang="en-US" altLang="ja-JP" sz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(C)</a:t>
            </a:r>
            <a:r>
              <a:rPr kumimoji="1" lang="ja-JP" altLang="en-US" sz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株式会社道家経営･法務事務所</a:t>
            </a:r>
          </a:p>
        </p:txBody>
      </p:sp>
      <p:pic>
        <p:nvPicPr>
          <p:cNvPr id="54" name="Picture 2">
            <a:extLst>
              <a:ext uri="{FF2B5EF4-FFF2-40B4-BE49-F238E27FC236}">
                <a16:creationId xmlns:a16="http://schemas.microsoft.com/office/drawing/2014/main" id="{E9DBA9B5-453F-4CA4-8872-53FD0DC58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994" y="2911"/>
            <a:ext cx="389006" cy="1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二等辺三角形 54">
            <a:extLst>
              <a:ext uri="{FF2B5EF4-FFF2-40B4-BE49-F238E27FC236}">
                <a16:creationId xmlns:a16="http://schemas.microsoft.com/office/drawing/2014/main" id="{7A6DA739-74F2-40BC-A833-BC24020F0B2D}"/>
              </a:ext>
            </a:extLst>
          </p:cNvPr>
          <p:cNvSpPr/>
          <p:nvPr/>
        </p:nvSpPr>
        <p:spPr>
          <a:xfrm>
            <a:off x="3637205" y="177216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4698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C7CE1ED-CDAF-451A-800D-BB04B4709D91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1819943"/>
          <a:ext cx="4453694" cy="2252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78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192765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1420259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</a:tblGrid>
              <a:tr h="693449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選ばれる理由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できない理由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865984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市場の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・チャンスは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693449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市場の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・向かい風は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12419F10-C378-4CFD-9F9C-00A9EE1CAA6E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281053"/>
          <a:ext cx="2909433" cy="704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3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704391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現在の事業概要はどういう内容ですか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6934C2B-A62A-48D5-8107-3CC5A1BC98F8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1024436"/>
          <a:ext cx="2909433" cy="7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3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756758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現在の事業を取り巻く環境はどうなっていますか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今後どうなりますか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7DF9CF25-C714-4410-B5A7-8B2E35D90CC0}"/>
              </a:ext>
            </a:extLst>
          </p:cNvPr>
          <p:cNvGraphicFramePr>
            <a:graphicFrameLocks noGrp="1"/>
          </p:cNvGraphicFramePr>
          <p:nvPr/>
        </p:nvGraphicFramePr>
        <p:xfrm>
          <a:off x="4575575" y="281054"/>
          <a:ext cx="2214313" cy="15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31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00140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新しい事業や進出する領域は、どのような内容ですか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5B26D57-B0C7-4FF3-AA86-55D98B664667}"/>
              </a:ext>
            </a:extLst>
          </p:cNvPr>
          <p:cNvGraphicFramePr>
            <a:graphicFrameLocks noGrp="1"/>
          </p:cNvGraphicFramePr>
          <p:nvPr/>
        </p:nvGraphicFramePr>
        <p:xfrm>
          <a:off x="3031313" y="281052"/>
          <a:ext cx="1490494" cy="150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494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00141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新しい事業をするのは、なぜですか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0" name="表 4">
            <a:extLst>
              <a:ext uri="{FF2B5EF4-FFF2-40B4-BE49-F238E27FC236}">
                <a16:creationId xmlns:a16="http://schemas.microsoft.com/office/drawing/2014/main" id="{97A5F646-41CA-4AAD-9400-1487FE7FF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426373"/>
              </p:ext>
            </p:extLst>
          </p:nvPr>
        </p:nvGraphicFramePr>
        <p:xfrm>
          <a:off x="68111" y="4116008"/>
          <a:ext cx="2199473" cy="172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9178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691784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691784">
                  <a:extLst>
                    <a:ext uri="{9D8B030D-6E8A-4147-A177-3AD203B41FA5}">
                      <a16:colId xmlns:a16="http://schemas.microsoft.com/office/drawing/2014/main" val="2339417240"/>
                    </a:ext>
                  </a:extLst>
                </a:gridCol>
              </a:tblGrid>
              <a:tr h="10111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事業に投入するものは、どんなものですか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232444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必要な設備等は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調達方法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提供方法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店舗・設備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人材・能力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28189"/>
                  </a:ext>
                </a:extLst>
              </a:tr>
            </a:tbl>
          </a:graphicData>
        </a:graphic>
      </p:graphicFrame>
      <p:graphicFrame>
        <p:nvGraphicFramePr>
          <p:cNvPr id="12" name="表 4">
            <a:extLst>
              <a:ext uri="{FF2B5EF4-FFF2-40B4-BE49-F238E27FC236}">
                <a16:creationId xmlns:a16="http://schemas.microsoft.com/office/drawing/2014/main" id="{16ADE748-BBBC-40C9-A65F-DA7AD9DA4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972285"/>
              </p:ext>
            </p:extLst>
          </p:nvPr>
        </p:nvGraphicFramePr>
        <p:xfrm>
          <a:off x="2318017" y="4124023"/>
          <a:ext cx="2203789" cy="17164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7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9331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693314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693314">
                  <a:extLst>
                    <a:ext uri="{9D8B030D-6E8A-4147-A177-3AD203B41FA5}">
                      <a16:colId xmlns:a16="http://schemas.microsoft.com/office/drawing/2014/main" val="1200562579"/>
                    </a:ext>
                  </a:extLst>
                </a:gridCol>
              </a:tblGrid>
              <a:tr h="93098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どんなものを、誰に、どのように支払ってもらいますか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082157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必要な設備等は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主要サービス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顧客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収益モデル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13" name="表 4">
            <a:extLst>
              <a:ext uri="{FF2B5EF4-FFF2-40B4-BE49-F238E27FC236}">
                <a16:creationId xmlns:a16="http://schemas.microsoft.com/office/drawing/2014/main" id="{CA73FAEF-5735-47EB-AFF1-6C6824C98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831152"/>
              </p:ext>
            </p:extLst>
          </p:nvPr>
        </p:nvGraphicFramePr>
        <p:xfrm>
          <a:off x="4586099" y="4116008"/>
          <a:ext cx="2203791" cy="172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69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8907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689074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689074">
                  <a:extLst>
                    <a:ext uri="{9D8B030D-6E8A-4147-A177-3AD203B41FA5}">
                      <a16:colId xmlns:a16="http://schemas.microsoft.com/office/drawing/2014/main" val="4293864045"/>
                    </a:ext>
                  </a:extLst>
                </a:gridCol>
              </a:tblGrid>
              <a:tr h="10111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お客さまに、どんなメリットを提供することになりますか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561708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必要な設備等は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サービスの品質面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サービスの費用面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提供タイミング面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14" name="表 4">
            <a:extLst>
              <a:ext uri="{FF2B5EF4-FFF2-40B4-BE49-F238E27FC236}">
                <a16:creationId xmlns:a16="http://schemas.microsoft.com/office/drawing/2014/main" id="{79515FC0-79CB-48BF-B6B6-5237D52BE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690711"/>
              </p:ext>
            </p:extLst>
          </p:nvPr>
        </p:nvGraphicFramePr>
        <p:xfrm>
          <a:off x="75041" y="7377321"/>
          <a:ext cx="3763787" cy="1296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75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339417240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342600433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705710551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217250172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54676504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422712695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305050878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69323540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405873710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965007554"/>
                    </a:ext>
                  </a:extLst>
                </a:gridCol>
              </a:tblGrid>
              <a:tr h="129601">
                <a:tc gridSpan="13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どのようなスケジュールですすめていきますか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仕様、見積、発注、設置・納品、検査、支払、研修、検証、報告等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836516"/>
                  </a:ext>
                </a:extLst>
              </a:tr>
              <a:tr h="1296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設備や活動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28189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AC1F000-B079-4B7F-8C0F-0875FB5CEB23}"/>
              </a:ext>
            </a:extLst>
          </p:cNvPr>
          <p:cNvGraphicFramePr>
            <a:graphicFrameLocks noGrp="1"/>
          </p:cNvGraphicFramePr>
          <p:nvPr/>
        </p:nvGraphicFramePr>
        <p:xfrm>
          <a:off x="4567523" y="1828597"/>
          <a:ext cx="2222365" cy="1510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36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10470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新しい事業は、競争相手などと比べて、どのような点で違う内容ですか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B64C3C2-00CF-4C0B-818A-75B292CCCC88}"/>
              </a:ext>
            </a:extLst>
          </p:cNvPr>
          <p:cNvGraphicFramePr>
            <a:graphicFrameLocks noGrp="1"/>
          </p:cNvGraphicFramePr>
          <p:nvPr/>
        </p:nvGraphicFramePr>
        <p:xfrm>
          <a:off x="4567523" y="3394119"/>
          <a:ext cx="2222366" cy="67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366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676169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競争相手と違う内容は、どのようにして生み出すことができるのですか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7" name="表 4">
            <a:extLst>
              <a:ext uri="{FF2B5EF4-FFF2-40B4-BE49-F238E27FC236}">
                <a16:creationId xmlns:a16="http://schemas.microsoft.com/office/drawing/2014/main" id="{937723D8-9C10-433F-B4BD-8301EC54CAC8}"/>
              </a:ext>
            </a:extLst>
          </p:cNvPr>
          <p:cNvGraphicFramePr>
            <a:graphicFrameLocks noGrp="1"/>
          </p:cNvGraphicFramePr>
          <p:nvPr/>
        </p:nvGraphicFramePr>
        <p:xfrm>
          <a:off x="3881139" y="5910339"/>
          <a:ext cx="2908749" cy="74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467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570191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55286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887805">
                  <a:extLst>
                    <a:ext uri="{9D8B030D-6E8A-4147-A177-3AD203B41FA5}">
                      <a16:colId xmlns:a16="http://schemas.microsoft.com/office/drawing/2014/main" val="4293864045"/>
                    </a:ext>
                  </a:extLst>
                </a:gridCol>
              </a:tblGrid>
              <a:tr h="5886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だれが、どんな担当をして推進していきますか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524617"/>
                  </a:ext>
                </a:extLst>
              </a:tr>
              <a:tr h="669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担当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役職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氏名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実績・資格等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895643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8ADE20F-D43C-469B-97E0-24454E35F9F6}"/>
              </a:ext>
            </a:extLst>
          </p:cNvPr>
          <p:cNvGraphicFramePr>
            <a:graphicFrameLocks noGrp="1"/>
          </p:cNvGraphicFramePr>
          <p:nvPr/>
        </p:nvGraphicFramePr>
        <p:xfrm>
          <a:off x="75039" y="8734270"/>
          <a:ext cx="1566725" cy="110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72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100767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新事業を開始した後の顧客や市場規模は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64E7DDB5-26E9-402D-ABB8-149EBDF8F289}"/>
              </a:ext>
            </a:extLst>
          </p:cNvPr>
          <p:cNvGraphicFramePr>
            <a:graphicFrameLocks noGrp="1"/>
          </p:cNvGraphicFramePr>
          <p:nvPr/>
        </p:nvGraphicFramePr>
        <p:xfrm>
          <a:off x="3482438" y="8734270"/>
          <a:ext cx="1346885" cy="110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100767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新事業の価格面や性能面で、競争相手との違いはどこに打ち出せるでしょうか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5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5B2B274B-BF7C-4983-8519-1FFCD0294AD8}"/>
              </a:ext>
            </a:extLst>
          </p:cNvPr>
          <p:cNvGraphicFramePr>
            <a:graphicFrameLocks noGrp="1"/>
          </p:cNvGraphicFramePr>
          <p:nvPr/>
        </p:nvGraphicFramePr>
        <p:xfrm>
          <a:off x="4874685" y="9294668"/>
          <a:ext cx="1915203" cy="540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20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40369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新事業が始まった後に、想定される課題やリスクと、解決方法はありますか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460A46B0-1896-49F6-B981-D8475A567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76034"/>
              </p:ext>
            </p:extLst>
          </p:nvPr>
        </p:nvGraphicFramePr>
        <p:xfrm>
          <a:off x="1695202" y="8734270"/>
          <a:ext cx="1733798" cy="50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98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02839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新事業を始める時期はいつごろ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5C2CD175-9C01-43B6-A4F1-897ADB6A8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62145"/>
              </p:ext>
            </p:extLst>
          </p:nvPr>
        </p:nvGraphicFramePr>
        <p:xfrm>
          <a:off x="1695202" y="9294755"/>
          <a:ext cx="1733798" cy="540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98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40282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新事業が軌道に乗った時の製品等の価格と売上は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37" name="表 36">
            <a:extLst>
              <a:ext uri="{FF2B5EF4-FFF2-40B4-BE49-F238E27FC236}">
                <a16:creationId xmlns:a16="http://schemas.microsoft.com/office/drawing/2014/main" id="{15598F36-6F19-4AFE-AC77-C82976374316}"/>
              </a:ext>
            </a:extLst>
          </p:cNvPr>
          <p:cNvGraphicFramePr>
            <a:graphicFrameLocks noGrp="1"/>
          </p:cNvGraphicFramePr>
          <p:nvPr/>
        </p:nvGraphicFramePr>
        <p:xfrm>
          <a:off x="75039" y="19699"/>
          <a:ext cx="2191190" cy="220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190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220194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社名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44" name="表 4">
            <a:extLst>
              <a:ext uri="{FF2B5EF4-FFF2-40B4-BE49-F238E27FC236}">
                <a16:creationId xmlns:a16="http://schemas.microsoft.com/office/drawing/2014/main" id="{C67BD2EC-8000-49A5-BA99-232F17E39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191067"/>
              </p:ext>
            </p:extLst>
          </p:nvPr>
        </p:nvGraphicFramePr>
        <p:xfrm>
          <a:off x="75038" y="5910339"/>
          <a:ext cx="3763786" cy="1414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91">
                  <a:extLst>
                    <a:ext uri="{9D8B030D-6E8A-4147-A177-3AD203B41FA5}">
                      <a16:colId xmlns:a16="http://schemas.microsoft.com/office/drawing/2014/main" val="3663866963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3620636938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790240659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</a:tblGrid>
              <a:tr h="114308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新事業に必要となる設備等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機械、活動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は、具体的にどんな内容で、どれくらいの費用ですか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30933"/>
                  </a:ext>
                </a:extLst>
              </a:tr>
              <a:tr h="337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設備活動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481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内容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481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費用等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3D3B728-B7F8-419A-A340-27EBC69D62FD}"/>
              </a:ext>
            </a:extLst>
          </p:cNvPr>
          <p:cNvGraphicFramePr>
            <a:graphicFrameLocks noGrp="1"/>
          </p:cNvGraphicFramePr>
          <p:nvPr/>
        </p:nvGraphicFramePr>
        <p:xfrm>
          <a:off x="3881139" y="6720097"/>
          <a:ext cx="2901820" cy="1953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980">
                  <a:extLst>
                    <a:ext uri="{9D8B030D-6E8A-4147-A177-3AD203B41FA5}">
                      <a16:colId xmlns:a16="http://schemas.microsoft.com/office/drawing/2014/main" val="306400857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356274084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894724024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798455272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3781391580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89204934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23584776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3102444882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575608602"/>
                    </a:ext>
                  </a:extLst>
                </a:gridCol>
              </a:tblGrid>
              <a:tr h="1755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財務計画は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2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期前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1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期前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基準年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1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2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3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4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5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1199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22102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① 売上高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549389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うち、既存事業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755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うち、新事業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88701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② 営業利益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92267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うち、既存事業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88310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うち、新事業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588046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③ 営業外費用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57040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④ 人件費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90709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⑤ 減価償却費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13064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付加価値額</a:t>
                      </a:r>
                      <a:r>
                        <a:rPr lang="en-US" altLang="ja-JP" sz="3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(②+④+⑤)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83223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伸び率（％）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710214"/>
                  </a:ext>
                </a:extLst>
              </a:tr>
            </a:tbl>
          </a:graphicData>
        </a:graphic>
      </p:graphicFrame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A776CA72-91E9-40AF-9D3F-9AA5564EB10B}"/>
              </a:ext>
            </a:extLst>
          </p:cNvPr>
          <p:cNvGraphicFramePr>
            <a:graphicFrameLocks noGrp="1"/>
          </p:cNvGraphicFramePr>
          <p:nvPr/>
        </p:nvGraphicFramePr>
        <p:xfrm>
          <a:off x="4867757" y="8730973"/>
          <a:ext cx="1915203" cy="50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20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02839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上記の売上や利益等の根拠は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5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9C944B52-2811-4101-A43D-7232EC1D5766}"/>
              </a:ext>
            </a:extLst>
          </p:cNvPr>
          <p:cNvSpPr/>
          <p:nvPr/>
        </p:nvSpPr>
        <p:spPr>
          <a:xfrm rot="10800000">
            <a:off x="1297168" y="989300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二等辺三角形 28">
            <a:extLst>
              <a:ext uri="{FF2B5EF4-FFF2-40B4-BE49-F238E27FC236}">
                <a16:creationId xmlns:a16="http://schemas.microsoft.com/office/drawing/2014/main" id="{BC8B6106-A1F6-45FB-9FF4-EAA109195452}"/>
              </a:ext>
            </a:extLst>
          </p:cNvPr>
          <p:cNvSpPr/>
          <p:nvPr/>
        </p:nvSpPr>
        <p:spPr>
          <a:xfrm rot="5400000">
            <a:off x="2803124" y="12261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二等辺三角形 29">
            <a:extLst>
              <a:ext uri="{FF2B5EF4-FFF2-40B4-BE49-F238E27FC236}">
                <a16:creationId xmlns:a16="http://schemas.microsoft.com/office/drawing/2014/main" id="{2226548E-0100-4239-A6D1-1EE5E2D16B16}"/>
              </a:ext>
            </a:extLst>
          </p:cNvPr>
          <p:cNvSpPr/>
          <p:nvPr/>
        </p:nvSpPr>
        <p:spPr>
          <a:xfrm rot="5400000">
            <a:off x="4345649" y="985293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FD38F7E0-97C9-40FE-BF04-6302B102B380}"/>
              </a:ext>
            </a:extLst>
          </p:cNvPr>
          <p:cNvSpPr/>
          <p:nvPr/>
        </p:nvSpPr>
        <p:spPr>
          <a:xfrm rot="10800000">
            <a:off x="5434253" y="1780601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5B548CE1-352E-4B19-8B65-10871316A7E4}"/>
              </a:ext>
            </a:extLst>
          </p:cNvPr>
          <p:cNvSpPr/>
          <p:nvPr/>
        </p:nvSpPr>
        <p:spPr>
          <a:xfrm rot="10800000">
            <a:off x="289423" y="1778658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D301040D-0C0E-4CC1-8304-D224E6607719}"/>
              </a:ext>
            </a:extLst>
          </p:cNvPr>
          <p:cNvSpPr/>
          <p:nvPr/>
        </p:nvSpPr>
        <p:spPr>
          <a:xfrm rot="10800000">
            <a:off x="5427325" y="333906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7C7CA32A-D62E-4A09-A794-11A7E084A328}"/>
              </a:ext>
            </a:extLst>
          </p:cNvPr>
          <p:cNvSpPr/>
          <p:nvPr/>
        </p:nvSpPr>
        <p:spPr>
          <a:xfrm rot="10800000">
            <a:off x="4540380" y="4069193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2DDACFB3-99E9-4CF1-903F-B968F2AC3AA5}"/>
              </a:ext>
            </a:extLst>
          </p:cNvPr>
          <p:cNvSpPr/>
          <p:nvPr/>
        </p:nvSpPr>
        <p:spPr>
          <a:xfrm rot="5400000">
            <a:off x="2090072" y="4814725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D10671B9-2EA8-4BC9-83C2-2B6145870ACD}"/>
              </a:ext>
            </a:extLst>
          </p:cNvPr>
          <p:cNvSpPr/>
          <p:nvPr/>
        </p:nvSpPr>
        <p:spPr>
          <a:xfrm rot="5400000">
            <a:off x="4345648" y="485908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D5EAA145-766E-48E9-9EA9-BE20F6A8E4FA}"/>
              </a:ext>
            </a:extLst>
          </p:cNvPr>
          <p:cNvSpPr/>
          <p:nvPr/>
        </p:nvSpPr>
        <p:spPr>
          <a:xfrm rot="10800000">
            <a:off x="2363084" y="5857008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二等辺三角形 38">
            <a:extLst>
              <a:ext uri="{FF2B5EF4-FFF2-40B4-BE49-F238E27FC236}">
                <a16:creationId xmlns:a16="http://schemas.microsoft.com/office/drawing/2014/main" id="{2C0098F9-AE23-4930-AB7C-B6448AD045AA}"/>
              </a:ext>
            </a:extLst>
          </p:cNvPr>
          <p:cNvSpPr/>
          <p:nvPr/>
        </p:nvSpPr>
        <p:spPr>
          <a:xfrm rot="5400000">
            <a:off x="3663171" y="6641444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二等辺三角形 44">
            <a:extLst>
              <a:ext uri="{FF2B5EF4-FFF2-40B4-BE49-F238E27FC236}">
                <a16:creationId xmlns:a16="http://schemas.microsoft.com/office/drawing/2014/main" id="{5092A594-BAEB-418D-968D-E9962CD8E527}"/>
              </a:ext>
            </a:extLst>
          </p:cNvPr>
          <p:cNvSpPr/>
          <p:nvPr/>
        </p:nvSpPr>
        <p:spPr>
          <a:xfrm rot="10800000">
            <a:off x="2363083" y="7332870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3EB90B62-FB8C-470C-BA9E-2DE4EFAF8B59}"/>
              </a:ext>
            </a:extLst>
          </p:cNvPr>
          <p:cNvSpPr/>
          <p:nvPr/>
        </p:nvSpPr>
        <p:spPr>
          <a:xfrm rot="10800000">
            <a:off x="596787" y="8680939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8DF0BAE1-B0BC-4DC9-A45F-0557889DC529}"/>
              </a:ext>
            </a:extLst>
          </p:cNvPr>
          <p:cNvSpPr/>
          <p:nvPr/>
        </p:nvSpPr>
        <p:spPr>
          <a:xfrm rot="5400000">
            <a:off x="1464997" y="891042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二等辺三角形 48">
            <a:extLst>
              <a:ext uri="{FF2B5EF4-FFF2-40B4-BE49-F238E27FC236}">
                <a16:creationId xmlns:a16="http://schemas.microsoft.com/office/drawing/2014/main" id="{EA224846-E6C9-4456-A55D-AA36B31C6352}"/>
              </a:ext>
            </a:extLst>
          </p:cNvPr>
          <p:cNvSpPr/>
          <p:nvPr/>
        </p:nvSpPr>
        <p:spPr>
          <a:xfrm rot="5400000">
            <a:off x="3252665" y="95122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二等辺三角形 49">
            <a:extLst>
              <a:ext uri="{FF2B5EF4-FFF2-40B4-BE49-F238E27FC236}">
                <a16:creationId xmlns:a16="http://schemas.microsoft.com/office/drawing/2014/main" id="{F18ACF74-B0E9-40DE-99BD-97D17D136CCE}"/>
              </a:ext>
            </a:extLst>
          </p:cNvPr>
          <p:cNvSpPr/>
          <p:nvPr/>
        </p:nvSpPr>
        <p:spPr>
          <a:xfrm rot="10800000">
            <a:off x="2363083" y="92338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二等辺三角形 50">
            <a:extLst>
              <a:ext uri="{FF2B5EF4-FFF2-40B4-BE49-F238E27FC236}">
                <a16:creationId xmlns:a16="http://schemas.microsoft.com/office/drawing/2014/main" id="{C94BE990-1C04-4291-A6EA-10D4F0C649AE}"/>
              </a:ext>
            </a:extLst>
          </p:cNvPr>
          <p:cNvSpPr/>
          <p:nvPr/>
        </p:nvSpPr>
        <p:spPr>
          <a:xfrm rot="5400000">
            <a:off x="4652988" y="9531655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二等辺三角形 51">
            <a:extLst>
              <a:ext uri="{FF2B5EF4-FFF2-40B4-BE49-F238E27FC236}">
                <a16:creationId xmlns:a16="http://schemas.microsoft.com/office/drawing/2014/main" id="{720ED3B3-E884-4F95-A582-D145DFE8B0D6}"/>
              </a:ext>
            </a:extLst>
          </p:cNvPr>
          <p:cNvSpPr/>
          <p:nvPr/>
        </p:nvSpPr>
        <p:spPr>
          <a:xfrm rot="10800000">
            <a:off x="5682731" y="8677686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二等辺三角形 54">
            <a:extLst>
              <a:ext uri="{FF2B5EF4-FFF2-40B4-BE49-F238E27FC236}">
                <a16:creationId xmlns:a16="http://schemas.microsoft.com/office/drawing/2014/main" id="{7A6DA739-74F2-40BC-A833-BC24020F0B2D}"/>
              </a:ext>
            </a:extLst>
          </p:cNvPr>
          <p:cNvSpPr/>
          <p:nvPr/>
        </p:nvSpPr>
        <p:spPr>
          <a:xfrm>
            <a:off x="3637205" y="177216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二等辺三角形 55">
            <a:extLst>
              <a:ext uri="{FF2B5EF4-FFF2-40B4-BE49-F238E27FC236}">
                <a16:creationId xmlns:a16="http://schemas.microsoft.com/office/drawing/2014/main" id="{76FF1DA9-ED22-4672-AFF7-B528900ED43B}"/>
              </a:ext>
            </a:extLst>
          </p:cNvPr>
          <p:cNvSpPr/>
          <p:nvPr/>
        </p:nvSpPr>
        <p:spPr>
          <a:xfrm rot="5400000">
            <a:off x="3669698" y="8067866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43E3CC1-E399-4086-9FDA-795B18878EB4}"/>
              </a:ext>
            </a:extLst>
          </p:cNvPr>
          <p:cNvSpPr txBox="1"/>
          <p:nvPr/>
        </p:nvSpPr>
        <p:spPr>
          <a:xfrm>
            <a:off x="2266229" y="48680"/>
            <a:ext cx="1162593" cy="165036"/>
          </a:xfrm>
          <a:prstGeom prst="rect">
            <a:avLst/>
          </a:prstGeom>
          <a:solidFill>
            <a:schemeClr val="tx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新事業の場合</a:t>
            </a:r>
            <a:r>
              <a:rPr kumimoji="1" lang="en-US" altLang="ja-JP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サービス業</a:t>
            </a:r>
            <a:r>
              <a:rPr kumimoji="1" lang="en-US" altLang="ja-JP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58BB558-0327-4334-8455-DEB9C1AB1FD2}"/>
              </a:ext>
            </a:extLst>
          </p:cNvPr>
          <p:cNvSpPr txBox="1"/>
          <p:nvPr/>
        </p:nvSpPr>
        <p:spPr>
          <a:xfrm>
            <a:off x="3388729" y="33316"/>
            <a:ext cx="307835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これまでの事業とともに、今後の展開について、一度、整理してみましょう。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CABEAE70-2C2A-4C2B-9ED9-5E27C61B078B}"/>
              </a:ext>
            </a:extLst>
          </p:cNvPr>
          <p:cNvSpPr txBox="1"/>
          <p:nvPr/>
        </p:nvSpPr>
        <p:spPr>
          <a:xfrm>
            <a:off x="6467087" y="155640"/>
            <a:ext cx="386324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kumimoji="1" lang="en-US" altLang="ja-JP" sz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(C)</a:t>
            </a:r>
            <a:r>
              <a:rPr kumimoji="1" lang="ja-JP" altLang="en-US" sz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株式会社道家経営･法務事務所</a:t>
            </a:r>
          </a:p>
        </p:txBody>
      </p:sp>
      <p:pic>
        <p:nvPicPr>
          <p:cNvPr id="61" name="Picture 2">
            <a:extLst>
              <a:ext uri="{FF2B5EF4-FFF2-40B4-BE49-F238E27FC236}">
                <a16:creationId xmlns:a16="http://schemas.microsoft.com/office/drawing/2014/main" id="{28BE0264-25EB-493E-82E5-4925E54C0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994" y="2911"/>
            <a:ext cx="389006" cy="1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29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C7CE1ED-CDAF-451A-800D-BB04B4709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762955"/>
              </p:ext>
            </p:extLst>
          </p:nvPr>
        </p:nvGraphicFramePr>
        <p:xfrm>
          <a:off x="68111" y="1819943"/>
          <a:ext cx="4453694" cy="2252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78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192765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1420259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</a:tblGrid>
              <a:tr h="693449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自社や自社製品が選ばれる理由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何か、できない理由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865984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今後の市場の変化で、チャンスとなるものは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693449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今後の市場の変化で、向かい風となるものは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12419F10-C378-4CFD-9F9C-00A9EE1CAA6E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281053"/>
          <a:ext cx="2909433" cy="704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3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704391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現在の事業概要はどういう内容ですか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6934C2B-A62A-48D5-8107-3CC5A1BC98F8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1024436"/>
          <a:ext cx="2909433" cy="7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3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756758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現在の事業を取り巻く環境はどうなっていますか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今後どうなりますか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7DF9CF25-C714-4410-B5A7-8B2E35D90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822796"/>
              </p:ext>
            </p:extLst>
          </p:nvPr>
        </p:nvGraphicFramePr>
        <p:xfrm>
          <a:off x="4575575" y="281054"/>
          <a:ext cx="2214313" cy="15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31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00140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新しく強化する内容は、どのような内容ですか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5B26D57-B0C7-4FF3-AA86-55D98B6646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956073"/>
              </p:ext>
            </p:extLst>
          </p:nvPr>
        </p:nvGraphicFramePr>
        <p:xfrm>
          <a:off x="3031313" y="281052"/>
          <a:ext cx="1490494" cy="150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494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00141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既存事業を、新しく強化する理由は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0" name="表 4">
            <a:extLst>
              <a:ext uri="{FF2B5EF4-FFF2-40B4-BE49-F238E27FC236}">
                <a16:creationId xmlns:a16="http://schemas.microsoft.com/office/drawing/2014/main" id="{97A5F646-41CA-4AAD-9400-1487FE7FF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154659"/>
              </p:ext>
            </p:extLst>
          </p:nvPr>
        </p:nvGraphicFramePr>
        <p:xfrm>
          <a:off x="68111" y="4116008"/>
          <a:ext cx="2199473" cy="172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9178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47283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536285">
                  <a:extLst>
                    <a:ext uri="{9D8B030D-6E8A-4147-A177-3AD203B41FA5}">
                      <a16:colId xmlns:a16="http://schemas.microsoft.com/office/drawing/2014/main" val="2339417240"/>
                    </a:ext>
                  </a:extLst>
                </a:gridCol>
              </a:tblGrid>
              <a:tr h="10111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事業に投入するものは、どんなものですか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232444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必要なものは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材料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製造方法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人材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28189"/>
                  </a:ext>
                </a:extLst>
              </a:tr>
            </a:tbl>
          </a:graphicData>
        </a:graphic>
      </p:graphicFrame>
      <p:graphicFrame>
        <p:nvGraphicFramePr>
          <p:cNvPr id="12" name="表 4">
            <a:extLst>
              <a:ext uri="{FF2B5EF4-FFF2-40B4-BE49-F238E27FC236}">
                <a16:creationId xmlns:a16="http://schemas.microsoft.com/office/drawing/2014/main" id="{16ADE748-BBBC-40C9-A65F-DA7AD9DA4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434605"/>
              </p:ext>
            </p:extLst>
          </p:nvPr>
        </p:nvGraphicFramePr>
        <p:xfrm>
          <a:off x="2318017" y="4126658"/>
          <a:ext cx="2203789" cy="1714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7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9331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22830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563798">
                  <a:extLst>
                    <a:ext uri="{9D8B030D-6E8A-4147-A177-3AD203B41FA5}">
                      <a16:colId xmlns:a16="http://schemas.microsoft.com/office/drawing/2014/main" val="1200562579"/>
                    </a:ext>
                  </a:extLst>
                </a:gridCol>
              </a:tblGrid>
              <a:tr h="9046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どんなものを、誰に、どのように支払ってもらいますか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082157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必要なものは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主要製品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顧客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収益モデル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13" name="表 4">
            <a:extLst>
              <a:ext uri="{FF2B5EF4-FFF2-40B4-BE49-F238E27FC236}">
                <a16:creationId xmlns:a16="http://schemas.microsoft.com/office/drawing/2014/main" id="{CA73FAEF-5735-47EB-AFF1-6C6824C98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433715"/>
              </p:ext>
            </p:extLst>
          </p:nvPr>
        </p:nvGraphicFramePr>
        <p:xfrm>
          <a:off x="4586099" y="4116008"/>
          <a:ext cx="2203791" cy="172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69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8907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54665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523483">
                  <a:extLst>
                    <a:ext uri="{9D8B030D-6E8A-4147-A177-3AD203B41FA5}">
                      <a16:colId xmlns:a16="http://schemas.microsoft.com/office/drawing/2014/main" val="4293864045"/>
                    </a:ext>
                  </a:extLst>
                </a:gridCol>
              </a:tblGrid>
              <a:tr h="10111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お客さまに、どんなメリットを提供することになりますか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561708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必要なものは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品質面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コスト面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納期面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14" name="表 4">
            <a:extLst>
              <a:ext uri="{FF2B5EF4-FFF2-40B4-BE49-F238E27FC236}">
                <a16:creationId xmlns:a16="http://schemas.microsoft.com/office/drawing/2014/main" id="{79515FC0-79CB-48BF-B6B6-5237D52BE945}"/>
              </a:ext>
            </a:extLst>
          </p:cNvPr>
          <p:cNvGraphicFramePr>
            <a:graphicFrameLocks noGrp="1"/>
          </p:cNvGraphicFramePr>
          <p:nvPr/>
        </p:nvGraphicFramePr>
        <p:xfrm>
          <a:off x="75041" y="7377321"/>
          <a:ext cx="3763787" cy="1296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75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339417240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342600433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705710551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217250172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54676504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422712695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305050878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69323540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405873710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965007554"/>
                    </a:ext>
                  </a:extLst>
                </a:gridCol>
              </a:tblGrid>
              <a:tr h="129601">
                <a:tc gridSpan="13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どのようなスケジュールですすめていきますか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仕様、見積、発注、設置・納品、検査、支払、研修、検証、報告等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836516"/>
                  </a:ext>
                </a:extLst>
              </a:tr>
              <a:tr h="1296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設備や活動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28189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AC1F000-B079-4B7F-8C0F-0875FB5CE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809228"/>
              </p:ext>
            </p:extLst>
          </p:nvPr>
        </p:nvGraphicFramePr>
        <p:xfrm>
          <a:off x="4567523" y="1828597"/>
          <a:ext cx="2222365" cy="1510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36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10470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新しく強化する内容は、競争相手と比べて、どのような点が違いますか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B64C3C2-00CF-4C0B-818A-75B292CCC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326310"/>
              </p:ext>
            </p:extLst>
          </p:nvPr>
        </p:nvGraphicFramePr>
        <p:xfrm>
          <a:off x="4567523" y="3394119"/>
          <a:ext cx="2222366" cy="67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366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676169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競争相手と違う内容を、自社ができる理由は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7" name="表 4">
            <a:extLst>
              <a:ext uri="{FF2B5EF4-FFF2-40B4-BE49-F238E27FC236}">
                <a16:creationId xmlns:a16="http://schemas.microsoft.com/office/drawing/2014/main" id="{937723D8-9C10-433F-B4BD-8301EC54CAC8}"/>
              </a:ext>
            </a:extLst>
          </p:cNvPr>
          <p:cNvGraphicFramePr>
            <a:graphicFrameLocks noGrp="1"/>
          </p:cNvGraphicFramePr>
          <p:nvPr/>
        </p:nvGraphicFramePr>
        <p:xfrm>
          <a:off x="3881139" y="5910339"/>
          <a:ext cx="2908749" cy="74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467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570191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55286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887805">
                  <a:extLst>
                    <a:ext uri="{9D8B030D-6E8A-4147-A177-3AD203B41FA5}">
                      <a16:colId xmlns:a16="http://schemas.microsoft.com/office/drawing/2014/main" val="4293864045"/>
                    </a:ext>
                  </a:extLst>
                </a:gridCol>
              </a:tblGrid>
              <a:tr h="5886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だれが、どんな担当をして推進していきますか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524617"/>
                  </a:ext>
                </a:extLst>
              </a:tr>
              <a:tr h="669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担当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役職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氏名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実績・資格等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895643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8ADE20F-D43C-469B-97E0-24454E35F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495212"/>
              </p:ext>
            </p:extLst>
          </p:nvPr>
        </p:nvGraphicFramePr>
        <p:xfrm>
          <a:off x="75039" y="8734270"/>
          <a:ext cx="1566725" cy="110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72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100767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既存事業を強化した後の顧客や市場規模は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64E7DDB5-26E9-402D-ABB8-149EBDF8F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0894996"/>
              </p:ext>
            </p:extLst>
          </p:nvPr>
        </p:nvGraphicFramePr>
        <p:xfrm>
          <a:off x="3482438" y="8734270"/>
          <a:ext cx="1346885" cy="110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100767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事業を強化することで、競争相手との違いはどこに打ち出せるでしょうか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5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5B2B274B-BF7C-4983-8519-1FFCD0294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21574"/>
              </p:ext>
            </p:extLst>
          </p:nvPr>
        </p:nvGraphicFramePr>
        <p:xfrm>
          <a:off x="4874685" y="9294668"/>
          <a:ext cx="1915203" cy="540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20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40369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今後、想定される課題やリスクと、解決方法はありますか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460A46B0-1896-49F6-B981-D8475A567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331964"/>
              </p:ext>
            </p:extLst>
          </p:nvPr>
        </p:nvGraphicFramePr>
        <p:xfrm>
          <a:off x="1695202" y="8734270"/>
          <a:ext cx="1733798" cy="50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98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02839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強化する活動を始める時期は、いつごろ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5C2CD175-9C01-43B6-A4F1-897ADB6A8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285520"/>
              </p:ext>
            </p:extLst>
          </p:nvPr>
        </p:nvGraphicFramePr>
        <p:xfrm>
          <a:off x="1695202" y="9294755"/>
          <a:ext cx="1733798" cy="540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98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40282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軌道に乗った時の製品等の価格や売上は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37" name="表 36">
            <a:extLst>
              <a:ext uri="{FF2B5EF4-FFF2-40B4-BE49-F238E27FC236}">
                <a16:creationId xmlns:a16="http://schemas.microsoft.com/office/drawing/2014/main" id="{15598F36-6F19-4AFE-AC77-C82976374316}"/>
              </a:ext>
            </a:extLst>
          </p:cNvPr>
          <p:cNvGraphicFramePr>
            <a:graphicFrameLocks noGrp="1"/>
          </p:cNvGraphicFramePr>
          <p:nvPr/>
        </p:nvGraphicFramePr>
        <p:xfrm>
          <a:off x="75039" y="19699"/>
          <a:ext cx="2191190" cy="220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190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220194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社名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44" name="表 4">
            <a:extLst>
              <a:ext uri="{FF2B5EF4-FFF2-40B4-BE49-F238E27FC236}">
                <a16:creationId xmlns:a16="http://schemas.microsoft.com/office/drawing/2014/main" id="{C67BD2EC-8000-49A5-BA99-232F17E39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033730"/>
              </p:ext>
            </p:extLst>
          </p:nvPr>
        </p:nvGraphicFramePr>
        <p:xfrm>
          <a:off x="75038" y="5910339"/>
          <a:ext cx="3763786" cy="1414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91">
                  <a:extLst>
                    <a:ext uri="{9D8B030D-6E8A-4147-A177-3AD203B41FA5}">
                      <a16:colId xmlns:a16="http://schemas.microsoft.com/office/drawing/2014/main" val="3663866963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3620636938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790240659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</a:tblGrid>
              <a:tr h="114308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強化する活動の内容や、必要となる機械･設備は、具体的にどんな内容で、どれくらいの費用ですか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30933"/>
                  </a:ext>
                </a:extLst>
              </a:tr>
              <a:tr h="337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設備活動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481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内容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481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費用等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3D3B728-B7F8-419A-A340-27EBC69D6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902124"/>
              </p:ext>
            </p:extLst>
          </p:nvPr>
        </p:nvGraphicFramePr>
        <p:xfrm>
          <a:off x="3881139" y="6720097"/>
          <a:ext cx="2901820" cy="1953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980">
                  <a:extLst>
                    <a:ext uri="{9D8B030D-6E8A-4147-A177-3AD203B41FA5}">
                      <a16:colId xmlns:a16="http://schemas.microsoft.com/office/drawing/2014/main" val="306400857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356274084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894724024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798455272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3781391580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89204934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23584776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3102444882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575608602"/>
                    </a:ext>
                  </a:extLst>
                </a:gridCol>
              </a:tblGrid>
              <a:tr h="1755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財務計画は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2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期前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1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期前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基準年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1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2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3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4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5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1199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22102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① 売上高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549389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うち、既存事業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755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うち、強化した効果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88701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② 営業利益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92267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うち、既存事業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88310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うち、強化した効果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588046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③ 営業外費用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57040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④ 人件費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90709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⑤ 減価償却費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13064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付加価値額</a:t>
                      </a:r>
                      <a:r>
                        <a:rPr lang="en-US" altLang="ja-JP" sz="3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(②+④+⑤)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83223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伸び率（％）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710214"/>
                  </a:ext>
                </a:extLst>
              </a:tr>
            </a:tbl>
          </a:graphicData>
        </a:graphic>
      </p:graphicFrame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A776CA72-91E9-40AF-9D3F-9AA5564EB10B}"/>
              </a:ext>
            </a:extLst>
          </p:cNvPr>
          <p:cNvGraphicFramePr>
            <a:graphicFrameLocks noGrp="1"/>
          </p:cNvGraphicFramePr>
          <p:nvPr/>
        </p:nvGraphicFramePr>
        <p:xfrm>
          <a:off x="4867757" y="8730973"/>
          <a:ext cx="1915203" cy="50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20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02839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上記の売上や利益等の根拠は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5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75CF95-5A6C-419C-AC0E-AB028727069F}"/>
              </a:ext>
            </a:extLst>
          </p:cNvPr>
          <p:cNvSpPr txBox="1"/>
          <p:nvPr/>
        </p:nvSpPr>
        <p:spPr>
          <a:xfrm>
            <a:off x="2266229" y="48680"/>
            <a:ext cx="1162593" cy="165036"/>
          </a:xfrm>
          <a:prstGeom prst="rect">
            <a:avLst/>
          </a:prstGeom>
          <a:solidFill>
            <a:schemeClr val="tx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既存事業の強化</a:t>
            </a:r>
            <a:r>
              <a:rPr kumimoji="1" lang="en-US" altLang="ja-JP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製造業</a:t>
            </a:r>
            <a:r>
              <a:rPr kumimoji="1" lang="en-US" altLang="ja-JP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9C944B52-2811-4101-A43D-7232EC1D5766}"/>
              </a:ext>
            </a:extLst>
          </p:cNvPr>
          <p:cNvSpPr/>
          <p:nvPr/>
        </p:nvSpPr>
        <p:spPr>
          <a:xfrm rot="10800000">
            <a:off x="1297168" y="989300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二等辺三角形 28">
            <a:extLst>
              <a:ext uri="{FF2B5EF4-FFF2-40B4-BE49-F238E27FC236}">
                <a16:creationId xmlns:a16="http://schemas.microsoft.com/office/drawing/2014/main" id="{BC8B6106-A1F6-45FB-9FF4-EAA109195452}"/>
              </a:ext>
            </a:extLst>
          </p:cNvPr>
          <p:cNvSpPr/>
          <p:nvPr/>
        </p:nvSpPr>
        <p:spPr>
          <a:xfrm rot="5400000">
            <a:off x="2803124" y="12261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二等辺三角形 29">
            <a:extLst>
              <a:ext uri="{FF2B5EF4-FFF2-40B4-BE49-F238E27FC236}">
                <a16:creationId xmlns:a16="http://schemas.microsoft.com/office/drawing/2014/main" id="{2226548E-0100-4239-A6D1-1EE5E2D16B16}"/>
              </a:ext>
            </a:extLst>
          </p:cNvPr>
          <p:cNvSpPr/>
          <p:nvPr/>
        </p:nvSpPr>
        <p:spPr>
          <a:xfrm rot="5400000">
            <a:off x="4345649" y="985293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FD38F7E0-97C9-40FE-BF04-6302B102B380}"/>
              </a:ext>
            </a:extLst>
          </p:cNvPr>
          <p:cNvSpPr/>
          <p:nvPr/>
        </p:nvSpPr>
        <p:spPr>
          <a:xfrm rot="10800000">
            <a:off x="5434253" y="1780601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5B548CE1-352E-4B19-8B65-10871316A7E4}"/>
              </a:ext>
            </a:extLst>
          </p:cNvPr>
          <p:cNvSpPr/>
          <p:nvPr/>
        </p:nvSpPr>
        <p:spPr>
          <a:xfrm rot="10800000">
            <a:off x="289423" y="1778658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D301040D-0C0E-4CC1-8304-D224E6607719}"/>
              </a:ext>
            </a:extLst>
          </p:cNvPr>
          <p:cNvSpPr/>
          <p:nvPr/>
        </p:nvSpPr>
        <p:spPr>
          <a:xfrm rot="10800000">
            <a:off x="5427325" y="333906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7C7CA32A-D62E-4A09-A794-11A7E084A328}"/>
              </a:ext>
            </a:extLst>
          </p:cNvPr>
          <p:cNvSpPr/>
          <p:nvPr/>
        </p:nvSpPr>
        <p:spPr>
          <a:xfrm rot="10800000">
            <a:off x="4540380" y="4069193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2DDACFB3-99E9-4CF1-903F-B968F2AC3AA5}"/>
              </a:ext>
            </a:extLst>
          </p:cNvPr>
          <p:cNvSpPr/>
          <p:nvPr/>
        </p:nvSpPr>
        <p:spPr>
          <a:xfrm rot="5400000">
            <a:off x="2090072" y="4814725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D10671B9-2EA8-4BC9-83C2-2B6145870ACD}"/>
              </a:ext>
            </a:extLst>
          </p:cNvPr>
          <p:cNvSpPr/>
          <p:nvPr/>
        </p:nvSpPr>
        <p:spPr>
          <a:xfrm rot="5400000">
            <a:off x="4345648" y="485908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D5EAA145-766E-48E9-9EA9-BE20F6A8E4FA}"/>
              </a:ext>
            </a:extLst>
          </p:cNvPr>
          <p:cNvSpPr/>
          <p:nvPr/>
        </p:nvSpPr>
        <p:spPr>
          <a:xfrm rot="10800000">
            <a:off x="2363084" y="5857008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二等辺三角形 38">
            <a:extLst>
              <a:ext uri="{FF2B5EF4-FFF2-40B4-BE49-F238E27FC236}">
                <a16:creationId xmlns:a16="http://schemas.microsoft.com/office/drawing/2014/main" id="{2C0098F9-AE23-4930-AB7C-B6448AD045AA}"/>
              </a:ext>
            </a:extLst>
          </p:cNvPr>
          <p:cNvSpPr/>
          <p:nvPr/>
        </p:nvSpPr>
        <p:spPr>
          <a:xfrm rot="5400000">
            <a:off x="3663171" y="6641444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二等辺三角形 44">
            <a:extLst>
              <a:ext uri="{FF2B5EF4-FFF2-40B4-BE49-F238E27FC236}">
                <a16:creationId xmlns:a16="http://schemas.microsoft.com/office/drawing/2014/main" id="{5092A594-BAEB-418D-968D-E9962CD8E527}"/>
              </a:ext>
            </a:extLst>
          </p:cNvPr>
          <p:cNvSpPr/>
          <p:nvPr/>
        </p:nvSpPr>
        <p:spPr>
          <a:xfrm rot="10800000">
            <a:off x="2363083" y="7332870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EB276F5C-EC28-498B-A99E-2D0DEEEBD2CB}"/>
              </a:ext>
            </a:extLst>
          </p:cNvPr>
          <p:cNvSpPr/>
          <p:nvPr/>
        </p:nvSpPr>
        <p:spPr>
          <a:xfrm rot="5400000">
            <a:off x="3669698" y="8067866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3EB90B62-FB8C-470C-BA9E-2DE4EFAF8B59}"/>
              </a:ext>
            </a:extLst>
          </p:cNvPr>
          <p:cNvSpPr/>
          <p:nvPr/>
        </p:nvSpPr>
        <p:spPr>
          <a:xfrm rot="10800000">
            <a:off x="596787" y="8680939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8DF0BAE1-B0BC-4DC9-A45F-0557889DC529}"/>
              </a:ext>
            </a:extLst>
          </p:cNvPr>
          <p:cNvSpPr/>
          <p:nvPr/>
        </p:nvSpPr>
        <p:spPr>
          <a:xfrm rot="5400000">
            <a:off x="1464997" y="891042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二等辺三角形 48">
            <a:extLst>
              <a:ext uri="{FF2B5EF4-FFF2-40B4-BE49-F238E27FC236}">
                <a16:creationId xmlns:a16="http://schemas.microsoft.com/office/drawing/2014/main" id="{EA224846-E6C9-4456-A55D-AA36B31C6352}"/>
              </a:ext>
            </a:extLst>
          </p:cNvPr>
          <p:cNvSpPr/>
          <p:nvPr/>
        </p:nvSpPr>
        <p:spPr>
          <a:xfrm rot="5400000">
            <a:off x="3252665" y="95122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二等辺三角形 49">
            <a:extLst>
              <a:ext uri="{FF2B5EF4-FFF2-40B4-BE49-F238E27FC236}">
                <a16:creationId xmlns:a16="http://schemas.microsoft.com/office/drawing/2014/main" id="{F18ACF74-B0E9-40DE-99BD-97D17D136CCE}"/>
              </a:ext>
            </a:extLst>
          </p:cNvPr>
          <p:cNvSpPr/>
          <p:nvPr/>
        </p:nvSpPr>
        <p:spPr>
          <a:xfrm rot="10800000">
            <a:off x="2363083" y="92338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二等辺三角形 50">
            <a:extLst>
              <a:ext uri="{FF2B5EF4-FFF2-40B4-BE49-F238E27FC236}">
                <a16:creationId xmlns:a16="http://schemas.microsoft.com/office/drawing/2014/main" id="{C94BE990-1C04-4291-A6EA-10D4F0C649AE}"/>
              </a:ext>
            </a:extLst>
          </p:cNvPr>
          <p:cNvSpPr/>
          <p:nvPr/>
        </p:nvSpPr>
        <p:spPr>
          <a:xfrm rot="5400000">
            <a:off x="4652988" y="9531655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二等辺三角形 51">
            <a:extLst>
              <a:ext uri="{FF2B5EF4-FFF2-40B4-BE49-F238E27FC236}">
                <a16:creationId xmlns:a16="http://schemas.microsoft.com/office/drawing/2014/main" id="{720ED3B3-E884-4F95-A582-D145DFE8B0D6}"/>
              </a:ext>
            </a:extLst>
          </p:cNvPr>
          <p:cNvSpPr/>
          <p:nvPr/>
        </p:nvSpPr>
        <p:spPr>
          <a:xfrm rot="10800000">
            <a:off x="5682731" y="8677686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0DA6233-6232-4AB9-86C1-5E3D5AB7DC22}"/>
              </a:ext>
            </a:extLst>
          </p:cNvPr>
          <p:cNvSpPr txBox="1"/>
          <p:nvPr/>
        </p:nvSpPr>
        <p:spPr>
          <a:xfrm>
            <a:off x="3388729" y="33316"/>
            <a:ext cx="307835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これまでの事業とともに、今後の展開について、一度、整理してみましょう。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859013C-787A-4012-AFFA-79230BE620CC}"/>
              </a:ext>
            </a:extLst>
          </p:cNvPr>
          <p:cNvSpPr txBox="1"/>
          <p:nvPr/>
        </p:nvSpPr>
        <p:spPr>
          <a:xfrm>
            <a:off x="6467087" y="155640"/>
            <a:ext cx="386324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kumimoji="1" lang="en-US" altLang="ja-JP" sz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(C)</a:t>
            </a:r>
            <a:r>
              <a:rPr kumimoji="1" lang="ja-JP" altLang="en-US" sz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株式会社道家経営･法務事務所</a:t>
            </a:r>
          </a:p>
        </p:txBody>
      </p:sp>
      <p:pic>
        <p:nvPicPr>
          <p:cNvPr id="54" name="Picture 2">
            <a:extLst>
              <a:ext uri="{FF2B5EF4-FFF2-40B4-BE49-F238E27FC236}">
                <a16:creationId xmlns:a16="http://schemas.microsoft.com/office/drawing/2014/main" id="{E9DBA9B5-453F-4CA4-8872-53FD0DC58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994" y="2911"/>
            <a:ext cx="389006" cy="1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二等辺三角形 54">
            <a:extLst>
              <a:ext uri="{FF2B5EF4-FFF2-40B4-BE49-F238E27FC236}">
                <a16:creationId xmlns:a16="http://schemas.microsoft.com/office/drawing/2014/main" id="{7A6DA739-74F2-40BC-A833-BC24020F0B2D}"/>
              </a:ext>
            </a:extLst>
          </p:cNvPr>
          <p:cNvSpPr/>
          <p:nvPr/>
        </p:nvSpPr>
        <p:spPr>
          <a:xfrm>
            <a:off x="3637205" y="177216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0993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1C7CE1ED-CDAF-451A-800D-BB04B4709D91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1819943"/>
          <a:ext cx="4453694" cy="2252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78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192765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1420259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</a:tblGrid>
              <a:tr h="693449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自社や自社製品が選ばれる理由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自社の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何か、できない理由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865984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今後の市場の変化で、チャンスとなるものは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機会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693449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今後の市場の変化で、向かい風となるものは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弱み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×</a:t>
                      </a:r>
                      <a:r>
                        <a:rPr kumimoji="1" lang="ja-JP" altLang="en-US" sz="700" b="0" u="sng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脅威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で今後何をします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12419F10-C378-4CFD-9F9C-00A9EE1CAA6E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281053"/>
          <a:ext cx="2909433" cy="704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3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704391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現在の事業概要はどういう内容ですか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6934C2B-A62A-48D5-8107-3CC5A1BC98F8}"/>
              </a:ext>
            </a:extLst>
          </p:cNvPr>
          <p:cNvGraphicFramePr>
            <a:graphicFrameLocks noGrp="1"/>
          </p:cNvGraphicFramePr>
          <p:nvPr/>
        </p:nvGraphicFramePr>
        <p:xfrm>
          <a:off x="68111" y="1024436"/>
          <a:ext cx="2909433" cy="7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943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756758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現在の事業を取り巻く環境はどうなっていますか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今後どうなりますか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7DF9CF25-C714-4410-B5A7-8B2E35D90CC0}"/>
              </a:ext>
            </a:extLst>
          </p:cNvPr>
          <p:cNvGraphicFramePr>
            <a:graphicFrameLocks noGrp="1"/>
          </p:cNvGraphicFramePr>
          <p:nvPr/>
        </p:nvGraphicFramePr>
        <p:xfrm>
          <a:off x="4575575" y="281054"/>
          <a:ext cx="2214313" cy="1500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31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00140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新しく強化する内容は、どのような内容ですか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45B26D57-B0C7-4FF3-AA86-55D98B664667}"/>
              </a:ext>
            </a:extLst>
          </p:cNvPr>
          <p:cNvGraphicFramePr>
            <a:graphicFrameLocks noGrp="1"/>
          </p:cNvGraphicFramePr>
          <p:nvPr/>
        </p:nvGraphicFramePr>
        <p:xfrm>
          <a:off x="3031313" y="281052"/>
          <a:ext cx="1490494" cy="150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494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00141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既存事業を、新しく強化する理由は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0" name="表 4">
            <a:extLst>
              <a:ext uri="{FF2B5EF4-FFF2-40B4-BE49-F238E27FC236}">
                <a16:creationId xmlns:a16="http://schemas.microsoft.com/office/drawing/2014/main" id="{97A5F646-41CA-4AAD-9400-1487FE7FF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15902"/>
              </p:ext>
            </p:extLst>
          </p:nvPr>
        </p:nvGraphicFramePr>
        <p:xfrm>
          <a:off x="68111" y="4116008"/>
          <a:ext cx="2199473" cy="172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12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9178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47283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536285">
                  <a:extLst>
                    <a:ext uri="{9D8B030D-6E8A-4147-A177-3AD203B41FA5}">
                      <a16:colId xmlns:a16="http://schemas.microsoft.com/office/drawing/2014/main" val="2339417240"/>
                    </a:ext>
                  </a:extLst>
                </a:gridCol>
              </a:tblGrid>
              <a:tr h="10111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事業に投入するものは、どんなものですか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232444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必要なものは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調達方法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提供方法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店舗・設備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379174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人材・能力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28189"/>
                  </a:ext>
                </a:extLst>
              </a:tr>
            </a:tbl>
          </a:graphicData>
        </a:graphic>
      </p:graphicFrame>
      <p:graphicFrame>
        <p:nvGraphicFramePr>
          <p:cNvPr id="12" name="表 4">
            <a:extLst>
              <a:ext uri="{FF2B5EF4-FFF2-40B4-BE49-F238E27FC236}">
                <a16:creationId xmlns:a16="http://schemas.microsoft.com/office/drawing/2014/main" id="{16ADE748-BBBC-40C9-A65F-DA7AD9DA4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296804"/>
              </p:ext>
            </p:extLst>
          </p:nvPr>
        </p:nvGraphicFramePr>
        <p:xfrm>
          <a:off x="2318017" y="4126658"/>
          <a:ext cx="2203789" cy="1714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7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9331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22830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563798">
                  <a:extLst>
                    <a:ext uri="{9D8B030D-6E8A-4147-A177-3AD203B41FA5}">
                      <a16:colId xmlns:a16="http://schemas.microsoft.com/office/drawing/2014/main" val="1200562579"/>
                    </a:ext>
                  </a:extLst>
                </a:gridCol>
              </a:tblGrid>
              <a:tr h="9046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どんなものを、誰に、どのように支払ってもらいますか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082157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必要なものは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調達方法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提供方法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店舗・設備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13" name="表 4">
            <a:extLst>
              <a:ext uri="{FF2B5EF4-FFF2-40B4-BE49-F238E27FC236}">
                <a16:creationId xmlns:a16="http://schemas.microsoft.com/office/drawing/2014/main" id="{CA73FAEF-5735-47EB-AFF1-6C6824C98F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50188"/>
              </p:ext>
            </p:extLst>
          </p:nvPr>
        </p:nvGraphicFramePr>
        <p:xfrm>
          <a:off x="4586099" y="4116008"/>
          <a:ext cx="2203791" cy="1724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69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689074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54665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523483">
                  <a:extLst>
                    <a:ext uri="{9D8B030D-6E8A-4147-A177-3AD203B41FA5}">
                      <a16:colId xmlns:a16="http://schemas.microsoft.com/office/drawing/2014/main" val="4293864045"/>
                    </a:ext>
                  </a:extLst>
                </a:gridCol>
              </a:tblGrid>
              <a:tr h="101113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お客さまに、どんなメリットを提供することになりますか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561708"/>
                  </a:ext>
                </a:extLst>
              </a:tr>
              <a:tr h="101113"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現在の事業では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必要なものは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サービスの品質面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サービスの費用面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50556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提供タイミング面</a:t>
                      </a: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14" name="表 4">
            <a:extLst>
              <a:ext uri="{FF2B5EF4-FFF2-40B4-BE49-F238E27FC236}">
                <a16:creationId xmlns:a16="http://schemas.microsoft.com/office/drawing/2014/main" id="{79515FC0-79CB-48BF-B6B6-5237D52BE945}"/>
              </a:ext>
            </a:extLst>
          </p:cNvPr>
          <p:cNvGraphicFramePr>
            <a:graphicFrameLocks noGrp="1"/>
          </p:cNvGraphicFramePr>
          <p:nvPr/>
        </p:nvGraphicFramePr>
        <p:xfrm>
          <a:off x="75041" y="7377321"/>
          <a:ext cx="3763787" cy="1296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1751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339417240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342600433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705710551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217250172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54676504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422712695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1305050878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2693235406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405873710"/>
                    </a:ext>
                  </a:extLst>
                </a:gridCol>
                <a:gridCol w="261003">
                  <a:extLst>
                    <a:ext uri="{9D8B030D-6E8A-4147-A177-3AD203B41FA5}">
                      <a16:colId xmlns:a16="http://schemas.microsoft.com/office/drawing/2014/main" val="3965007554"/>
                    </a:ext>
                  </a:extLst>
                </a:gridCol>
              </a:tblGrid>
              <a:tr h="129601">
                <a:tc gridSpan="13">
                  <a:txBody>
                    <a:bodyPr/>
                    <a:lstStyle/>
                    <a:p>
                      <a:pPr algn="ctr"/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どのようなスケジュールですすめていきますか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</a:t>
                      </a:r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仕様、見積、発注、設置・納品、検査、支払、研修、検証、報告等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)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836516"/>
                  </a:ext>
                </a:extLst>
              </a:tr>
              <a:tr h="1296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設備や活動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月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259201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2628189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AC1F000-B079-4B7F-8C0F-0875FB5CEB23}"/>
              </a:ext>
            </a:extLst>
          </p:cNvPr>
          <p:cNvGraphicFramePr>
            <a:graphicFrameLocks noGrp="1"/>
          </p:cNvGraphicFramePr>
          <p:nvPr/>
        </p:nvGraphicFramePr>
        <p:xfrm>
          <a:off x="4567523" y="1828597"/>
          <a:ext cx="2222365" cy="1510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36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510470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新しく強化する内容は、競争相手と比べて、どのような点が違いますか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8B64C3C2-00CF-4C0B-818A-75B292CCCC88}"/>
              </a:ext>
            </a:extLst>
          </p:cNvPr>
          <p:cNvGraphicFramePr>
            <a:graphicFrameLocks noGrp="1"/>
          </p:cNvGraphicFramePr>
          <p:nvPr/>
        </p:nvGraphicFramePr>
        <p:xfrm>
          <a:off x="4567523" y="3394119"/>
          <a:ext cx="2222366" cy="676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366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676169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競争相手と違う内容を、自社ができる理由は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7" name="表 4">
            <a:extLst>
              <a:ext uri="{FF2B5EF4-FFF2-40B4-BE49-F238E27FC236}">
                <a16:creationId xmlns:a16="http://schemas.microsoft.com/office/drawing/2014/main" id="{937723D8-9C10-433F-B4BD-8301EC54CAC8}"/>
              </a:ext>
            </a:extLst>
          </p:cNvPr>
          <p:cNvGraphicFramePr>
            <a:graphicFrameLocks noGrp="1"/>
          </p:cNvGraphicFramePr>
          <p:nvPr/>
        </p:nvGraphicFramePr>
        <p:xfrm>
          <a:off x="3881139" y="5910339"/>
          <a:ext cx="2908749" cy="748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467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570191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855286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  <a:gridCol w="887805">
                  <a:extLst>
                    <a:ext uri="{9D8B030D-6E8A-4147-A177-3AD203B41FA5}">
                      <a16:colId xmlns:a16="http://schemas.microsoft.com/office/drawing/2014/main" val="4293864045"/>
                    </a:ext>
                  </a:extLst>
                </a:gridCol>
              </a:tblGrid>
              <a:tr h="58866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だれが、どんな担当をして推進していきますか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524617"/>
                  </a:ext>
                </a:extLst>
              </a:tr>
              <a:tr h="669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担当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役職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氏名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98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実績・資格等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927283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  <a:tr h="133892">
                <a:tc>
                  <a:txBody>
                    <a:bodyPr/>
                    <a:lstStyle/>
                    <a:p>
                      <a:pPr algn="ctr" rtl="0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9525" marR="9525" marT="9525" marB="0" vert="eaVert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895643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8ADE20F-D43C-469B-97E0-24454E35F9F6}"/>
              </a:ext>
            </a:extLst>
          </p:cNvPr>
          <p:cNvGraphicFramePr>
            <a:graphicFrameLocks noGrp="1"/>
          </p:cNvGraphicFramePr>
          <p:nvPr/>
        </p:nvGraphicFramePr>
        <p:xfrm>
          <a:off x="75039" y="8734270"/>
          <a:ext cx="1566725" cy="110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72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100767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既存事業を強化した後の顧客や市場規模は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6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64E7DDB5-26E9-402D-ABB8-149EBDF8F289}"/>
              </a:ext>
            </a:extLst>
          </p:cNvPr>
          <p:cNvGraphicFramePr>
            <a:graphicFrameLocks noGrp="1"/>
          </p:cNvGraphicFramePr>
          <p:nvPr/>
        </p:nvGraphicFramePr>
        <p:xfrm>
          <a:off x="3482438" y="8734270"/>
          <a:ext cx="1346885" cy="110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885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1100767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事業を強化することで、競争相手との違いはどこに打ち出せるでしょうか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5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5B2B274B-BF7C-4983-8519-1FFCD0294AD8}"/>
              </a:ext>
            </a:extLst>
          </p:cNvPr>
          <p:cNvGraphicFramePr>
            <a:graphicFrameLocks noGrp="1"/>
          </p:cNvGraphicFramePr>
          <p:nvPr/>
        </p:nvGraphicFramePr>
        <p:xfrm>
          <a:off x="4874685" y="9294668"/>
          <a:ext cx="1915203" cy="540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20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40369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今後、想定される課題やリスクと、解決方法はありますか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460A46B0-1896-49F6-B981-D8475A567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305442"/>
              </p:ext>
            </p:extLst>
          </p:nvPr>
        </p:nvGraphicFramePr>
        <p:xfrm>
          <a:off x="1695202" y="8734270"/>
          <a:ext cx="1733798" cy="50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98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02839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強化する活動を始める時期は、いつごろ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5C2CD175-9C01-43B6-A4F1-897ADB6A88AB}"/>
              </a:ext>
            </a:extLst>
          </p:cNvPr>
          <p:cNvGraphicFramePr>
            <a:graphicFrameLocks noGrp="1"/>
          </p:cNvGraphicFramePr>
          <p:nvPr/>
        </p:nvGraphicFramePr>
        <p:xfrm>
          <a:off x="1695202" y="9294755"/>
          <a:ext cx="1733798" cy="540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798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40282">
                <a:tc>
                  <a:txBody>
                    <a:bodyPr/>
                    <a:lstStyle/>
                    <a:p>
                      <a:r>
                        <a:rPr kumimoji="1" lang="ja-JP" altLang="en-US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軌道に乗った時の製品等の価格や売上は</a:t>
                      </a:r>
                      <a:r>
                        <a:rPr kumimoji="1" lang="en-US" altLang="ja-JP" sz="6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37" name="表 36">
            <a:extLst>
              <a:ext uri="{FF2B5EF4-FFF2-40B4-BE49-F238E27FC236}">
                <a16:creationId xmlns:a16="http://schemas.microsoft.com/office/drawing/2014/main" id="{15598F36-6F19-4AFE-AC77-C82976374316}"/>
              </a:ext>
            </a:extLst>
          </p:cNvPr>
          <p:cNvGraphicFramePr>
            <a:graphicFrameLocks noGrp="1"/>
          </p:cNvGraphicFramePr>
          <p:nvPr/>
        </p:nvGraphicFramePr>
        <p:xfrm>
          <a:off x="75039" y="19699"/>
          <a:ext cx="2191190" cy="220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1190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220194">
                <a:tc>
                  <a:txBody>
                    <a:bodyPr/>
                    <a:lstStyle/>
                    <a:p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社名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graphicFrame>
        <p:nvGraphicFramePr>
          <p:cNvPr id="44" name="表 4">
            <a:extLst>
              <a:ext uri="{FF2B5EF4-FFF2-40B4-BE49-F238E27FC236}">
                <a16:creationId xmlns:a16="http://schemas.microsoft.com/office/drawing/2014/main" id="{C67BD2EC-8000-49A5-BA99-232F17E390E7}"/>
              </a:ext>
            </a:extLst>
          </p:cNvPr>
          <p:cNvGraphicFramePr>
            <a:graphicFrameLocks noGrp="1"/>
          </p:cNvGraphicFramePr>
          <p:nvPr/>
        </p:nvGraphicFramePr>
        <p:xfrm>
          <a:off x="75038" y="5910339"/>
          <a:ext cx="3763786" cy="1414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491">
                  <a:extLst>
                    <a:ext uri="{9D8B030D-6E8A-4147-A177-3AD203B41FA5}">
                      <a16:colId xmlns:a16="http://schemas.microsoft.com/office/drawing/2014/main" val="3663866963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3620636938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790240659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3334131247"/>
                    </a:ext>
                  </a:extLst>
                </a:gridCol>
                <a:gridCol w="714459">
                  <a:extLst>
                    <a:ext uri="{9D8B030D-6E8A-4147-A177-3AD203B41FA5}">
                      <a16:colId xmlns:a16="http://schemas.microsoft.com/office/drawing/2014/main" val="1873531731"/>
                    </a:ext>
                  </a:extLst>
                </a:gridCol>
              </a:tblGrid>
              <a:tr h="114308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強化する活動の内容や、必要となる機械･設備は、具体的にどんな内容で、どれくらいの費用ですか</a:t>
                      </a:r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30933"/>
                  </a:ext>
                </a:extLst>
              </a:tr>
              <a:tr h="337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設備活動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  <a:tr h="481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内容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3162771"/>
                  </a:ext>
                </a:extLst>
              </a:tr>
              <a:tr h="4817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費用等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7274244"/>
                  </a:ext>
                </a:extLst>
              </a:tr>
            </a:tbl>
          </a:graphicData>
        </a:graphic>
      </p:graphicFrame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3D3B728-B7F8-419A-A340-27EBC69D62FD}"/>
              </a:ext>
            </a:extLst>
          </p:cNvPr>
          <p:cNvGraphicFramePr>
            <a:graphicFrameLocks noGrp="1"/>
          </p:cNvGraphicFramePr>
          <p:nvPr/>
        </p:nvGraphicFramePr>
        <p:xfrm>
          <a:off x="3881139" y="6720097"/>
          <a:ext cx="2901820" cy="1953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7980">
                  <a:extLst>
                    <a:ext uri="{9D8B030D-6E8A-4147-A177-3AD203B41FA5}">
                      <a16:colId xmlns:a16="http://schemas.microsoft.com/office/drawing/2014/main" val="306400857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356274084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894724024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798455272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3781391580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89204934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2235847766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3102444882"/>
                    </a:ext>
                  </a:extLst>
                </a:gridCol>
                <a:gridCol w="276730">
                  <a:extLst>
                    <a:ext uri="{9D8B030D-6E8A-4147-A177-3AD203B41FA5}">
                      <a16:colId xmlns:a16="http://schemas.microsoft.com/office/drawing/2014/main" val="575608602"/>
                    </a:ext>
                  </a:extLst>
                </a:gridCol>
              </a:tblGrid>
              <a:tr h="17551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財務計画は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2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期前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1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期前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基準年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1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2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3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4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5</a:t>
                      </a:r>
                      <a:r>
                        <a:rPr lang="ja-JP" altLang="en-US" sz="6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年後</a:t>
                      </a:r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1199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年　月期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22102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① 売上高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549389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うち、既存事業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31755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うち、強化した効果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688701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② 営業利益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92267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うち、既存事業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488310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　うち、強化した効果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588046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③ 営業外費用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1570401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④ 人件費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90709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⑤ 減価償却費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130640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付加価値額</a:t>
                      </a:r>
                      <a:r>
                        <a:rPr lang="en-US" altLang="ja-JP" sz="3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(②+④+⑤)</a:t>
                      </a:r>
                      <a:endParaRPr lang="en-US" altLang="ja-JP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832238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伸び率（％）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710214"/>
                  </a:ext>
                </a:extLst>
              </a:tr>
            </a:tbl>
          </a:graphicData>
        </a:graphic>
      </p:graphicFrame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A776CA72-91E9-40AF-9D3F-9AA5564EB10B}"/>
              </a:ext>
            </a:extLst>
          </p:cNvPr>
          <p:cNvGraphicFramePr>
            <a:graphicFrameLocks noGrp="1"/>
          </p:cNvGraphicFramePr>
          <p:nvPr/>
        </p:nvGraphicFramePr>
        <p:xfrm>
          <a:off x="4867757" y="8730973"/>
          <a:ext cx="1915203" cy="502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203">
                  <a:extLst>
                    <a:ext uri="{9D8B030D-6E8A-4147-A177-3AD203B41FA5}">
                      <a16:colId xmlns:a16="http://schemas.microsoft.com/office/drawing/2014/main" val="1699374217"/>
                    </a:ext>
                  </a:extLst>
                </a:gridCol>
              </a:tblGrid>
              <a:tr h="502839">
                <a:tc>
                  <a:txBody>
                    <a:bodyPr/>
                    <a:lstStyle/>
                    <a:p>
                      <a:r>
                        <a:rPr kumimoji="1" lang="ja-JP" altLang="en-US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上記の売上や利益等の根拠は</a:t>
                      </a:r>
                      <a:r>
                        <a:rPr kumimoji="1" lang="en-US" altLang="ja-JP" sz="500" b="0" dirty="0">
                          <a:solidFill>
                            <a:schemeClr val="tx1"/>
                          </a:solidFill>
                          <a:latin typeface="BIZ UDP明朝 M" panose="02020500000000000000" pitchFamily="18" charset="-128"/>
                          <a:ea typeface="BIZ UDP明朝 M" panose="02020500000000000000" pitchFamily="18" charset="-128"/>
                        </a:rPr>
                        <a:t>?</a:t>
                      </a:r>
                      <a:endParaRPr kumimoji="1" lang="ja-JP" altLang="en-US" sz="500" b="0" dirty="0">
                        <a:solidFill>
                          <a:schemeClr val="tx1"/>
                        </a:solidFill>
                        <a:latin typeface="BIZ UDP明朝 M" panose="02020500000000000000" pitchFamily="18" charset="-128"/>
                        <a:ea typeface="BIZ UDP明朝 M" panose="02020500000000000000" pitchFamily="18" charset="-128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107267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75CF95-5A6C-419C-AC0E-AB028727069F}"/>
              </a:ext>
            </a:extLst>
          </p:cNvPr>
          <p:cNvSpPr txBox="1"/>
          <p:nvPr/>
        </p:nvSpPr>
        <p:spPr>
          <a:xfrm>
            <a:off x="2266229" y="48680"/>
            <a:ext cx="1162593" cy="165036"/>
          </a:xfrm>
          <a:prstGeom prst="rect">
            <a:avLst/>
          </a:prstGeom>
          <a:solidFill>
            <a:schemeClr val="tx1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既存事業の強化</a:t>
            </a:r>
            <a:r>
              <a:rPr kumimoji="1" lang="en-US" altLang="ja-JP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サービス業</a:t>
            </a:r>
            <a:r>
              <a:rPr kumimoji="1" lang="en-US" altLang="ja-JP" sz="6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ja-JP" altLang="en-US" sz="6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9C944B52-2811-4101-A43D-7232EC1D5766}"/>
              </a:ext>
            </a:extLst>
          </p:cNvPr>
          <p:cNvSpPr/>
          <p:nvPr/>
        </p:nvSpPr>
        <p:spPr>
          <a:xfrm rot="10800000">
            <a:off x="1297168" y="989300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二等辺三角形 28">
            <a:extLst>
              <a:ext uri="{FF2B5EF4-FFF2-40B4-BE49-F238E27FC236}">
                <a16:creationId xmlns:a16="http://schemas.microsoft.com/office/drawing/2014/main" id="{BC8B6106-A1F6-45FB-9FF4-EAA109195452}"/>
              </a:ext>
            </a:extLst>
          </p:cNvPr>
          <p:cNvSpPr/>
          <p:nvPr/>
        </p:nvSpPr>
        <p:spPr>
          <a:xfrm rot="5400000">
            <a:off x="2803124" y="12261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二等辺三角形 29">
            <a:extLst>
              <a:ext uri="{FF2B5EF4-FFF2-40B4-BE49-F238E27FC236}">
                <a16:creationId xmlns:a16="http://schemas.microsoft.com/office/drawing/2014/main" id="{2226548E-0100-4239-A6D1-1EE5E2D16B16}"/>
              </a:ext>
            </a:extLst>
          </p:cNvPr>
          <p:cNvSpPr/>
          <p:nvPr/>
        </p:nvSpPr>
        <p:spPr>
          <a:xfrm rot="5400000">
            <a:off x="4345649" y="985293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FD38F7E0-97C9-40FE-BF04-6302B102B380}"/>
              </a:ext>
            </a:extLst>
          </p:cNvPr>
          <p:cNvSpPr/>
          <p:nvPr/>
        </p:nvSpPr>
        <p:spPr>
          <a:xfrm rot="10800000">
            <a:off x="5434253" y="1780601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二等辺三角形 31">
            <a:extLst>
              <a:ext uri="{FF2B5EF4-FFF2-40B4-BE49-F238E27FC236}">
                <a16:creationId xmlns:a16="http://schemas.microsoft.com/office/drawing/2014/main" id="{5B548CE1-352E-4B19-8B65-10871316A7E4}"/>
              </a:ext>
            </a:extLst>
          </p:cNvPr>
          <p:cNvSpPr/>
          <p:nvPr/>
        </p:nvSpPr>
        <p:spPr>
          <a:xfrm rot="10800000">
            <a:off x="289423" y="1778658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D301040D-0C0E-4CC1-8304-D224E6607719}"/>
              </a:ext>
            </a:extLst>
          </p:cNvPr>
          <p:cNvSpPr/>
          <p:nvPr/>
        </p:nvSpPr>
        <p:spPr>
          <a:xfrm rot="10800000">
            <a:off x="5427325" y="333906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二等辺三角形 33">
            <a:extLst>
              <a:ext uri="{FF2B5EF4-FFF2-40B4-BE49-F238E27FC236}">
                <a16:creationId xmlns:a16="http://schemas.microsoft.com/office/drawing/2014/main" id="{7C7CA32A-D62E-4A09-A794-11A7E084A328}"/>
              </a:ext>
            </a:extLst>
          </p:cNvPr>
          <p:cNvSpPr/>
          <p:nvPr/>
        </p:nvSpPr>
        <p:spPr>
          <a:xfrm rot="10800000">
            <a:off x="4540380" y="4069193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2DDACFB3-99E9-4CF1-903F-B968F2AC3AA5}"/>
              </a:ext>
            </a:extLst>
          </p:cNvPr>
          <p:cNvSpPr/>
          <p:nvPr/>
        </p:nvSpPr>
        <p:spPr>
          <a:xfrm rot="5400000">
            <a:off x="2090072" y="4814725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二等辺三角形 35">
            <a:extLst>
              <a:ext uri="{FF2B5EF4-FFF2-40B4-BE49-F238E27FC236}">
                <a16:creationId xmlns:a16="http://schemas.microsoft.com/office/drawing/2014/main" id="{D10671B9-2EA8-4BC9-83C2-2B6145870ACD}"/>
              </a:ext>
            </a:extLst>
          </p:cNvPr>
          <p:cNvSpPr/>
          <p:nvPr/>
        </p:nvSpPr>
        <p:spPr>
          <a:xfrm rot="5400000">
            <a:off x="4345648" y="485908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D5EAA145-766E-48E9-9EA9-BE20F6A8E4FA}"/>
              </a:ext>
            </a:extLst>
          </p:cNvPr>
          <p:cNvSpPr/>
          <p:nvPr/>
        </p:nvSpPr>
        <p:spPr>
          <a:xfrm rot="10800000">
            <a:off x="2363084" y="5857008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二等辺三角形 38">
            <a:extLst>
              <a:ext uri="{FF2B5EF4-FFF2-40B4-BE49-F238E27FC236}">
                <a16:creationId xmlns:a16="http://schemas.microsoft.com/office/drawing/2014/main" id="{2C0098F9-AE23-4930-AB7C-B6448AD045AA}"/>
              </a:ext>
            </a:extLst>
          </p:cNvPr>
          <p:cNvSpPr/>
          <p:nvPr/>
        </p:nvSpPr>
        <p:spPr>
          <a:xfrm rot="5400000">
            <a:off x="3663171" y="6641444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5" name="二等辺三角形 44">
            <a:extLst>
              <a:ext uri="{FF2B5EF4-FFF2-40B4-BE49-F238E27FC236}">
                <a16:creationId xmlns:a16="http://schemas.microsoft.com/office/drawing/2014/main" id="{5092A594-BAEB-418D-968D-E9962CD8E527}"/>
              </a:ext>
            </a:extLst>
          </p:cNvPr>
          <p:cNvSpPr/>
          <p:nvPr/>
        </p:nvSpPr>
        <p:spPr>
          <a:xfrm rot="10800000">
            <a:off x="2363083" y="7332870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二等辺三角形 45">
            <a:extLst>
              <a:ext uri="{FF2B5EF4-FFF2-40B4-BE49-F238E27FC236}">
                <a16:creationId xmlns:a16="http://schemas.microsoft.com/office/drawing/2014/main" id="{EB276F5C-EC28-498B-A99E-2D0DEEEBD2CB}"/>
              </a:ext>
            </a:extLst>
          </p:cNvPr>
          <p:cNvSpPr/>
          <p:nvPr/>
        </p:nvSpPr>
        <p:spPr>
          <a:xfrm rot="5400000">
            <a:off x="3669698" y="8067866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3EB90B62-FB8C-470C-BA9E-2DE4EFAF8B59}"/>
              </a:ext>
            </a:extLst>
          </p:cNvPr>
          <p:cNvSpPr/>
          <p:nvPr/>
        </p:nvSpPr>
        <p:spPr>
          <a:xfrm rot="10800000">
            <a:off x="596787" y="8680939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8DF0BAE1-B0BC-4DC9-A45F-0557889DC529}"/>
              </a:ext>
            </a:extLst>
          </p:cNvPr>
          <p:cNvSpPr/>
          <p:nvPr/>
        </p:nvSpPr>
        <p:spPr>
          <a:xfrm rot="5400000">
            <a:off x="1464997" y="8910427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二等辺三角形 48">
            <a:extLst>
              <a:ext uri="{FF2B5EF4-FFF2-40B4-BE49-F238E27FC236}">
                <a16:creationId xmlns:a16="http://schemas.microsoft.com/office/drawing/2014/main" id="{EA224846-E6C9-4456-A55D-AA36B31C6352}"/>
              </a:ext>
            </a:extLst>
          </p:cNvPr>
          <p:cNvSpPr/>
          <p:nvPr/>
        </p:nvSpPr>
        <p:spPr>
          <a:xfrm rot="5400000">
            <a:off x="3252665" y="95122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二等辺三角形 49">
            <a:extLst>
              <a:ext uri="{FF2B5EF4-FFF2-40B4-BE49-F238E27FC236}">
                <a16:creationId xmlns:a16="http://schemas.microsoft.com/office/drawing/2014/main" id="{F18ACF74-B0E9-40DE-99BD-97D17D136CCE}"/>
              </a:ext>
            </a:extLst>
          </p:cNvPr>
          <p:cNvSpPr/>
          <p:nvPr/>
        </p:nvSpPr>
        <p:spPr>
          <a:xfrm rot="10800000">
            <a:off x="2363083" y="923381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二等辺三角形 50">
            <a:extLst>
              <a:ext uri="{FF2B5EF4-FFF2-40B4-BE49-F238E27FC236}">
                <a16:creationId xmlns:a16="http://schemas.microsoft.com/office/drawing/2014/main" id="{C94BE990-1C04-4291-A6EA-10D4F0C649AE}"/>
              </a:ext>
            </a:extLst>
          </p:cNvPr>
          <p:cNvSpPr/>
          <p:nvPr/>
        </p:nvSpPr>
        <p:spPr>
          <a:xfrm rot="5400000">
            <a:off x="4652988" y="9531655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二等辺三角形 51">
            <a:extLst>
              <a:ext uri="{FF2B5EF4-FFF2-40B4-BE49-F238E27FC236}">
                <a16:creationId xmlns:a16="http://schemas.microsoft.com/office/drawing/2014/main" id="{720ED3B3-E884-4F95-A582-D145DFE8B0D6}"/>
              </a:ext>
            </a:extLst>
          </p:cNvPr>
          <p:cNvSpPr/>
          <p:nvPr/>
        </p:nvSpPr>
        <p:spPr>
          <a:xfrm rot="10800000">
            <a:off x="5682731" y="8677686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0DA6233-6232-4AB9-86C1-5E3D5AB7DC22}"/>
              </a:ext>
            </a:extLst>
          </p:cNvPr>
          <p:cNvSpPr txBox="1"/>
          <p:nvPr/>
        </p:nvSpPr>
        <p:spPr>
          <a:xfrm>
            <a:off x="3388729" y="33316"/>
            <a:ext cx="307835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これまでの事業とともに、今後の展開について、一度、整理してみましょう。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859013C-787A-4012-AFFA-79230BE620CC}"/>
              </a:ext>
            </a:extLst>
          </p:cNvPr>
          <p:cNvSpPr txBox="1"/>
          <p:nvPr/>
        </p:nvSpPr>
        <p:spPr>
          <a:xfrm>
            <a:off x="6467087" y="155640"/>
            <a:ext cx="386324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kumimoji="1" lang="en-US" altLang="ja-JP" sz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(C)</a:t>
            </a:r>
            <a:r>
              <a:rPr kumimoji="1" lang="ja-JP" altLang="en-US" sz="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株式会社道家経営･法務事務所</a:t>
            </a:r>
          </a:p>
        </p:txBody>
      </p:sp>
      <p:pic>
        <p:nvPicPr>
          <p:cNvPr id="54" name="Picture 2">
            <a:extLst>
              <a:ext uri="{FF2B5EF4-FFF2-40B4-BE49-F238E27FC236}">
                <a16:creationId xmlns:a16="http://schemas.microsoft.com/office/drawing/2014/main" id="{E9DBA9B5-453F-4CA4-8872-53FD0DC58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994" y="2911"/>
            <a:ext cx="389006" cy="1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二等辺三角形 54">
            <a:extLst>
              <a:ext uri="{FF2B5EF4-FFF2-40B4-BE49-F238E27FC236}">
                <a16:creationId xmlns:a16="http://schemas.microsoft.com/office/drawing/2014/main" id="{7A6DA739-74F2-40BC-A833-BC24020F0B2D}"/>
              </a:ext>
            </a:extLst>
          </p:cNvPr>
          <p:cNvSpPr/>
          <p:nvPr/>
        </p:nvSpPr>
        <p:spPr>
          <a:xfrm>
            <a:off x="3637205" y="1772162"/>
            <a:ext cx="398033" cy="4571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4922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A27D744-4B9F-4ABA-8B35-02B70B0562FD}" vid="{E7282449-0338-4474-8759-D309339B6B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A3=hrizontal-メイリオ</Template>
  <TotalTime>1537</TotalTime>
  <Words>2300</Words>
  <Application>Microsoft Office PowerPoint</Application>
  <PresentationFormat>A4 210 x 297 mm</PresentationFormat>
  <Paragraphs>388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BIZ UDPゴシック</vt:lpstr>
      <vt:lpstr>BIZ UDP明朝 M</vt:lpstr>
      <vt:lpstr>メイリオ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睦明 道家</dc:creator>
  <cp:lastModifiedBy>睦明 道家</cp:lastModifiedBy>
  <cp:revision>40</cp:revision>
  <dcterms:created xsi:type="dcterms:W3CDTF">2021-03-26T22:06:13Z</dcterms:created>
  <dcterms:modified xsi:type="dcterms:W3CDTF">2021-07-11T12:19:51Z</dcterms:modified>
</cp:coreProperties>
</file>