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media/image53.jpg" ContentType="image/jpg"/>
  <Override PartName="/ppt/media/image55.jpg" ContentType="image/jpg"/>
  <Override PartName="/ppt/media/image56.jpg" ContentType="image/jpg"/>
  <Override PartName="/ppt/media/image57.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77"/>
  </p:notesMasterIdLst>
  <p:sldIdLst>
    <p:sldId id="629" r:id="rId2"/>
    <p:sldId id="672" r:id="rId3"/>
    <p:sldId id="1033" r:id="rId4"/>
    <p:sldId id="686" r:id="rId5"/>
    <p:sldId id="1067" r:id="rId6"/>
    <p:sldId id="1187" r:id="rId7"/>
    <p:sldId id="1059" r:id="rId8"/>
    <p:sldId id="1034" r:id="rId9"/>
    <p:sldId id="1079" r:id="rId10"/>
    <p:sldId id="1037" r:id="rId11"/>
    <p:sldId id="1068" r:id="rId12"/>
    <p:sldId id="1188" r:id="rId13"/>
    <p:sldId id="1035" r:id="rId14"/>
    <p:sldId id="1080" r:id="rId15"/>
    <p:sldId id="1060" r:id="rId16"/>
    <p:sldId id="1039" r:id="rId17"/>
    <p:sldId id="1189" r:id="rId18"/>
    <p:sldId id="1043" r:id="rId19"/>
    <p:sldId id="1044" r:id="rId20"/>
    <p:sldId id="1049" r:id="rId21"/>
    <p:sldId id="1046" r:id="rId22"/>
    <p:sldId id="1048" r:id="rId23"/>
    <p:sldId id="1047" r:id="rId24"/>
    <p:sldId id="1190" r:id="rId25"/>
    <p:sldId id="1073" r:id="rId26"/>
    <p:sldId id="1054" r:id="rId27"/>
    <p:sldId id="1081" r:id="rId28"/>
    <p:sldId id="1082" r:id="rId29"/>
    <p:sldId id="1058" r:id="rId30"/>
    <p:sldId id="1062" r:id="rId31"/>
    <p:sldId id="1063" r:id="rId32"/>
    <p:sldId id="1064" r:id="rId33"/>
    <p:sldId id="1065" r:id="rId34"/>
    <p:sldId id="1040" r:id="rId35"/>
    <p:sldId id="1191" r:id="rId36"/>
    <p:sldId id="1074" r:id="rId37"/>
    <p:sldId id="1038" r:id="rId38"/>
    <p:sldId id="1057" r:id="rId39"/>
    <p:sldId id="1192" r:id="rId40"/>
    <p:sldId id="1075" r:id="rId41"/>
    <p:sldId id="1052" r:id="rId42"/>
    <p:sldId id="1193" r:id="rId43"/>
    <p:sldId id="1076" r:id="rId44"/>
    <p:sldId id="1053" r:id="rId45"/>
    <p:sldId id="1194" r:id="rId46"/>
    <p:sldId id="1077" r:id="rId47"/>
    <p:sldId id="1051" r:id="rId48"/>
    <p:sldId id="257" r:id="rId49"/>
    <p:sldId id="1078" r:id="rId50"/>
    <p:sldId id="270" r:id="rId51"/>
    <p:sldId id="258" r:id="rId52"/>
    <p:sldId id="267" r:id="rId53"/>
    <p:sldId id="268" r:id="rId54"/>
    <p:sldId id="1195" r:id="rId55"/>
    <p:sldId id="1086" r:id="rId56"/>
    <p:sldId id="1087" r:id="rId57"/>
    <p:sldId id="1088" r:id="rId58"/>
    <p:sldId id="1089" r:id="rId59"/>
    <p:sldId id="1178" r:id="rId60"/>
    <p:sldId id="517" r:id="rId61"/>
    <p:sldId id="921" r:id="rId62"/>
    <p:sldId id="1179" r:id="rId63"/>
    <p:sldId id="1185" r:id="rId64"/>
    <p:sldId id="1181" r:id="rId65"/>
    <p:sldId id="1182" r:id="rId66"/>
    <p:sldId id="1180" r:id="rId67"/>
    <p:sldId id="1184" r:id="rId68"/>
    <p:sldId id="1186" r:id="rId69"/>
    <p:sldId id="1085" r:id="rId70"/>
    <p:sldId id="1196" r:id="rId71"/>
    <p:sldId id="1083" r:id="rId72"/>
    <p:sldId id="1084" r:id="rId73"/>
    <p:sldId id="1061" r:id="rId74"/>
    <p:sldId id="1056" r:id="rId75"/>
    <p:sldId id="1032" r:id="rId76"/>
  </p:sldIdLst>
  <p:sldSz cx="9906000" cy="6858000" type="A4"/>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FF99"/>
    <a:srgbClr val="3399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076" autoAdjust="0"/>
  </p:normalViewPr>
  <p:slideViewPr>
    <p:cSldViewPr>
      <p:cViewPr varScale="1">
        <p:scale>
          <a:sx n="102" d="100"/>
          <a:sy n="102" d="100"/>
        </p:scale>
        <p:origin x="1542" y="10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1250B626-F23E-4400-907F-93D720B3FD4D}" type="datetimeFigureOut">
              <a:rPr kumimoji="1" lang="ja-JP" altLang="en-US" smtClean="0"/>
              <a:t>2022/7/15</a:t>
            </a:fld>
            <a:endParaRPr kumimoji="1" lang="ja-JP" altLang="en-US"/>
          </a:p>
        </p:txBody>
      </p:sp>
      <p:sp>
        <p:nvSpPr>
          <p:cNvPr id="4" name="スライド イメージ プレースホルダー 3"/>
          <p:cNvSpPr>
            <a:spLocks noGrp="1" noRot="1" noChangeAspect="1"/>
          </p:cNvSpPr>
          <p:nvPr>
            <p:ph type="sldImg" idx="2"/>
          </p:nvPr>
        </p:nvSpPr>
        <p:spPr>
          <a:xfrm>
            <a:off x="1055688" y="1279525"/>
            <a:ext cx="4987925"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AF1B0C46-1A72-40C8-8903-CA5CF31724A3}" type="slidenum">
              <a:rPr kumimoji="1" lang="ja-JP" altLang="en-US" smtClean="0"/>
              <a:t>‹#›</a:t>
            </a:fld>
            <a:endParaRPr kumimoji="1" lang="ja-JP" altLang="en-US"/>
          </a:p>
        </p:txBody>
      </p:sp>
    </p:spTree>
    <p:extLst>
      <p:ext uri="{BB962C8B-B14F-4D97-AF65-F5344CB8AC3E}">
        <p14:creationId xmlns:p14="http://schemas.microsoft.com/office/powerpoint/2010/main" val="18989919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a:prstGeom prst="rect">
            <a:avLst/>
          </a:prstGeom>
        </p:spPr>
        <p:txBody>
          <a:bodyPr anchor="ctr"/>
          <a:lstStyle>
            <a:lvl1pPr algn="ctr">
              <a:defRPr>
                <a:latin typeface="BIZ UDPゴシック B" panose="020B0800000000000000" pitchFamily="50" charset="-128"/>
                <a:ea typeface="BIZ UDPゴシック B" panose="020B0800000000000000" pitchFamily="50" charset="-128"/>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1485900" y="5085184"/>
            <a:ext cx="6934200" cy="553616"/>
          </a:xfrm>
          <a:prstGeom prst="rect">
            <a:avLst/>
          </a:prstGeom>
        </p:spPr>
        <p:txBody>
          <a:bodyPr anchor="ctr">
            <a:normAutofit/>
          </a:bodyPr>
          <a:lstStyle>
            <a:lvl1pPr marL="0" indent="0" algn="ctr">
              <a:buNone/>
              <a:defRPr sz="1600">
                <a:solidFill>
                  <a:schemeClr val="tx1">
                    <a:tint val="75000"/>
                  </a:schemeClr>
                </a:solidFill>
                <a:latin typeface="BIZ UDPゴシック B" panose="020B0800000000000000" pitchFamily="50" charset="-128"/>
                <a:ea typeface="BIZ UDPゴシック B" panose="020B0800000000000000"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2301799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6463" y="146305"/>
            <a:ext cx="8915400" cy="360040"/>
          </a:xfrm>
          <a:prstGeom prst="rect">
            <a:avLst/>
          </a:prstGeom>
        </p:spPr>
        <p:txBody>
          <a:bodyPr anchor="ctr"/>
          <a:lstStyle>
            <a:lvl1pPr>
              <a:defRPr>
                <a:latin typeface="BIZ UDPゴシック" panose="020B0400000000000000" pitchFamily="50" charset="-128"/>
                <a:ea typeface="BIZ UDPゴシック" panose="020B0400000000000000" pitchFamily="50" charset="-128"/>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272480" y="836712"/>
            <a:ext cx="9361040" cy="5858049"/>
          </a:xfrm>
          <a:prstGeom prst="rect">
            <a:avLst/>
          </a:prstGeom>
        </p:spPr>
        <p:txBody>
          <a:bodyPr/>
          <a:lstStyle>
            <a:lvl1pPr>
              <a:defRPr>
                <a:latin typeface="BIZ UDPゴシック" panose="020B0400000000000000" pitchFamily="50" charset="-128"/>
                <a:ea typeface="BIZ UDPゴシック" panose="020B0400000000000000" pitchFamily="50" charset="-128"/>
              </a:defRPr>
            </a:lvl1pPr>
            <a:lvl2pPr>
              <a:defRPr>
                <a:latin typeface="BIZ UDPゴシック" panose="020B0400000000000000" pitchFamily="50" charset="-128"/>
                <a:ea typeface="BIZ UDPゴシック" panose="020B0400000000000000" pitchFamily="50" charset="-128"/>
              </a:defRPr>
            </a:lvl2pPr>
            <a:lvl3pPr>
              <a:defRPr>
                <a:latin typeface="BIZ UDPゴシック" panose="020B0400000000000000" pitchFamily="50" charset="-128"/>
                <a:ea typeface="BIZ UDPゴシック" panose="020B0400000000000000" pitchFamily="50" charset="-128"/>
              </a:defRPr>
            </a:lvl3pPr>
            <a:lvl4pPr>
              <a:defRPr>
                <a:latin typeface="BIZ UDPゴシック" panose="020B0400000000000000" pitchFamily="50" charset="-128"/>
                <a:ea typeface="BIZ UDPゴシック" panose="020B0400000000000000" pitchFamily="50" charset="-128"/>
              </a:defRPr>
            </a:lvl4pPr>
            <a:lvl5pPr>
              <a:defRPr>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76455494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0195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95300" y="6356351"/>
            <a:ext cx="2311400" cy="365125"/>
          </a:xfrm>
          <a:prstGeom prst="rect">
            <a:avLst/>
          </a:prstGeom>
        </p:spPr>
        <p:txBody>
          <a:bodyPr/>
          <a:lstStyle/>
          <a:p>
            <a:fld id="{8ECF2C8C-9A53-4A13-8025-11F7A6096502}" type="datetimeFigureOut">
              <a:rPr kumimoji="1" lang="ja-JP" altLang="en-US" smtClean="0"/>
              <a:t>2022/7/15</a:t>
            </a:fld>
            <a:endParaRPr kumimoji="1" lang="ja-JP" altLang="en-US"/>
          </a:p>
        </p:txBody>
      </p:sp>
      <p:sp>
        <p:nvSpPr>
          <p:cNvPr id="4" name="フッター プレースホルダー 3"/>
          <p:cNvSpPr>
            <a:spLocks noGrp="1"/>
          </p:cNvSpPr>
          <p:nvPr>
            <p:ph type="ftr" sz="quarter" idx="11"/>
          </p:nvPr>
        </p:nvSpPr>
        <p:spPr>
          <a:xfrm>
            <a:off x="3384550" y="6356351"/>
            <a:ext cx="31369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7099300" y="6356351"/>
            <a:ext cx="2311400" cy="365125"/>
          </a:xfrm>
          <a:prstGeom prst="rect">
            <a:avLst/>
          </a:prstGeom>
        </p:spPr>
        <p:txBody>
          <a:bodyPr/>
          <a:lstStyle/>
          <a:p>
            <a:fld id="{FFCBD614-FDEE-48F8-8E0D-732715FF394A}" type="slidenum">
              <a:rPr kumimoji="1" lang="ja-JP" altLang="en-US" smtClean="0"/>
              <a:t>‹#›</a:t>
            </a:fld>
            <a:endParaRPr kumimoji="1" lang="ja-JP" altLang="en-US"/>
          </a:p>
        </p:txBody>
      </p:sp>
    </p:spTree>
    <p:extLst>
      <p:ext uri="{BB962C8B-B14F-4D97-AF65-F5344CB8AC3E}">
        <p14:creationId xmlns:p14="http://schemas.microsoft.com/office/powerpoint/2010/main" val="364613277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CC2AF44-ED52-B1C3-89FC-B3CF666982B6}"/>
              </a:ext>
            </a:extLst>
          </p:cNvPr>
          <p:cNvGrpSpPr/>
          <p:nvPr userDrawn="1"/>
        </p:nvGrpSpPr>
        <p:grpSpPr>
          <a:xfrm>
            <a:off x="-15552" y="574969"/>
            <a:ext cx="9936000" cy="45719"/>
            <a:chOff x="7524328" y="836712"/>
            <a:chExt cx="1619672" cy="13558"/>
          </a:xfrm>
        </p:grpSpPr>
        <p:cxnSp>
          <p:nvCxnSpPr>
            <p:cNvPr id="6" name="直線コネクタ 5">
              <a:extLst>
                <a:ext uri="{FF2B5EF4-FFF2-40B4-BE49-F238E27FC236}">
                  <a16:creationId xmlns:a16="http://schemas.microsoft.com/office/drawing/2014/main" id="{4486319B-03EF-83AF-653D-3A42215D75F6}"/>
                </a:ext>
              </a:extLst>
            </p:cNvPr>
            <p:cNvCxnSpPr/>
            <p:nvPr userDrawn="1"/>
          </p:nvCxnSpPr>
          <p:spPr>
            <a:xfrm flipH="1">
              <a:off x="7524328" y="836712"/>
              <a:ext cx="1619672"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11924EB6-B18E-F98F-D4E8-03BCD6E01013}"/>
                </a:ext>
              </a:extLst>
            </p:cNvPr>
            <p:cNvCxnSpPr/>
            <p:nvPr userDrawn="1"/>
          </p:nvCxnSpPr>
          <p:spPr>
            <a:xfrm flipH="1">
              <a:off x="7524328" y="850270"/>
              <a:ext cx="16196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a:extLst>
              <a:ext uri="{FF2B5EF4-FFF2-40B4-BE49-F238E27FC236}">
                <a16:creationId xmlns:a16="http://schemas.microsoft.com/office/drawing/2014/main" id="{C660E93A-DA86-5AE7-4822-890FF1078AD6}"/>
              </a:ext>
            </a:extLst>
          </p:cNvPr>
          <p:cNvSpPr txBox="1"/>
          <p:nvPr userDrawn="1"/>
        </p:nvSpPr>
        <p:spPr>
          <a:xfrm>
            <a:off x="8347168" y="276617"/>
            <a:ext cx="1574384" cy="200055"/>
          </a:xfrm>
          <a:prstGeom prst="rect">
            <a:avLst/>
          </a:prstGeom>
          <a:noFill/>
        </p:spPr>
        <p:txBody>
          <a:bodyPr wrap="square" rtlCol="0">
            <a:spAutoFit/>
          </a:bodyPr>
          <a:lstStyle/>
          <a:p>
            <a:pPr algn="r"/>
            <a:r>
              <a:rPr kumimoji="1" lang="en-US" altLang="ja-JP" sz="700" dirty="0">
                <a:solidFill>
                  <a:schemeClr val="tx1"/>
                </a:solidFill>
                <a:latin typeface="BIZ UDPゴシック" panose="020B0400000000000000" pitchFamily="50" charset="-128"/>
                <a:ea typeface="BIZ UDPゴシック" panose="020B0400000000000000" pitchFamily="50" charset="-128"/>
              </a:rPr>
              <a:t>Page </a:t>
            </a:r>
            <a:fld id="{556279F3-652A-49C8-AD3F-2593B2CEDC3B}" type="slidenum">
              <a:rPr kumimoji="1" lang="en-US" altLang="ja-JP" sz="700" smtClean="0">
                <a:solidFill>
                  <a:schemeClr val="tx1"/>
                </a:solidFill>
                <a:latin typeface="BIZ UDPゴシック" panose="020B0400000000000000" pitchFamily="50" charset="-128"/>
                <a:ea typeface="BIZ UDPゴシック" panose="020B0400000000000000" pitchFamily="50" charset="-128"/>
              </a:rPr>
              <a:t>‹#›</a:t>
            </a:fld>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D411383D-27A1-88E2-4D49-9BB3C31E51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57547" y="60698"/>
            <a:ext cx="408311" cy="240512"/>
          </a:xfrm>
          <a:prstGeom prst="rect">
            <a:avLst/>
          </a:prstGeom>
        </p:spPr>
      </p:pic>
    </p:spTree>
    <p:extLst>
      <p:ext uri="{BB962C8B-B14F-4D97-AF65-F5344CB8AC3E}">
        <p14:creationId xmlns:p14="http://schemas.microsoft.com/office/powerpoint/2010/main" val="340311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xStyles>
    <p:titleStyle>
      <a:lvl1pPr algn="l" defTabSz="914400" rtl="0" eaLnBrk="1" latinLnBrk="0" hangingPunct="1">
        <a:spcBef>
          <a:spcPct val="0"/>
        </a:spcBef>
        <a:buNone/>
        <a:defRPr kumimoji="1" sz="2800" kern="1200">
          <a:solidFill>
            <a:schemeClr val="tx1"/>
          </a:solidFill>
          <a:latin typeface="HGP創英角ｺﾞｼｯｸUB" pitchFamily="50" charset="-128"/>
          <a:ea typeface="HGP創英角ｺﾞｼｯｸUB"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HGP創英角ｺﾞｼｯｸUB" pitchFamily="50" charset="-128"/>
          <a:ea typeface="HGP創英角ｺﾞｼｯｸUB" pitchFamily="50"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HGP創英角ｺﾞｼｯｸUB" pitchFamily="50" charset="-128"/>
          <a:ea typeface="HGP創英角ｺﾞｼｯｸUB" pitchFamily="50"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HGP創英角ｺﾞｼｯｸUB" pitchFamily="50" charset="-128"/>
          <a:ea typeface="HGP創英角ｺﾞｼｯｸUB" pitchFamily="50"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HGP創英角ｺﾞｼｯｸUB" pitchFamily="50" charset="-128"/>
          <a:ea typeface="HGP創英角ｺﾞｼｯｸUB" pitchFamily="50"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HGP創英角ｺﾞｼｯｸUB" pitchFamily="50" charset="-128"/>
          <a:ea typeface="HGP創英角ｺﾞｼｯｸUB"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meti.go.jp/policy/economy/kyosoryoku_kyoka/jigyo-tekio.htm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g"/><Relationship Id="rId12" Type="http://schemas.openxmlformats.org/officeDocument/2006/relationships/image" Target="../media/image89.jp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g"/><Relationship Id="rId5" Type="http://schemas.openxmlformats.org/officeDocument/2006/relationships/image" Target="../media/image82.png"/><Relationship Id="rId10" Type="http://schemas.openxmlformats.org/officeDocument/2006/relationships/image" Target="../media/image87.jpg"/><Relationship Id="rId4" Type="http://schemas.openxmlformats.org/officeDocument/2006/relationships/image" Target="../media/image81.png"/><Relationship Id="rId9" Type="http://schemas.openxmlformats.org/officeDocument/2006/relationships/image" Target="../media/image8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1B5B9BA-F6F7-44F8-AF9E-A83BE86B7F72}"/>
              </a:ext>
            </a:extLst>
          </p:cNvPr>
          <p:cNvSpPr>
            <a:spLocks noGrp="1"/>
          </p:cNvSpPr>
          <p:nvPr>
            <p:ph type="ctrTitle"/>
          </p:nvPr>
        </p:nvSpPr>
        <p:spPr/>
        <p:txBody>
          <a:bodyPr/>
          <a:lstStyle/>
          <a:p>
            <a:r>
              <a:rPr lang="ja-JP" altLang="en-US" sz="4000" dirty="0">
                <a:latin typeface="BIZ UDPゴシック" panose="020B0400000000000000" pitchFamily="50" charset="-128"/>
                <a:ea typeface="BIZ UDPゴシック" panose="020B0400000000000000" pitchFamily="50" charset="-128"/>
              </a:rPr>
              <a:t>中小企業でも取り組む</a:t>
            </a:r>
            <a:br>
              <a:rPr lang="ja-JP" altLang="en-US" sz="4000" dirty="0">
                <a:latin typeface="BIZ UDPゴシック" panose="020B0400000000000000" pitchFamily="50" charset="-128"/>
                <a:ea typeface="BIZ UDPゴシック" panose="020B0400000000000000" pitchFamily="50" charset="-128"/>
              </a:rPr>
            </a:br>
            <a:r>
              <a:rPr lang="ja-JP" altLang="en-US" sz="4000" dirty="0">
                <a:latin typeface="BIZ UDPゴシック" panose="020B0400000000000000" pitchFamily="50" charset="-128"/>
                <a:ea typeface="BIZ UDPゴシック" panose="020B0400000000000000" pitchFamily="50" charset="-128"/>
              </a:rPr>
              <a:t>カーボンニュートラル</a:t>
            </a:r>
          </a:p>
        </p:txBody>
      </p:sp>
      <p:sp>
        <p:nvSpPr>
          <p:cNvPr id="6" name="字幕 5">
            <a:extLst>
              <a:ext uri="{FF2B5EF4-FFF2-40B4-BE49-F238E27FC236}">
                <a16:creationId xmlns:a16="http://schemas.microsoft.com/office/drawing/2014/main" id="{8DE41121-B433-4434-835E-EB796D3FC90A}"/>
              </a:ext>
            </a:extLst>
          </p:cNvPr>
          <p:cNvSpPr>
            <a:spLocks noGrp="1"/>
          </p:cNvSpPr>
          <p:nvPr>
            <p:ph type="subTitle" idx="1"/>
          </p:nvPr>
        </p:nvSpPr>
        <p:spPr>
          <a:xfrm>
            <a:off x="1485900" y="4797152"/>
            <a:ext cx="6934200" cy="1368152"/>
          </a:xfrm>
        </p:spPr>
        <p:txBody>
          <a:bodyPr>
            <a:normAutofit/>
          </a:bodyPr>
          <a:lstStyle/>
          <a:p>
            <a:r>
              <a:rPr lang="en-US" altLang="ja-JP" sz="1400" dirty="0">
                <a:solidFill>
                  <a:schemeClr val="tx1"/>
                </a:solidFill>
                <a:latin typeface="BIZ UDPゴシック" panose="020B0400000000000000" pitchFamily="50" charset="-128"/>
                <a:ea typeface="BIZ UDPゴシック" panose="020B0400000000000000" pitchFamily="50" charset="-128"/>
              </a:rPr>
              <a:t>2022</a:t>
            </a:r>
            <a:r>
              <a:rPr lang="ja-JP" altLang="en-US" sz="1400" dirty="0">
                <a:solidFill>
                  <a:schemeClr val="tx1"/>
                </a:solidFill>
                <a:latin typeface="BIZ UDPゴシック" panose="020B0400000000000000" pitchFamily="50" charset="-128"/>
                <a:ea typeface="BIZ UDPゴシック" panose="020B0400000000000000" pitchFamily="50" charset="-128"/>
              </a:rPr>
              <a:t>年</a:t>
            </a:r>
            <a:r>
              <a:rPr lang="en-US" altLang="ja-JP" sz="1400" dirty="0">
                <a:solidFill>
                  <a:schemeClr val="tx1"/>
                </a:solidFill>
                <a:latin typeface="BIZ UDPゴシック" panose="020B0400000000000000" pitchFamily="50" charset="-128"/>
                <a:ea typeface="BIZ UDPゴシック" panose="020B0400000000000000" pitchFamily="50" charset="-128"/>
              </a:rPr>
              <a:t>7</a:t>
            </a:r>
            <a:r>
              <a:rPr lang="ja-JP" altLang="en-US" sz="1400" dirty="0">
                <a:solidFill>
                  <a:schemeClr val="tx1"/>
                </a:solidFill>
                <a:latin typeface="BIZ UDPゴシック" panose="020B0400000000000000" pitchFamily="50" charset="-128"/>
                <a:ea typeface="BIZ UDPゴシック" panose="020B0400000000000000" pitchFamily="50" charset="-128"/>
              </a:rPr>
              <a:t>月</a:t>
            </a:r>
            <a:r>
              <a:rPr lang="en-US" altLang="ja-JP" sz="1400" dirty="0">
                <a:solidFill>
                  <a:schemeClr val="tx1"/>
                </a:solidFill>
                <a:latin typeface="BIZ UDPゴシック" panose="020B0400000000000000" pitchFamily="50" charset="-128"/>
                <a:ea typeface="BIZ UDPゴシック" panose="020B0400000000000000" pitchFamily="50" charset="-128"/>
              </a:rPr>
              <a:t>21</a:t>
            </a:r>
            <a:r>
              <a:rPr lang="ja-JP" altLang="en-US" sz="1400" dirty="0">
                <a:solidFill>
                  <a:schemeClr val="tx1"/>
                </a:solidFill>
                <a:latin typeface="BIZ UDPゴシック" panose="020B0400000000000000" pitchFamily="50" charset="-128"/>
                <a:ea typeface="BIZ UDPゴシック" panose="020B0400000000000000" pitchFamily="50" charset="-128"/>
              </a:rPr>
              <a:t>日</a:t>
            </a:r>
          </a:p>
          <a:p>
            <a:r>
              <a:rPr lang="ja-JP" altLang="en-US" sz="1400" dirty="0">
                <a:solidFill>
                  <a:schemeClr val="tx1"/>
                </a:solidFill>
                <a:latin typeface="BIZ UDPゴシック" panose="020B0400000000000000" pitchFamily="50" charset="-128"/>
                <a:ea typeface="BIZ UDPゴシック" panose="020B0400000000000000" pitchFamily="50" charset="-128"/>
              </a:rPr>
              <a:t>独立行政法人　中小企業基盤整備機構</a:t>
            </a:r>
          </a:p>
          <a:p>
            <a:r>
              <a:rPr lang="ja-JP" altLang="en-US" sz="1400" dirty="0">
                <a:solidFill>
                  <a:schemeClr val="tx1"/>
                </a:solidFill>
                <a:latin typeface="BIZ UDPゴシック" panose="020B0400000000000000" pitchFamily="50" charset="-128"/>
                <a:ea typeface="BIZ UDPゴシック" panose="020B0400000000000000" pitchFamily="50" charset="-128"/>
              </a:rPr>
              <a:t>中部本部　連携支援課</a:t>
            </a:r>
          </a:p>
          <a:p>
            <a:r>
              <a:rPr lang="ja-JP" altLang="en-US" sz="1400" dirty="0">
                <a:solidFill>
                  <a:schemeClr val="tx1"/>
                </a:solidFill>
                <a:latin typeface="BIZ UDPゴシック" panose="020B0400000000000000" pitchFamily="50" charset="-128"/>
                <a:ea typeface="BIZ UDPゴシック" panose="020B0400000000000000" pitchFamily="50" charset="-128"/>
              </a:rPr>
              <a:t>道家　睦明</a:t>
            </a:r>
          </a:p>
        </p:txBody>
      </p:sp>
      <p:pic>
        <p:nvPicPr>
          <p:cNvPr id="7" name="図 6">
            <a:extLst>
              <a:ext uri="{FF2B5EF4-FFF2-40B4-BE49-F238E27FC236}">
                <a16:creationId xmlns:a16="http://schemas.microsoft.com/office/drawing/2014/main" id="{75AFC8C4-B128-F729-1EF5-9A668AC5A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312" y="332656"/>
            <a:ext cx="1813596" cy="1068284"/>
          </a:xfrm>
          <a:prstGeom prst="rect">
            <a:avLst/>
          </a:prstGeom>
        </p:spPr>
      </p:pic>
    </p:spTree>
    <p:extLst>
      <p:ext uri="{BB962C8B-B14F-4D97-AF65-F5344CB8AC3E}">
        <p14:creationId xmlns:p14="http://schemas.microsoft.com/office/powerpoint/2010/main" val="3493032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4B8E5C-B014-8716-ECCE-61DDD23CEFD7}"/>
              </a:ext>
            </a:extLst>
          </p:cNvPr>
          <p:cNvSpPr>
            <a:spLocks noGrp="1"/>
          </p:cNvSpPr>
          <p:nvPr>
            <p:ph type="title"/>
          </p:nvPr>
        </p:nvSpPr>
        <p:spPr/>
        <p:txBody>
          <a:bodyPr/>
          <a:lstStyle/>
          <a:p>
            <a:r>
              <a:rPr kumimoji="1" lang="ja-JP" altLang="en-US" dirty="0"/>
              <a:t>カーボンニュートラルに向けたクリーンエネルギー戦略</a:t>
            </a:r>
          </a:p>
        </p:txBody>
      </p:sp>
      <p:sp>
        <p:nvSpPr>
          <p:cNvPr id="4" name="object 2">
            <a:extLst>
              <a:ext uri="{FF2B5EF4-FFF2-40B4-BE49-F238E27FC236}">
                <a16:creationId xmlns:a16="http://schemas.microsoft.com/office/drawing/2014/main" id="{EA1BED79-4D75-4E13-D7F0-0BC3DC39E237}"/>
              </a:ext>
            </a:extLst>
          </p:cNvPr>
          <p:cNvSpPr/>
          <p:nvPr/>
        </p:nvSpPr>
        <p:spPr>
          <a:xfrm>
            <a:off x="2152219" y="6052453"/>
            <a:ext cx="0" cy="332740"/>
          </a:xfrm>
          <a:custGeom>
            <a:avLst/>
            <a:gdLst/>
            <a:ahLst/>
            <a:cxnLst/>
            <a:rect l="l" t="t" r="r" b="b"/>
            <a:pathLst>
              <a:path h="332740">
                <a:moveTo>
                  <a:pt x="0" y="0"/>
                </a:moveTo>
                <a:lnTo>
                  <a:pt x="0" y="332308"/>
                </a:lnTo>
              </a:path>
            </a:pathLst>
          </a:custGeom>
          <a:ln w="28575">
            <a:solidFill>
              <a:srgbClr val="404040"/>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nvGrpSpPr>
          <p:cNvPr id="5" name="object 5">
            <a:extLst>
              <a:ext uri="{FF2B5EF4-FFF2-40B4-BE49-F238E27FC236}">
                <a16:creationId xmlns:a16="http://schemas.microsoft.com/office/drawing/2014/main" id="{C2AA4517-F230-2FAC-047A-09DDE3C66231}"/>
              </a:ext>
            </a:extLst>
          </p:cNvPr>
          <p:cNvGrpSpPr/>
          <p:nvPr/>
        </p:nvGrpSpPr>
        <p:grpSpPr>
          <a:xfrm>
            <a:off x="850533" y="1367677"/>
            <a:ext cx="8379397" cy="4974844"/>
            <a:chOff x="989647" y="1517141"/>
            <a:chExt cx="8379397" cy="4974844"/>
          </a:xfrm>
        </p:grpSpPr>
        <p:sp>
          <p:nvSpPr>
            <p:cNvPr id="6" name="object 6">
              <a:extLst>
                <a:ext uri="{FF2B5EF4-FFF2-40B4-BE49-F238E27FC236}">
                  <a16:creationId xmlns:a16="http://schemas.microsoft.com/office/drawing/2014/main" id="{3F799860-7031-044C-85C4-AA69E88325B7}"/>
                </a:ext>
              </a:extLst>
            </p:cNvPr>
            <p:cNvSpPr/>
            <p:nvPr/>
          </p:nvSpPr>
          <p:spPr>
            <a:xfrm>
              <a:off x="989647" y="2966465"/>
              <a:ext cx="8350884" cy="3442970"/>
            </a:xfrm>
            <a:custGeom>
              <a:avLst/>
              <a:gdLst/>
              <a:ahLst/>
              <a:cxnLst/>
              <a:rect l="l" t="t" r="r" b="b"/>
              <a:pathLst>
                <a:path w="8350884" h="3442970">
                  <a:moveTo>
                    <a:pt x="8350567" y="3400044"/>
                  </a:moveTo>
                  <a:lnTo>
                    <a:pt x="8321992" y="3385756"/>
                  </a:lnTo>
                  <a:lnTo>
                    <a:pt x="8264842" y="3357181"/>
                  </a:lnTo>
                  <a:lnTo>
                    <a:pt x="8264842" y="3385756"/>
                  </a:lnTo>
                  <a:lnTo>
                    <a:pt x="57150" y="3385756"/>
                  </a:lnTo>
                  <a:lnTo>
                    <a:pt x="57150" y="85725"/>
                  </a:lnTo>
                  <a:lnTo>
                    <a:pt x="85725" y="85725"/>
                  </a:lnTo>
                  <a:lnTo>
                    <a:pt x="78549" y="71374"/>
                  </a:lnTo>
                  <a:lnTo>
                    <a:pt x="42862" y="0"/>
                  </a:lnTo>
                  <a:lnTo>
                    <a:pt x="0" y="85725"/>
                  </a:lnTo>
                  <a:lnTo>
                    <a:pt x="28575" y="85725"/>
                  </a:lnTo>
                  <a:lnTo>
                    <a:pt x="28575" y="3401098"/>
                  </a:lnTo>
                  <a:lnTo>
                    <a:pt x="42862" y="3401098"/>
                  </a:lnTo>
                  <a:lnTo>
                    <a:pt x="42862" y="3414331"/>
                  </a:lnTo>
                  <a:lnTo>
                    <a:pt x="8264842" y="3414331"/>
                  </a:lnTo>
                  <a:lnTo>
                    <a:pt x="8264842" y="3442906"/>
                  </a:lnTo>
                  <a:lnTo>
                    <a:pt x="8321992" y="3414331"/>
                  </a:lnTo>
                  <a:lnTo>
                    <a:pt x="8350567" y="3400044"/>
                  </a:lnTo>
                  <a:close/>
                </a:path>
              </a:pathLst>
            </a:custGeom>
            <a:solidFill>
              <a:srgbClr val="404040"/>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7" name="object 7">
              <a:extLst>
                <a:ext uri="{FF2B5EF4-FFF2-40B4-BE49-F238E27FC236}">
                  <a16:creationId xmlns:a16="http://schemas.microsoft.com/office/drawing/2014/main" id="{97681A35-E7C8-B5F1-EEE4-44466B4AD6DE}"/>
                </a:ext>
              </a:extLst>
            </p:cNvPr>
            <p:cNvSpPr/>
            <p:nvPr/>
          </p:nvSpPr>
          <p:spPr>
            <a:xfrm>
              <a:off x="4004310" y="6159245"/>
              <a:ext cx="4020820" cy="332740"/>
            </a:xfrm>
            <a:custGeom>
              <a:avLst/>
              <a:gdLst/>
              <a:ahLst/>
              <a:cxnLst/>
              <a:rect l="l" t="t" r="r" b="b"/>
              <a:pathLst>
                <a:path w="4020820" h="332739">
                  <a:moveTo>
                    <a:pt x="0" y="0"/>
                  </a:moveTo>
                  <a:lnTo>
                    <a:pt x="0" y="332308"/>
                  </a:lnTo>
                </a:path>
                <a:path w="4020820" h="332739">
                  <a:moveTo>
                    <a:pt x="4020312" y="0"/>
                  </a:moveTo>
                  <a:lnTo>
                    <a:pt x="4020312" y="332308"/>
                  </a:lnTo>
                </a:path>
              </a:pathLst>
            </a:custGeom>
            <a:ln w="28575">
              <a:solidFill>
                <a:srgbClr val="404040"/>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8" name="object 8">
              <a:extLst>
                <a:ext uri="{FF2B5EF4-FFF2-40B4-BE49-F238E27FC236}">
                  <a16:creationId xmlns:a16="http://schemas.microsoft.com/office/drawing/2014/main" id="{7F774D90-38C8-3FBA-B4E9-1465AA82FBE6}"/>
                </a:ext>
              </a:extLst>
            </p:cNvPr>
            <p:cNvSpPr/>
            <p:nvPr/>
          </p:nvSpPr>
          <p:spPr>
            <a:xfrm>
              <a:off x="1666494" y="1517141"/>
              <a:ext cx="7702550" cy="4034154"/>
            </a:xfrm>
            <a:custGeom>
              <a:avLst/>
              <a:gdLst/>
              <a:ahLst/>
              <a:cxnLst/>
              <a:rect l="l" t="t" r="r" b="b"/>
              <a:pathLst>
                <a:path w="7702550" h="4034154">
                  <a:moveTo>
                    <a:pt x="6339205" y="0"/>
                  </a:moveTo>
                  <a:lnTo>
                    <a:pt x="6396101" y="504317"/>
                  </a:lnTo>
                  <a:lnTo>
                    <a:pt x="6264804" y="526309"/>
                  </a:lnTo>
                  <a:lnTo>
                    <a:pt x="6134782" y="548918"/>
                  </a:lnTo>
                  <a:lnTo>
                    <a:pt x="6006036" y="572143"/>
                  </a:lnTo>
                  <a:lnTo>
                    <a:pt x="5878564" y="595983"/>
                  </a:lnTo>
                  <a:lnTo>
                    <a:pt x="5752367" y="620439"/>
                  </a:lnTo>
                  <a:lnTo>
                    <a:pt x="5627446" y="645511"/>
                  </a:lnTo>
                  <a:lnTo>
                    <a:pt x="5503799" y="671199"/>
                  </a:lnTo>
                  <a:lnTo>
                    <a:pt x="5381428" y="697503"/>
                  </a:lnTo>
                  <a:lnTo>
                    <a:pt x="5260331" y="724422"/>
                  </a:lnTo>
                  <a:lnTo>
                    <a:pt x="5140509" y="751957"/>
                  </a:lnTo>
                  <a:lnTo>
                    <a:pt x="5021963" y="780108"/>
                  </a:lnTo>
                  <a:lnTo>
                    <a:pt x="4904691" y="808875"/>
                  </a:lnTo>
                  <a:lnTo>
                    <a:pt x="4788695" y="838257"/>
                  </a:lnTo>
                  <a:lnTo>
                    <a:pt x="4673973" y="868256"/>
                  </a:lnTo>
                  <a:lnTo>
                    <a:pt x="4560526" y="898870"/>
                  </a:lnTo>
                  <a:lnTo>
                    <a:pt x="4448355" y="930100"/>
                  </a:lnTo>
                  <a:lnTo>
                    <a:pt x="4337458" y="961945"/>
                  </a:lnTo>
                  <a:lnTo>
                    <a:pt x="4227836" y="994406"/>
                  </a:lnTo>
                  <a:lnTo>
                    <a:pt x="4119489" y="1027483"/>
                  </a:lnTo>
                  <a:lnTo>
                    <a:pt x="4012417" y="1061176"/>
                  </a:lnTo>
                  <a:lnTo>
                    <a:pt x="3906621" y="1095485"/>
                  </a:lnTo>
                  <a:lnTo>
                    <a:pt x="3802099" y="1130409"/>
                  </a:lnTo>
                  <a:lnTo>
                    <a:pt x="3698852" y="1165949"/>
                  </a:lnTo>
                  <a:lnTo>
                    <a:pt x="3596880" y="1202105"/>
                  </a:lnTo>
                  <a:lnTo>
                    <a:pt x="3496182" y="1238877"/>
                  </a:lnTo>
                  <a:lnTo>
                    <a:pt x="3446312" y="1257493"/>
                  </a:lnTo>
                  <a:lnTo>
                    <a:pt x="3396760" y="1276264"/>
                  </a:lnTo>
                  <a:lnTo>
                    <a:pt x="3347527" y="1295189"/>
                  </a:lnTo>
                  <a:lnTo>
                    <a:pt x="3298613" y="1314267"/>
                  </a:lnTo>
                  <a:lnTo>
                    <a:pt x="3250018" y="1333500"/>
                  </a:lnTo>
                  <a:lnTo>
                    <a:pt x="3201741" y="1352886"/>
                  </a:lnTo>
                  <a:lnTo>
                    <a:pt x="3153783" y="1372426"/>
                  </a:lnTo>
                  <a:lnTo>
                    <a:pt x="3106143" y="1392120"/>
                  </a:lnTo>
                  <a:lnTo>
                    <a:pt x="3058823" y="1411968"/>
                  </a:lnTo>
                  <a:lnTo>
                    <a:pt x="3011821" y="1431971"/>
                  </a:lnTo>
                  <a:lnTo>
                    <a:pt x="2965138" y="1452127"/>
                  </a:lnTo>
                  <a:lnTo>
                    <a:pt x="2918773" y="1472436"/>
                  </a:lnTo>
                  <a:lnTo>
                    <a:pt x="2872728" y="1492900"/>
                  </a:lnTo>
                  <a:lnTo>
                    <a:pt x="2827001" y="1513518"/>
                  </a:lnTo>
                  <a:lnTo>
                    <a:pt x="2781593" y="1534290"/>
                  </a:lnTo>
                  <a:lnTo>
                    <a:pt x="2736503" y="1555215"/>
                  </a:lnTo>
                  <a:lnTo>
                    <a:pt x="2691732" y="1576295"/>
                  </a:lnTo>
                  <a:lnTo>
                    <a:pt x="2647280" y="1597529"/>
                  </a:lnTo>
                  <a:lnTo>
                    <a:pt x="2603147" y="1618916"/>
                  </a:lnTo>
                  <a:lnTo>
                    <a:pt x="2559333" y="1640457"/>
                  </a:lnTo>
                  <a:lnTo>
                    <a:pt x="2515837" y="1662153"/>
                  </a:lnTo>
                  <a:lnTo>
                    <a:pt x="2472660" y="1684002"/>
                  </a:lnTo>
                  <a:lnTo>
                    <a:pt x="2429801" y="1706005"/>
                  </a:lnTo>
                  <a:lnTo>
                    <a:pt x="2387262" y="1728162"/>
                  </a:lnTo>
                  <a:lnTo>
                    <a:pt x="2345041" y="1750473"/>
                  </a:lnTo>
                  <a:lnTo>
                    <a:pt x="2303138" y="1772938"/>
                  </a:lnTo>
                  <a:lnTo>
                    <a:pt x="2261555" y="1795557"/>
                  </a:lnTo>
                  <a:lnTo>
                    <a:pt x="2220290" y="1818329"/>
                  </a:lnTo>
                  <a:lnTo>
                    <a:pt x="2179344" y="1841256"/>
                  </a:lnTo>
                  <a:lnTo>
                    <a:pt x="2138717" y="1864337"/>
                  </a:lnTo>
                  <a:lnTo>
                    <a:pt x="2098408" y="1887571"/>
                  </a:lnTo>
                  <a:lnTo>
                    <a:pt x="2058418" y="1910960"/>
                  </a:lnTo>
                  <a:lnTo>
                    <a:pt x="2018747" y="1934502"/>
                  </a:lnTo>
                  <a:lnTo>
                    <a:pt x="1979395" y="1958198"/>
                  </a:lnTo>
                  <a:lnTo>
                    <a:pt x="1940361" y="1982048"/>
                  </a:lnTo>
                  <a:lnTo>
                    <a:pt x="1901646" y="2006052"/>
                  </a:lnTo>
                  <a:lnTo>
                    <a:pt x="1863250" y="2030210"/>
                  </a:lnTo>
                  <a:lnTo>
                    <a:pt x="1825172" y="2054522"/>
                  </a:lnTo>
                  <a:lnTo>
                    <a:pt x="1787414" y="2078988"/>
                  </a:lnTo>
                  <a:lnTo>
                    <a:pt x="1749973" y="2103608"/>
                  </a:lnTo>
                  <a:lnTo>
                    <a:pt x="1712852" y="2128382"/>
                  </a:lnTo>
                  <a:lnTo>
                    <a:pt x="1676049" y="2153309"/>
                  </a:lnTo>
                  <a:lnTo>
                    <a:pt x="1639565" y="2178391"/>
                  </a:lnTo>
                  <a:lnTo>
                    <a:pt x="1603400" y="2203626"/>
                  </a:lnTo>
                  <a:lnTo>
                    <a:pt x="1567554" y="2229016"/>
                  </a:lnTo>
                  <a:lnTo>
                    <a:pt x="1532026" y="2254559"/>
                  </a:lnTo>
                  <a:lnTo>
                    <a:pt x="1496817" y="2280256"/>
                  </a:lnTo>
                  <a:lnTo>
                    <a:pt x="1461926" y="2306107"/>
                  </a:lnTo>
                  <a:lnTo>
                    <a:pt x="1427355" y="2332112"/>
                  </a:lnTo>
                  <a:lnTo>
                    <a:pt x="1393102" y="2358271"/>
                  </a:lnTo>
                  <a:lnTo>
                    <a:pt x="1359168" y="2384584"/>
                  </a:lnTo>
                  <a:lnTo>
                    <a:pt x="1325552" y="2411051"/>
                  </a:lnTo>
                  <a:lnTo>
                    <a:pt x="1292255" y="2437671"/>
                  </a:lnTo>
                  <a:lnTo>
                    <a:pt x="1259277" y="2464446"/>
                  </a:lnTo>
                  <a:lnTo>
                    <a:pt x="1226618" y="2491375"/>
                  </a:lnTo>
                  <a:lnTo>
                    <a:pt x="1194277" y="2518457"/>
                  </a:lnTo>
                  <a:lnTo>
                    <a:pt x="1162255" y="2545693"/>
                  </a:lnTo>
                  <a:lnTo>
                    <a:pt x="1130552" y="2573084"/>
                  </a:lnTo>
                  <a:lnTo>
                    <a:pt x="1099168" y="2600628"/>
                  </a:lnTo>
                  <a:lnTo>
                    <a:pt x="1068102" y="2628326"/>
                  </a:lnTo>
                  <a:lnTo>
                    <a:pt x="1037355" y="2656178"/>
                  </a:lnTo>
                  <a:lnTo>
                    <a:pt x="1006926" y="2684184"/>
                  </a:lnTo>
                  <a:lnTo>
                    <a:pt x="976817" y="2712343"/>
                  </a:lnTo>
                  <a:lnTo>
                    <a:pt x="947026" y="2740657"/>
                  </a:lnTo>
                  <a:lnTo>
                    <a:pt x="917553" y="2769125"/>
                  </a:lnTo>
                  <a:lnTo>
                    <a:pt x="888400" y="2797746"/>
                  </a:lnTo>
                  <a:lnTo>
                    <a:pt x="859565" y="2826521"/>
                  </a:lnTo>
                  <a:lnTo>
                    <a:pt x="831049" y="2855451"/>
                  </a:lnTo>
                  <a:lnTo>
                    <a:pt x="802851" y="2884534"/>
                  </a:lnTo>
                  <a:lnTo>
                    <a:pt x="774973" y="2913771"/>
                  </a:lnTo>
                  <a:lnTo>
                    <a:pt x="747413" y="2943162"/>
                  </a:lnTo>
                  <a:lnTo>
                    <a:pt x="720171" y="2972707"/>
                  </a:lnTo>
                  <a:lnTo>
                    <a:pt x="693249" y="3002406"/>
                  </a:lnTo>
                  <a:lnTo>
                    <a:pt x="666645" y="3032259"/>
                  </a:lnTo>
                  <a:lnTo>
                    <a:pt x="640360" y="3062265"/>
                  </a:lnTo>
                  <a:lnTo>
                    <a:pt x="614393" y="3092426"/>
                  </a:lnTo>
                  <a:lnTo>
                    <a:pt x="588745" y="3122740"/>
                  </a:lnTo>
                  <a:lnTo>
                    <a:pt x="563416" y="3153209"/>
                  </a:lnTo>
                  <a:lnTo>
                    <a:pt x="538406" y="3183831"/>
                  </a:lnTo>
                  <a:lnTo>
                    <a:pt x="513714" y="3214607"/>
                  </a:lnTo>
                  <a:lnTo>
                    <a:pt x="489341" y="3245537"/>
                  </a:lnTo>
                  <a:lnTo>
                    <a:pt x="465287" y="3276621"/>
                  </a:lnTo>
                  <a:lnTo>
                    <a:pt x="441551" y="3307859"/>
                  </a:lnTo>
                  <a:lnTo>
                    <a:pt x="418135" y="3339251"/>
                  </a:lnTo>
                  <a:lnTo>
                    <a:pt x="395036" y="3370796"/>
                  </a:lnTo>
                  <a:lnTo>
                    <a:pt x="372257" y="3402496"/>
                  </a:lnTo>
                  <a:lnTo>
                    <a:pt x="349796" y="3434349"/>
                  </a:lnTo>
                  <a:lnTo>
                    <a:pt x="327654" y="3466357"/>
                  </a:lnTo>
                  <a:lnTo>
                    <a:pt x="305831" y="3498518"/>
                  </a:lnTo>
                  <a:lnTo>
                    <a:pt x="284326" y="3530833"/>
                  </a:lnTo>
                  <a:lnTo>
                    <a:pt x="263140" y="3563302"/>
                  </a:lnTo>
                  <a:lnTo>
                    <a:pt x="242273" y="3595925"/>
                  </a:lnTo>
                  <a:lnTo>
                    <a:pt x="221724" y="3628702"/>
                  </a:lnTo>
                  <a:lnTo>
                    <a:pt x="201494" y="3661633"/>
                  </a:lnTo>
                  <a:lnTo>
                    <a:pt x="181583" y="3694717"/>
                  </a:lnTo>
                  <a:lnTo>
                    <a:pt x="161991" y="3727956"/>
                  </a:lnTo>
                  <a:lnTo>
                    <a:pt x="142717" y="3761348"/>
                  </a:lnTo>
                  <a:lnTo>
                    <a:pt x="123762" y="3794894"/>
                  </a:lnTo>
                  <a:lnTo>
                    <a:pt x="105125" y="3828595"/>
                  </a:lnTo>
                  <a:lnTo>
                    <a:pt x="86808" y="3862449"/>
                  </a:lnTo>
                  <a:lnTo>
                    <a:pt x="68809" y="3896457"/>
                  </a:lnTo>
                  <a:lnTo>
                    <a:pt x="51128" y="3930619"/>
                  </a:lnTo>
                  <a:lnTo>
                    <a:pt x="33767" y="3964934"/>
                  </a:lnTo>
                  <a:lnTo>
                    <a:pt x="16724" y="3999404"/>
                  </a:lnTo>
                  <a:lnTo>
                    <a:pt x="0" y="4034028"/>
                  </a:lnTo>
                  <a:lnTo>
                    <a:pt x="27646" y="4009727"/>
                  </a:lnTo>
                  <a:lnTo>
                    <a:pt x="55570" y="3985566"/>
                  </a:lnTo>
                  <a:lnTo>
                    <a:pt x="112247" y="3937664"/>
                  </a:lnTo>
                  <a:lnTo>
                    <a:pt x="170031" y="3890322"/>
                  </a:lnTo>
                  <a:lnTo>
                    <a:pt x="228923" y="3843538"/>
                  </a:lnTo>
                  <a:lnTo>
                    <a:pt x="288922" y="3797314"/>
                  </a:lnTo>
                  <a:lnTo>
                    <a:pt x="350028" y="3751648"/>
                  </a:lnTo>
                  <a:lnTo>
                    <a:pt x="380996" y="3729026"/>
                  </a:lnTo>
                  <a:lnTo>
                    <a:pt x="412241" y="3706543"/>
                  </a:lnTo>
                  <a:lnTo>
                    <a:pt x="443763" y="3684199"/>
                  </a:lnTo>
                  <a:lnTo>
                    <a:pt x="475562" y="3661996"/>
                  </a:lnTo>
                  <a:lnTo>
                    <a:pt x="507637" y="3639932"/>
                  </a:lnTo>
                  <a:lnTo>
                    <a:pt x="539990" y="3618008"/>
                  </a:lnTo>
                  <a:lnTo>
                    <a:pt x="572619" y="3596224"/>
                  </a:lnTo>
                  <a:lnTo>
                    <a:pt x="605525" y="3574580"/>
                  </a:lnTo>
                  <a:lnTo>
                    <a:pt x="638707" y="3553075"/>
                  </a:lnTo>
                  <a:lnTo>
                    <a:pt x="672167" y="3531710"/>
                  </a:lnTo>
                  <a:lnTo>
                    <a:pt x="705903" y="3510485"/>
                  </a:lnTo>
                  <a:lnTo>
                    <a:pt x="739916" y="3489400"/>
                  </a:lnTo>
                  <a:lnTo>
                    <a:pt x="774206" y="3468455"/>
                  </a:lnTo>
                  <a:lnTo>
                    <a:pt x="808773" y="3447649"/>
                  </a:lnTo>
                  <a:lnTo>
                    <a:pt x="843617" y="3426984"/>
                  </a:lnTo>
                  <a:lnTo>
                    <a:pt x="878737" y="3406458"/>
                  </a:lnTo>
                  <a:lnTo>
                    <a:pt x="914134" y="3386071"/>
                  </a:lnTo>
                  <a:lnTo>
                    <a:pt x="949808" y="3365825"/>
                  </a:lnTo>
                  <a:lnTo>
                    <a:pt x="985759" y="3345718"/>
                  </a:lnTo>
                  <a:lnTo>
                    <a:pt x="1021986" y="3325751"/>
                  </a:lnTo>
                  <a:lnTo>
                    <a:pt x="1058490" y="3305924"/>
                  </a:lnTo>
                  <a:lnTo>
                    <a:pt x="1095272" y="3286237"/>
                  </a:lnTo>
                  <a:lnTo>
                    <a:pt x="1169664" y="3247282"/>
                  </a:lnTo>
                  <a:lnTo>
                    <a:pt x="1245164" y="3208886"/>
                  </a:lnTo>
                  <a:lnTo>
                    <a:pt x="1321771" y="3171049"/>
                  </a:lnTo>
                  <a:lnTo>
                    <a:pt x="1399485" y="3133771"/>
                  </a:lnTo>
                  <a:lnTo>
                    <a:pt x="1478307" y="3097052"/>
                  </a:lnTo>
                  <a:lnTo>
                    <a:pt x="1558235" y="3060893"/>
                  </a:lnTo>
                  <a:lnTo>
                    <a:pt x="1639271" y="3025292"/>
                  </a:lnTo>
                  <a:lnTo>
                    <a:pt x="1721414" y="2990251"/>
                  </a:lnTo>
                  <a:lnTo>
                    <a:pt x="1804664" y="2955769"/>
                  </a:lnTo>
                  <a:lnTo>
                    <a:pt x="1889021" y="2921845"/>
                  </a:lnTo>
                  <a:lnTo>
                    <a:pt x="1974486" y="2888481"/>
                  </a:lnTo>
                  <a:lnTo>
                    <a:pt x="2061057" y="2855676"/>
                  </a:lnTo>
                  <a:lnTo>
                    <a:pt x="2148736" y="2823431"/>
                  </a:lnTo>
                  <a:lnTo>
                    <a:pt x="2237522" y="2791744"/>
                  </a:lnTo>
                  <a:lnTo>
                    <a:pt x="2327415" y="2760616"/>
                  </a:lnTo>
                  <a:lnTo>
                    <a:pt x="2418416" y="2730047"/>
                  </a:lnTo>
                  <a:lnTo>
                    <a:pt x="2510523" y="2700038"/>
                  </a:lnTo>
                  <a:lnTo>
                    <a:pt x="2603738" y="2670587"/>
                  </a:lnTo>
                  <a:lnTo>
                    <a:pt x="2698059" y="2641696"/>
                  </a:lnTo>
                  <a:lnTo>
                    <a:pt x="2793488" y="2613363"/>
                  </a:lnTo>
                  <a:lnTo>
                    <a:pt x="2890024" y="2585590"/>
                  </a:lnTo>
                  <a:lnTo>
                    <a:pt x="2987668" y="2558376"/>
                  </a:lnTo>
                  <a:lnTo>
                    <a:pt x="3086418" y="2531720"/>
                  </a:lnTo>
                  <a:lnTo>
                    <a:pt x="3186275" y="2505624"/>
                  </a:lnTo>
                  <a:lnTo>
                    <a:pt x="3287240" y="2480087"/>
                  </a:lnTo>
                  <a:lnTo>
                    <a:pt x="3389312" y="2455109"/>
                  </a:lnTo>
                  <a:lnTo>
                    <a:pt x="3492491" y="2430690"/>
                  </a:lnTo>
                  <a:lnTo>
                    <a:pt x="3596777" y="2406830"/>
                  </a:lnTo>
                  <a:lnTo>
                    <a:pt x="3702170" y="2383528"/>
                  </a:lnTo>
                  <a:lnTo>
                    <a:pt x="3808670" y="2360786"/>
                  </a:lnTo>
                  <a:lnTo>
                    <a:pt x="3916278" y="2338603"/>
                  </a:lnTo>
                  <a:lnTo>
                    <a:pt x="4024992" y="2316979"/>
                  </a:lnTo>
                  <a:lnTo>
                    <a:pt x="4134814" y="2295914"/>
                  </a:lnTo>
                  <a:lnTo>
                    <a:pt x="4245743" y="2275408"/>
                  </a:lnTo>
                  <a:lnTo>
                    <a:pt x="4357779" y="2255461"/>
                  </a:lnTo>
                  <a:lnTo>
                    <a:pt x="4470922" y="2236073"/>
                  </a:lnTo>
                  <a:lnTo>
                    <a:pt x="4585172" y="2217243"/>
                  </a:lnTo>
                  <a:lnTo>
                    <a:pt x="4700529" y="2198973"/>
                  </a:lnTo>
                  <a:lnTo>
                    <a:pt x="4816994" y="2181262"/>
                  </a:lnTo>
                  <a:lnTo>
                    <a:pt x="4934565" y="2164110"/>
                  </a:lnTo>
                  <a:lnTo>
                    <a:pt x="5053244" y="2147517"/>
                  </a:lnTo>
                  <a:lnTo>
                    <a:pt x="5173029" y="2131482"/>
                  </a:lnTo>
                  <a:lnTo>
                    <a:pt x="5293922" y="2116007"/>
                  </a:lnTo>
                  <a:lnTo>
                    <a:pt x="5415922" y="2101090"/>
                  </a:lnTo>
                  <a:lnTo>
                    <a:pt x="5539029" y="2086733"/>
                  </a:lnTo>
                  <a:lnTo>
                    <a:pt x="5663243" y="2072934"/>
                  </a:lnTo>
                  <a:lnTo>
                    <a:pt x="5788565" y="2059695"/>
                  </a:lnTo>
                  <a:lnTo>
                    <a:pt x="5914993" y="2047014"/>
                  </a:lnTo>
                  <a:lnTo>
                    <a:pt x="6042528" y="2034892"/>
                  </a:lnTo>
                  <a:lnTo>
                    <a:pt x="6171171" y="2023330"/>
                  </a:lnTo>
                  <a:lnTo>
                    <a:pt x="6300920" y="2012326"/>
                  </a:lnTo>
                  <a:lnTo>
                    <a:pt x="6431777" y="2001881"/>
                  </a:lnTo>
                  <a:lnTo>
                    <a:pt x="6563740" y="1991995"/>
                  </a:lnTo>
                  <a:lnTo>
                    <a:pt x="6620509" y="2496312"/>
                  </a:lnTo>
                  <a:lnTo>
                    <a:pt x="7702296" y="1046480"/>
                  </a:lnTo>
                  <a:lnTo>
                    <a:pt x="6339205" y="0"/>
                  </a:lnTo>
                  <a:close/>
                </a:path>
              </a:pathLst>
            </a:custGeom>
            <a:solidFill>
              <a:srgbClr val="F1F1F1"/>
            </a:solidFill>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9" name="object 9">
              <a:extLst>
                <a:ext uri="{FF2B5EF4-FFF2-40B4-BE49-F238E27FC236}">
                  <a16:creationId xmlns:a16="http://schemas.microsoft.com/office/drawing/2014/main" id="{AC1ADA9E-7578-D5EA-6F38-1F0CA074DB36}"/>
                </a:ext>
              </a:extLst>
            </p:cNvPr>
            <p:cNvSpPr/>
            <p:nvPr/>
          </p:nvSpPr>
          <p:spPr>
            <a:xfrm>
              <a:off x="1666494" y="1517141"/>
              <a:ext cx="7702550" cy="4034154"/>
            </a:xfrm>
            <a:custGeom>
              <a:avLst/>
              <a:gdLst/>
              <a:ahLst/>
              <a:cxnLst/>
              <a:rect l="l" t="t" r="r" b="b"/>
              <a:pathLst>
                <a:path w="7702550" h="4034154">
                  <a:moveTo>
                    <a:pt x="0" y="4034028"/>
                  </a:moveTo>
                  <a:lnTo>
                    <a:pt x="16724" y="3999404"/>
                  </a:lnTo>
                  <a:lnTo>
                    <a:pt x="33767" y="3964934"/>
                  </a:lnTo>
                  <a:lnTo>
                    <a:pt x="51128" y="3930619"/>
                  </a:lnTo>
                  <a:lnTo>
                    <a:pt x="68809" y="3896457"/>
                  </a:lnTo>
                  <a:lnTo>
                    <a:pt x="86808" y="3862449"/>
                  </a:lnTo>
                  <a:lnTo>
                    <a:pt x="105125" y="3828595"/>
                  </a:lnTo>
                  <a:lnTo>
                    <a:pt x="123762" y="3794894"/>
                  </a:lnTo>
                  <a:lnTo>
                    <a:pt x="142717" y="3761348"/>
                  </a:lnTo>
                  <a:lnTo>
                    <a:pt x="161991" y="3727956"/>
                  </a:lnTo>
                  <a:lnTo>
                    <a:pt x="181583" y="3694717"/>
                  </a:lnTo>
                  <a:lnTo>
                    <a:pt x="201494" y="3661633"/>
                  </a:lnTo>
                  <a:lnTo>
                    <a:pt x="221724" y="3628702"/>
                  </a:lnTo>
                  <a:lnTo>
                    <a:pt x="242273" y="3595925"/>
                  </a:lnTo>
                  <a:lnTo>
                    <a:pt x="263140" y="3563302"/>
                  </a:lnTo>
                  <a:lnTo>
                    <a:pt x="284326" y="3530833"/>
                  </a:lnTo>
                  <a:lnTo>
                    <a:pt x="305831" y="3498518"/>
                  </a:lnTo>
                  <a:lnTo>
                    <a:pt x="327654" y="3466357"/>
                  </a:lnTo>
                  <a:lnTo>
                    <a:pt x="349796" y="3434349"/>
                  </a:lnTo>
                  <a:lnTo>
                    <a:pt x="372257" y="3402496"/>
                  </a:lnTo>
                  <a:lnTo>
                    <a:pt x="395036" y="3370796"/>
                  </a:lnTo>
                  <a:lnTo>
                    <a:pt x="418135" y="3339251"/>
                  </a:lnTo>
                  <a:lnTo>
                    <a:pt x="441551" y="3307859"/>
                  </a:lnTo>
                  <a:lnTo>
                    <a:pt x="465287" y="3276621"/>
                  </a:lnTo>
                  <a:lnTo>
                    <a:pt x="489341" y="3245537"/>
                  </a:lnTo>
                  <a:lnTo>
                    <a:pt x="513714" y="3214607"/>
                  </a:lnTo>
                  <a:lnTo>
                    <a:pt x="538406" y="3183831"/>
                  </a:lnTo>
                  <a:lnTo>
                    <a:pt x="563416" y="3153209"/>
                  </a:lnTo>
                  <a:lnTo>
                    <a:pt x="588745" y="3122740"/>
                  </a:lnTo>
                  <a:lnTo>
                    <a:pt x="614393" y="3092426"/>
                  </a:lnTo>
                  <a:lnTo>
                    <a:pt x="640360" y="3062265"/>
                  </a:lnTo>
                  <a:lnTo>
                    <a:pt x="666645" y="3032259"/>
                  </a:lnTo>
                  <a:lnTo>
                    <a:pt x="693249" y="3002406"/>
                  </a:lnTo>
                  <a:lnTo>
                    <a:pt x="720171" y="2972707"/>
                  </a:lnTo>
                  <a:lnTo>
                    <a:pt x="747413" y="2943162"/>
                  </a:lnTo>
                  <a:lnTo>
                    <a:pt x="774973" y="2913771"/>
                  </a:lnTo>
                  <a:lnTo>
                    <a:pt x="802851" y="2884534"/>
                  </a:lnTo>
                  <a:lnTo>
                    <a:pt x="831049" y="2855451"/>
                  </a:lnTo>
                  <a:lnTo>
                    <a:pt x="859565" y="2826521"/>
                  </a:lnTo>
                  <a:lnTo>
                    <a:pt x="888400" y="2797746"/>
                  </a:lnTo>
                  <a:lnTo>
                    <a:pt x="917553" y="2769125"/>
                  </a:lnTo>
                  <a:lnTo>
                    <a:pt x="947026" y="2740657"/>
                  </a:lnTo>
                  <a:lnTo>
                    <a:pt x="976817" y="2712343"/>
                  </a:lnTo>
                  <a:lnTo>
                    <a:pt x="1006926" y="2684184"/>
                  </a:lnTo>
                  <a:lnTo>
                    <a:pt x="1037355" y="2656178"/>
                  </a:lnTo>
                  <a:lnTo>
                    <a:pt x="1068102" y="2628326"/>
                  </a:lnTo>
                  <a:lnTo>
                    <a:pt x="1099168" y="2600628"/>
                  </a:lnTo>
                  <a:lnTo>
                    <a:pt x="1130552" y="2573084"/>
                  </a:lnTo>
                  <a:lnTo>
                    <a:pt x="1162255" y="2545693"/>
                  </a:lnTo>
                  <a:lnTo>
                    <a:pt x="1194277" y="2518457"/>
                  </a:lnTo>
                  <a:lnTo>
                    <a:pt x="1226618" y="2491375"/>
                  </a:lnTo>
                  <a:lnTo>
                    <a:pt x="1259277" y="2464446"/>
                  </a:lnTo>
                  <a:lnTo>
                    <a:pt x="1292255" y="2437671"/>
                  </a:lnTo>
                  <a:lnTo>
                    <a:pt x="1325552" y="2411051"/>
                  </a:lnTo>
                  <a:lnTo>
                    <a:pt x="1359168" y="2384584"/>
                  </a:lnTo>
                  <a:lnTo>
                    <a:pt x="1393102" y="2358271"/>
                  </a:lnTo>
                  <a:lnTo>
                    <a:pt x="1427355" y="2332112"/>
                  </a:lnTo>
                  <a:lnTo>
                    <a:pt x="1461926" y="2306107"/>
                  </a:lnTo>
                  <a:lnTo>
                    <a:pt x="1496817" y="2280256"/>
                  </a:lnTo>
                  <a:lnTo>
                    <a:pt x="1532026" y="2254559"/>
                  </a:lnTo>
                  <a:lnTo>
                    <a:pt x="1567554" y="2229016"/>
                  </a:lnTo>
                  <a:lnTo>
                    <a:pt x="1603400" y="2203626"/>
                  </a:lnTo>
                  <a:lnTo>
                    <a:pt x="1639565" y="2178391"/>
                  </a:lnTo>
                  <a:lnTo>
                    <a:pt x="1676049" y="2153309"/>
                  </a:lnTo>
                  <a:lnTo>
                    <a:pt x="1712852" y="2128382"/>
                  </a:lnTo>
                  <a:lnTo>
                    <a:pt x="1749973" y="2103608"/>
                  </a:lnTo>
                  <a:lnTo>
                    <a:pt x="1787414" y="2078988"/>
                  </a:lnTo>
                  <a:lnTo>
                    <a:pt x="1825172" y="2054522"/>
                  </a:lnTo>
                  <a:lnTo>
                    <a:pt x="1863250" y="2030210"/>
                  </a:lnTo>
                  <a:lnTo>
                    <a:pt x="1901646" y="2006052"/>
                  </a:lnTo>
                  <a:lnTo>
                    <a:pt x="1940361" y="1982048"/>
                  </a:lnTo>
                  <a:lnTo>
                    <a:pt x="1979395" y="1958198"/>
                  </a:lnTo>
                  <a:lnTo>
                    <a:pt x="2018747" y="1934502"/>
                  </a:lnTo>
                  <a:lnTo>
                    <a:pt x="2058418" y="1910960"/>
                  </a:lnTo>
                  <a:lnTo>
                    <a:pt x="2098408" y="1887571"/>
                  </a:lnTo>
                  <a:lnTo>
                    <a:pt x="2138717" y="1864337"/>
                  </a:lnTo>
                  <a:lnTo>
                    <a:pt x="2179344" y="1841256"/>
                  </a:lnTo>
                  <a:lnTo>
                    <a:pt x="2220290" y="1818329"/>
                  </a:lnTo>
                  <a:lnTo>
                    <a:pt x="2261555" y="1795557"/>
                  </a:lnTo>
                  <a:lnTo>
                    <a:pt x="2303138" y="1772938"/>
                  </a:lnTo>
                  <a:lnTo>
                    <a:pt x="2345041" y="1750473"/>
                  </a:lnTo>
                  <a:lnTo>
                    <a:pt x="2387262" y="1728162"/>
                  </a:lnTo>
                  <a:lnTo>
                    <a:pt x="2429801" y="1706005"/>
                  </a:lnTo>
                  <a:lnTo>
                    <a:pt x="2472660" y="1684002"/>
                  </a:lnTo>
                  <a:lnTo>
                    <a:pt x="2515837" y="1662153"/>
                  </a:lnTo>
                  <a:lnTo>
                    <a:pt x="2559333" y="1640457"/>
                  </a:lnTo>
                  <a:lnTo>
                    <a:pt x="2603147" y="1618916"/>
                  </a:lnTo>
                  <a:lnTo>
                    <a:pt x="2647280" y="1597529"/>
                  </a:lnTo>
                  <a:lnTo>
                    <a:pt x="2691732" y="1576295"/>
                  </a:lnTo>
                  <a:lnTo>
                    <a:pt x="2736503" y="1555215"/>
                  </a:lnTo>
                  <a:lnTo>
                    <a:pt x="2781593" y="1534290"/>
                  </a:lnTo>
                  <a:lnTo>
                    <a:pt x="2827001" y="1513518"/>
                  </a:lnTo>
                  <a:lnTo>
                    <a:pt x="2872728" y="1492900"/>
                  </a:lnTo>
                  <a:lnTo>
                    <a:pt x="2918773" y="1472436"/>
                  </a:lnTo>
                  <a:lnTo>
                    <a:pt x="2965138" y="1452127"/>
                  </a:lnTo>
                  <a:lnTo>
                    <a:pt x="3011821" y="1431971"/>
                  </a:lnTo>
                  <a:lnTo>
                    <a:pt x="3058823" y="1411968"/>
                  </a:lnTo>
                  <a:lnTo>
                    <a:pt x="3106143" y="1392120"/>
                  </a:lnTo>
                  <a:lnTo>
                    <a:pt x="3153783" y="1372426"/>
                  </a:lnTo>
                  <a:lnTo>
                    <a:pt x="3201741" y="1352886"/>
                  </a:lnTo>
                  <a:lnTo>
                    <a:pt x="3250018" y="1333500"/>
                  </a:lnTo>
                  <a:lnTo>
                    <a:pt x="3298613" y="1314267"/>
                  </a:lnTo>
                  <a:lnTo>
                    <a:pt x="3347527" y="1295189"/>
                  </a:lnTo>
                  <a:lnTo>
                    <a:pt x="3396760" y="1276264"/>
                  </a:lnTo>
                  <a:lnTo>
                    <a:pt x="3446312" y="1257493"/>
                  </a:lnTo>
                  <a:lnTo>
                    <a:pt x="3496182" y="1238877"/>
                  </a:lnTo>
                  <a:lnTo>
                    <a:pt x="3546372" y="1220414"/>
                  </a:lnTo>
                  <a:lnTo>
                    <a:pt x="3596880" y="1202105"/>
                  </a:lnTo>
                  <a:lnTo>
                    <a:pt x="3647706" y="1183950"/>
                  </a:lnTo>
                  <a:lnTo>
                    <a:pt x="3698852" y="1165949"/>
                  </a:lnTo>
                  <a:lnTo>
                    <a:pt x="3750316" y="1148102"/>
                  </a:lnTo>
                  <a:lnTo>
                    <a:pt x="3802099" y="1130409"/>
                  </a:lnTo>
                  <a:lnTo>
                    <a:pt x="3854200" y="1112870"/>
                  </a:lnTo>
                  <a:lnTo>
                    <a:pt x="3906621" y="1095485"/>
                  </a:lnTo>
                  <a:lnTo>
                    <a:pt x="3959360" y="1078254"/>
                  </a:lnTo>
                  <a:lnTo>
                    <a:pt x="4012417" y="1061176"/>
                  </a:lnTo>
                  <a:lnTo>
                    <a:pt x="4065794" y="1044253"/>
                  </a:lnTo>
                  <a:lnTo>
                    <a:pt x="4119489" y="1027483"/>
                  </a:lnTo>
                  <a:lnTo>
                    <a:pt x="4173503" y="1010868"/>
                  </a:lnTo>
                  <a:lnTo>
                    <a:pt x="4227836" y="994406"/>
                  </a:lnTo>
                  <a:lnTo>
                    <a:pt x="4282488" y="978099"/>
                  </a:lnTo>
                  <a:lnTo>
                    <a:pt x="4337458" y="961945"/>
                  </a:lnTo>
                  <a:lnTo>
                    <a:pt x="4392747" y="945945"/>
                  </a:lnTo>
                  <a:lnTo>
                    <a:pt x="4448355" y="930100"/>
                  </a:lnTo>
                  <a:lnTo>
                    <a:pt x="4504281" y="914408"/>
                  </a:lnTo>
                  <a:lnTo>
                    <a:pt x="4560526" y="898870"/>
                  </a:lnTo>
                  <a:lnTo>
                    <a:pt x="4617090" y="883486"/>
                  </a:lnTo>
                  <a:lnTo>
                    <a:pt x="4673973" y="868256"/>
                  </a:lnTo>
                  <a:lnTo>
                    <a:pt x="4731174" y="853180"/>
                  </a:lnTo>
                  <a:lnTo>
                    <a:pt x="4788695" y="838257"/>
                  </a:lnTo>
                  <a:lnTo>
                    <a:pt x="4846534" y="823489"/>
                  </a:lnTo>
                  <a:lnTo>
                    <a:pt x="4904691" y="808875"/>
                  </a:lnTo>
                  <a:lnTo>
                    <a:pt x="4963168" y="794415"/>
                  </a:lnTo>
                  <a:lnTo>
                    <a:pt x="5021963" y="780108"/>
                  </a:lnTo>
                  <a:lnTo>
                    <a:pt x="5081077" y="765956"/>
                  </a:lnTo>
                  <a:lnTo>
                    <a:pt x="5140509" y="751957"/>
                  </a:lnTo>
                  <a:lnTo>
                    <a:pt x="5200261" y="738113"/>
                  </a:lnTo>
                  <a:lnTo>
                    <a:pt x="5260331" y="724422"/>
                  </a:lnTo>
                  <a:lnTo>
                    <a:pt x="5320720" y="710885"/>
                  </a:lnTo>
                  <a:lnTo>
                    <a:pt x="5381428" y="697503"/>
                  </a:lnTo>
                  <a:lnTo>
                    <a:pt x="5442454" y="684274"/>
                  </a:lnTo>
                  <a:lnTo>
                    <a:pt x="5503799" y="671199"/>
                  </a:lnTo>
                  <a:lnTo>
                    <a:pt x="5565463" y="658278"/>
                  </a:lnTo>
                  <a:lnTo>
                    <a:pt x="5627446" y="645511"/>
                  </a:lnTo>
                  <a:lnTo>
                    <a:pt x="5689747" y="632898"/>
                  </a:lnTo>
                  <a:lnTo>
                    <a:pt x="5752367" y="620439"/>
                  </a:lnTo>
                  <a:lnTo>
                    <a:pt x="5815306" y="608134"/>
                  </a:lnTo>
                  <a:lnTo>
                    <a:pt x="5878564" y="595983"/>
                  </a:lnTo>
                  <a:lnTo>
                    <a:pt x="5942140" y="583986"/>
                  </a:lnTo>
                  <a:lnTo>
                    <a:pt x="6006036" y="572143"/>
                  </a:lnTo>
                  <a:lnTo>
                    <a:pt x="6070250" y="560454"/>
                  </a:lnTo>
                  <a:lnTo>
                    <a:pt x="6134782" y="548918"/>
                  </a:lnTo>
                  <a:lnTo>
                    <a:pt x="6199634" y="537537"/>
                  </a:lnTo>
                  <a:lnTo>
                    <a:pt x="6264804" y="526309"/>
                  </a:lnTo>
                  <a:lnTo>
                    <a:pt x="6330293" y="515236"/>
                  </a:lnTo>
                  <a:lnTo>
                    <a:pt x="6396101" y="504317"/>
                  </a:lnTo>
                  <a:lnTo>
                    <a:pt x="6339205" y="0"/>
                  </a:lnTo>
                  <a:lnTo>
                    <a:pt x="7702296" y="1046480"/>
                  </a:lnTo>
                  <a:lnTo>
                    <a:pt x="6620509" y="2496312"/>
                  </a:lnTo>
                  <a:lnTo>
                    <a:pt x="6563740" y="1991995"/>
                  </a:lnTo>
                  <a:lnTo>
                    <a:pt x="6497620" y="1996868"/>
                  </a:lnTo>
                  <a:lnTo>
                    <a:pt x="6431777" y="2001881"/>
                  </a:lnTo>
                  <a:lnTo>
                    <a:pt x="6366210" y="2007033"/>
                  </a:lnTo>
                  <a:lnTo>
                    <a:pt x="6300920" y="2012326"/>
                  </a:lnTo>
                  <a:lnTo>
                    <a:pt x="6235907" y="2017758"/>
                  </a:lnTo>
                  <a:lnTo>
                    <a:pt x="6171171" y="2023330"/>
                  </a:lnTo>
                  <a:lnTo>
                    <a:pt x="6106711" y="2029041"/>
                  </a:lnTo>
                  <a:lnTo>
                    <a:pt x="6042528" y="2034892"/>
                  </a:lnTo>
                  <a:lnTo>
                    <a:pt x="5978622" y="2040883"/>
                  </a:lnTo>
                  <a:lnTo>
                    <a:pt x="5914993" y="2047014"/>
                  </a:lnTo>
                  <a:lnTo>
                    <a:pt x="5851640" y="2053285"/>
                  </a:lnTo>
                  <a:lnTo>
                    <a:pt x="5788565" y="2059695"/>
                  </a:lnTo>
                  <a:lnTo>
                    <a:pt x="5725766" y="2066245"/>
                  </a:lnTo>
                  <a:lnTo>
                    <a:pt x="5663243" y="2072934"/>
                  </a:lnTo>
                  <a:lnTo>
                    <a:pt x="5600998" y="2079764"/>
                  </a:lnTo>
                  <a:lnTo>
                    <a:pt x="5539029" y="2086733"/>
                  </a:lnTo>
                  <a:lnTo>
                    <a:pt x="5477337" y="2093842"/>
                  </a:lnTo>
                  <a:lnTo>
                    <a:pt x="5415922" y="2101090"/>
                  </a:lnTo>
                  <a:lnTo>
                    <a:pt x="5354784" y="2108479"/>
                  </a:lnTo>
                  <a:lnTo>
                    <a:pt x="5293922" y="2116007"/>
                  </a:lnTo>
                  <a:lnTo>
                    <a:pt x="5233338" y="2123675"/>
                  </a:lnTo>
                  <a:lnTo>
                    <a:pt x="5173029" y="2131482"/>
                  </a:lnTo>
                  <a:lnTo>
                    <a:pt x="5112998" y="2139430"/>
                  </a:lnTo>
                  <a:lnTo>
                    <a:pt x="5053244" y="2147517"/>
                  </a:lnTo>
                  <a:lnTo>
                    <a:pt x="4993766" y="2155743"/>
                  </a:lnTo>
                  <a:lnTo>
                    <a:pt x="4934565" y="2164110"/>
                  </a:lnTo>
                  <a:lnTo>
                    <a:pt x="4875641" y="2172616"/>
                  </a:lnTo>
                  <a:lnTo>
                    <a:pt x="4816994" y="2181262"/>
                  </a:lnTo>
                  <a:lnTo>
                    <a:pt x="4758623" y="2190048"/>
                  </a:lnTo>
                  <a:lnTo>
                    <a:pt x="4700529" y="2198973"/>
                  </a:lnTo>
                  <a:lnTo>
                    <a:pt x="4642712" y="2208039"/>
                  </a:lnTo>
                  <a:lnTo>
                    <a:pt x="4585172" y="2217243"/>
                  </a:lnTo>
                  <a:lnTo>
                    <a:pt x="4527909" y="2226588"/>
                  </a:lnTo>
                  <a:lnTo>
                    <a:pt x="4470922" y="2236073"/>
                  </a:lnTo>
                  <a:lnTo>
                    <a:pt x="4414212" y="2245697"/>
                  </a:lnTo>
                  <a:lnTo>
                    <a:pt x="4357779" y="2255461"/>
                  </a:lnTo>
                  <a:lnTo>
                    <a:pt x="4301622" y="2265364"/>
                  </a:lnTo>
                  <a:lnTo>
                    <a:pt x="4245743" y="2275408"/>
                  </a:lnTo>
                  <a:lnTo>
                    <a:pt x="4190140" y="2285591"/>
                  </a:lnTo>
                  <a:lnTo>
                    <a:pt x="4134814" y="2295914"/>
                  </a:lnTo>
                  <a:lnTo>
                    <a:pt x="4079765" y="2306377"/>
                  </a:lnTo>
                  <a:lnTo>
                    <a:pt x="4024992" y="2316979"/>
                  </a:lnTo>
                  <a:lnTo>
                    <a:pt x="3970497" y="2327721"/>
                  </a:lnTo>
                  <a:lnTo>
                    <a:pt x="3916278" y="2338603"/>
                  </a:lnTo>
                  <a:lnTo>
                    <a:pt x="3862336" y="2349625"/>
                  </a:lnTo>
                  <a:lnTo>
                    <a:pt x="3808670" y="2360786"/>
                  </a:lnTo>
                  <a:lnTo>
                    <a:pt x="3755282" y="2372087"/>
                  </a:lnTo>
                  <a:lnTo>
                    <a:pt x="3702170" y="2383528"/>
                  </a:lnTo>
                  <a:lnTo>
                    <a:pt x="3649335" y="2395109"/>
                  </a:lnTo>
                  <a:lnTo>
                    <a:pt x="3596777" y="2406830"/>
                  </a:lnTo>
                  <a:lnTo>
                    <a:pt x="3544495" y="2418690"/>
                  </a:lnTo>
                  <a:lnTo>
                    <a:pt x="3492491" y="2430690"/>
                  </a:lnTo>
                  <a:lnTo>
                    <a:pt x="3440763" y="2442829"/>
                  </a:lnTo>
                  <a:lnTo>
                    <a:pt x="3389312" y="2455109"/>
                  </a:lnTo>
                  <a:lnTo>
                    <a:pt x="3338138" y="2467528"/>
                  </a:lnTo>
                  <a:lnTo>
                    <a:pt x="3287240" y="2480087"/>
                  </a:lnTo>
                  <a:lnTo>
                    <a:pt x="3236619" y="2492786"/>
                  </a:lnTo>
                  <a:lnTo>
                    <a:pt x="3186275" y="2505624"/>
                  </a:lnTo>
                  <a:lnTo>
                    <a:pt x="3136208" y="2518602"/>
                  </a:lnTo>
                  <a:lnTo>
                    <a:pt x="3086418" y="2531720"/>
                  </a:lnTo>
                  <a:lnTo>
                    <a:pt x="3036904" y="2544978"/>
                  </a:lnTo>
                  <a:lnTo>
                    <a:pt x="2987668" y="2558376"/>
                  </a:lnTo>
                  <a:lnTo>
                    <a:pt x="2938708" y="2571913"/>
                  </a:lnTo>
                  <a:lnTo>
                    <a:pt x="2890024" y="2585590"/>
                  </a:lnTo>
                  <a:lnTo>
                    <a:pt x="2841618" y="2599407"/>
                  </a:lnTo>
                  <a:lnTo>
                    <a:pt x="2793488" y="2613363"/>
                  </a:lnTo>
                  <a:lnTo>
                    <a:pt x="2745635" y="2627460"/>
                  </a:lnTo>
                  <a:lnTo>
                    <a:pt x="2698059" y="2641696"/>
                  </a:lnTo>
                  <a:lnTo>
                    <a:pt x="2650760" y="2656072"/>
                  </a:lnTo>
                  <a:lnTo>
                    <a:pt x="2603738" y="2670587"/>
                  </a:lnTo>
                  <a:lnTo>
                    <a:pt x="2556992" y="2685243"/>
                  </a:lnTo>
                  <a:lnTo>
                    <a:pt x="2510523" y="2700038"/>
                  </a:lnTo>
                  <a:lnTo>
                    <a:pt x="2464331" y="2714973"/>
                  </a:lnTo>
                  <a:lnTo>
                    <a:pt x="2418416" y="2730047"/>
                  </a:lnTo>
                  <a:lnTo>
                    <a:pt x="2372777" y="2745262"/>
                  </a:lnTo>
                  <a:lnTo>
                    <a:pt x="2327415" y="2760616"/>
                  </a:lnTo>
                  <a:lnTo>
                    <a:pt x="2282330" y="2776110"/>
                  </a:lnTo>
                  <a:lnTo>
                    <a:pt x="2237522" y="2791744"/>
                  </a:lnTo>
                  <a:lnTo>
                    <a:pt x="2192991" y="2807517"/>
                  </a:lnTo>
                  <a:lnTo>
                    <a:pt x="2148736" y="2823431"/>
                  </a:lnTo>
                  <a:lnTo>
                    <a:pt x="2104758" y="2839484"/>
                  </a:lnTo>
                  <a:lnTo>
                    <a:pt x="2061057" y="2855676"/>
                  </a:lnTo>
                  <a:lnTo>
                    <a:pt x="2017633" y="2872009"/>
                  </a:lnTo>
                  <a:lnTo>
                    <a:pt x="1974486" y="2888481"/>
                  </a:lnTo>
                  <a:lnTo>
                    <a:pt x="1931615" y="2905094"/>
                  </a:lnTo>
                  <a:lnTo>
                    <a:pt x="1889021" y="2921845"/>
                  </a:lnTo>
                  <a:lnTo>
                    <a:pt x="1846704" y="2938737"/>
                  </a:lnTo>
                  <a:lnTo>
                    <a:pt x="1804664" y="2955769"/>
                  </a:lnTo>
                  <a:lnTo>
                    <a:pt x="1762901" y="2972940"/>
                  </a:lnTo>
                  <a:lnTo>
                    <a:pt x="1721414" y="2990251"/>
                  </a:lnTo>
                  <a:lnTo>
                    <a:pt x="1680204" y="3007702"/>
                  </a:lnTo>
                  <a:lnTo>
                    <a:pt x="1639271" y="3025292"/>
                  </a:lnTo>
                  <a:lnTo>
                    <a:pt x="1598615" y="3043023"/>
                  </a:lnTo>
                  <a:lnTo>
                    <a:pt x="1558235" y="3060893"/>
                  </a:lnTo>
                  <a:lnTo>
                    <a:pt x="1518133" y="3078903"/>
                  </a:lnTo>
                  <a:lnTo>
                    <a:pt x="1478307" y="3097052"/>
                  </a:lnTo>
                  <a:lnTo>
                    <a:pt x="1438758" y="3115342"/>
                  </a:lnTo>
                  <a:lnTo>
                    <a:pt x="1399485" y="3133771"/>
                  </a:lnTo>
                  <a:lnTo>
                    <a:pt x="1360490" y="3152340"/>
                  </a:lnTo>
                  <a:lnTo>
                    <a:pt x="1321771" y="3171049"/>
                  </a:lnTo>
                  <a:lnTo>
                    <a:pt x="1283329" y="3189897"/>
                  </a:lnTo>
                  <a:lnTo>
                    <a:pt x="1245164" y="3208886"/>
                  </a:lnTo>
                  <a:lnTo>
                    <a:pt x="1207276" y="3228014"/>
                  </a:lnTo>
                  <a:lnTo>
                    <a:pt x="1169664" y="3247282"/>
                  </a:lnTo>
                  <a:lnTo>
                    <a:pt x="1132330" y="3266690"/>
                  </a:lnTo>
                  <a:lnTo>
                    <a:pt x="1095272" y="3286237"/>
                  </a:lnTo>
                  <a:lnTo>
                    <a:pt x="1058490" y="3305924"/>
                  </a:lnTo>
                  <a:lnTo>
                    <a:pt x="1021986" y="3325751"/>
                  </a:lnTo>
                  <a:lnTo>
                    <a:pt x="985759" y="3345718"/>
                  </a:lnTo>
                  <a:lnTo>
                    <a:pt x="949808" y="3365825"/>
                  </a:lnTo>
                  <a:lnTo>
                    <a:pt x="914134" y="3386071"/>
                  </a:lnTo>
                  <a:lnTo>
                    <a:pt x="878737" y="3406458"/>
                  </a:lnTo>
                  <a:lnTo>
                    <a:pt x="843617" y="3426984"/>
                  </a:lnTo>
                  <a:lnTo>
                    <a:pt x="808773" y="3447649"/>
                  </a:lnTo>
                  <a:lnTo>
                    <a:pt x="774206" y="3468455"/>
                  </a:lnTo>
                  <a:lnTo>
                    <a:pt x="739916" y="3489400"/>
                  </a:lnTo>
                  <a:lnTo>
                    <a:pt x="705903" y="3510485"/>
                  </a:lnTo>
                  <a:lnTo>
                    <a:pt x="672167" y="3531710"/>
                  </a:lnTo>
                  <a:lnTo>
                    <a:pt x="638707" y="3553075"/>
                  </a:lnTo>
                  <a:lnTo>
                    <a:pt x="605525" y="3574580"/>
                  </a:lnTo>
                  <a:lnTo>
                    <a:pt x="572619" y="3596224"/>
                  </a:lnTo>
                  <a:lnTo>
                    <a:pt x="539990" y="3618008"/>
                  </a:lnTo>
                  <a:lnTo>
                    <a:pt x="507637" y="3639932"/>
                  </a:lnTo>
                  <a:lnTo>
                    <a:pt x="475562" y="3661996"/>
                  </a:lnTo>
                  <a:lnTo>
                    <a:pt x="443763" y="3684199"/>
                  </a:lnTo>
                  <a:lnTo>
                    <a:pt x="412241" y="3706543"/>
                  </a:lnTo>
                  <a:lnTo>
                    <a:pt x="380996" y="3729026"/>
                  </a:lnTo>
                  <a:lnTo>
                    <a:pt x="350028" y="3751648"/>
                  </a:lnTo>
                  <a:lnTo>
                    <a:pt x="319337" y="3774411"/>
                  </a:lnTo>
                  <a:lnTo>
                    <a:pt x="258784" y="3820356"/>
                  </a:lnTo>
                  <a:lnTo>
                    <a:pt x="199339" y="3866860"/>
                  </a:lnTo>
                  <a:lnTo>
                    <a:pt x="141001" y="3913923"/>
                  </a:lnTo>
                  <a:lnTo>
                    <a:pt x="83770" y="3961545"/>
                  </a:lnTo>
                  <a:lnTo>
                    <a:pt x="27646" y="4009727"/>
                  </a:lnTo>
                  <a:lnTo>
                    <a:pt x="0" y="4034028"/>
                  </a:lnTo>
                  <a:close/>
                </a:path>
              </a:pathLst>
            </a:custGeom>
            <a:ln w="19049">
              <a:solidFill>
                <a:srgbClr val="7E7E7E"/>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sp>
        <p:nvSpPr>
          <p:cNvPr id="12" name="object 12">
            <a:extLst>
              <a:ext uri="{FF2B5EF4-FFF2-40B4-BE49-F238E27FC236}">
                <a16:creationId xmlns:a16="http://schemas.microsoft.com/office/drawing/2014/main" id="{DBB10A87-B17F-C32B-F3A4-A81546C6126E}"/>
              </a:ext>
            </a:extLst>
          </p:cNvPr>
          <p:cNvSpPr txBox="1"/>
          <p:nvPr/>
        </p:nvSpPr>
        <p:spPr>
          <a:xfrm>
            <a:off x="3550616" y="6375795"/>
            <a:ext cx="875792" cy="289823"/>
          </a:xfrm>
          <a:prstGeom prst="rect">
            <a:avLst/>
          </a:prstGeom>
        </p:spPr>
        <p:txBody>
          <a:bodyPr vert="horz" wrap="square" lIns="0" tIns="12700" rIns="0" bIns="0" rtlCol="0">
            <a:spAutoFit/>
          </a:bodyPr>
          <a:lstStyle/>
          <a:p>
            <a:pPr marL="12700">
              <a:lnSpc>
                <a:spcPct val="100000"/>
              </a:lnSpc>
              <a:spcBef>
                <a:spcPts val="100"/>
              </a:spcBef>
            </a:pPr>
            <a:r>
              <a:rPr sz="1800" spc="-20" dirty="0">
                <a:latin typeface="BIZ UDPゴシック" panose="020B0400000000000000" pitchFamily="50" charset="-128"/>
                <a:ea typeface="BIZ UDPゴシック" panose="020B0400000000000000" pitchFamily="50" charset="-128"/>
                <a:cs typeface="Meiryo UI"/>
              </a:rPr>
              <a:t>2030</a:t>
            </a:r>
            <a:endParaRPr sz="1800" dirty="0">
              <a:latin typeface="BIZ UDPゴシック" panose="020B0400000000000000" pitchFamily="50" charset="-128"/>
              <a:ea typeface="BIZ UDPゴシック" panose="020B0400000000000000" pitchFamily="50" charset="-128"/>
              <a:cs typeface="Meiryo UI"/>
            </a:endParaRPr>
          </a:p>
        </p:txBody>
      </p:sp>
      <p:sp>
        <p:nvSpPr>
          <p:cNvPr id="13" name="object 13">
            <a:extLst>
              <a:ext uri="{FF2B5EF4-FFF2-40B4-BE49-F238E27FC236}">
                <a16:creationId xmlns:a16="http://schemas.microsoft.com/office/drawing/2014/main" id="{A2B158D4-179F-71B8-9A1E-7C71FDA39012}"/>
              </a:ext>
            </a:extLst>
          </p:cNvPr>
          <p:cNvSpPr txBox="1"/>
          <p:nvPr/>
        </p:nvSpPr>
        <p:spPr>
          <a:xfrm>
            <a:off x="7572071" y="6375795"/>
            <a:ext cx="875792" cy="289823"/>
          </a:xfrm>
          <a:prstGeom prst="rect">
            <a:avLst/>
          </a:prstGeom>
        </p:spPr>
        <p:txBody>
          <a:bodyPr vert="horz" wrap="square" lIns="0" tIns="12700" rIns="0" bIns="0" rtlCol="0">
            <a:spAutoFit/>
          </a:bodyPr>
          <a:lstStyle/>
          <a:p>
            <a:pPr marL="12700">
              <a:lnSpc>
                <a:spcPct val="100000"/>
              </a:lnSpc>
              <a:spcBef>
                <a:spcPts val="100"/>
              </a:spcBef>
            </a:pPr>
            <a:r>
              <a:rPr sz="1800" spc="-20" dirty="0">
                <a:latin typeface="BIZ UDPゴシック" panose="020B0400000000000000" pitchFamily="50" charset="-128"/>
                <a:ea typeface="BIZ UDPゴシック" panose="020B0400000000000000" pitchFamily="50" charset="-128"/>
                <a:cs typeface="Meiryo UI"/>
              </a:rPr>
              <a:t>2050</a:t>
            </a:r>
            <a:endParaRPr sz="1800">
              <a:latin typeface="BIZ UDPゴシック" panose="020B0400000000000000" pitchFamily="50" charset="-128"/>
              <a:ea typeface="BIZ UDPゴシック" panose="020B0400000000000000" pitchFamily="50" charset="-128"/>
              <a:cs typeface="Meiryo UI"/>
            </a:endParaRPr>
          </a:p>
        </p:txBody>
      </p:sp>
      <p:sp>
        <p:nvSpPr>
          <p:cNvPr id="14" name="object 14">
            <a:extLst>
              <a:ext uri="{FF2B5EF4-FFF2-40B4-BE49-F238E27FC236}">
                <a16:creationId xmlns:a16="http://schemas.microsoft.com/office/drawing/2014/main" id="{52FC32BC-5575-E5EA-1B11-FFB1CD8C65BB}"/>
              </a:ext>
            </a:extLst>
          </p:cNvPr>
          <p:cNvSpPr txBox="1"/>
          <p:nvPr/>
        </p:nvSpPr>
        <p:spPr>
          <a:xfrm>
            <a:off x="83796" y="2542300"/>
            <a:ext cx="2924988" cy="228909"/>
          </a:xfrm>
          <a:prstGeom prst="rect">
            <a:avLst/>
          </a:prstGeom>
        </p:spPr>
        <p:txBody>
          <a:bodyPr vert="horz" wrap="square" lIns="0" tIns="13335" rIns="0" bIns="0" rtlCol="0">
            <a:spAutoFit/>
          </a:bodyPr>
          <a:lstStyle/>
          <a:p>
            <a:pPr marL="12700">
              <a:lnSpc>
                <a:spcPct val="100000"/>
              </a:lnSpc>
              <a:spcBef>
                <a:spcPts val="105"/>
              </a:spcBef>
            </a:pPr>
            <a:r>
              <a:rPr sz="1400" spc="-15" dirty="0">
                <a:latin typeface="BIZ UDPゴシック" panose="020B0400000000000000" pitchFamily="50" charset="-128"/>
                <a:ea typeface="BIZ UDPゴシック" panose="020B0400000000000000" pitchFamily="50" charset="-128"/>
                <a:cs typeface="Meiryo UI"/>
              </a:rPr>
              <a:t>カーボンニュートラルの度合い</a:t>
            </a:r>
            <a:endParaRPr sz="1400" dirty="0">
              <a:latin typeface="BIZ UDPゴシック" panose="020B0400000000000000" pitchFamily="50" charset="-128"/>
              <a:ea typeface="BIZ UDPゴシック" panose="020B0400000000000000" pitchFamily="50" charset="-128"/>
              <a:cs typeface="Meiryo UI"/>
            </a:endParaRPr>
          </a:p>
        </p:txBody>
      </p:sp>
      <p:sp>
        <p:nvSpPr>
          <p:cNvPr id="15" name="object 15">
            <a:extLst>
              <a:ext uri="{FF2B5EF4-FFF2-40B4-BE49-F238E27FC236}">
                <a16:creationId xmlns:a16="http://schemas.microsoft.com/office/drawing/2014/main" id="{FB68BD81-3EC9-A058-7323-BF51B35E14E9}"/>
              </a:ext>
            </a:extLst>
          </p:cNvPr>
          <p:cNvSpPr txBox="1"/>
          <p:nvPr/>
        </p:nvSpPr>
        <p:spPr>
          <a:xfrm>
            <a:off x="1882471" y="6375795"/>
            <a:ext cx="482600" cy="300355"/>
          </a:xfrm>
          <a:prstGeom prst="rect">
            <a:avLst/>
          </a:prstGeom>
        </p:spPr>
        <p:txBody>
          <a:bodyPr vert="horz" wrap="square" lIns="0" tIns="12700" rIns="0" bIns="0" rtlCol="0">
            <a:spAutoFit/>
          </a:bodyPr>
          <a:lstStyle/>
          <a:p>
            <a:pPr marL="12700">
              <a:lnSpc>
                <a:spcPct val="100000"/>
              </a:lnSpc>
              <a:spcBef>
                <a:spcPts val="100"/>
              </a:spcBef>
            </a:pPr>
            <a:r>
              <a:rPr sz="1800" spc="-30" dirty="0">
                <a:latin typeface="BIZ UDPゴシック" panose="020B0400000000000000" pitchFamily="50" charset="-128"/>
                <a:ea typeface="BIZ UDPゴシック" panose="020B0400000000000000" pitchFamily="50" charset="-128"/>
                <a:cs typeface="Meiryo UI"/>
              </a:rPr>
              <a:t>足下</a:t>
            </a:r>
            <a:endParaRPr sz="1800">
              <a:latin typeface="BIZ UDPゴシック" panose="020B0400000000000000" pitchFamily="50" charset="-128"/>
              <a:ea typeface="BIZ UDPゴシック" panose="020B0400000000000000" pitchFamily="50" charset="-128"/>
              <a:cs typeface="Meiryo UI"/>
            </a:endParaRPr>
          </a:p>
        </p:txBody>
      </p:sp>
      <p:grpSp>
        <p:nvGrpSpPr>
          <p:cNvPr id="16" name="object 16">
            <a:extLst>
              <a:ext uri="{FF2B5EF4-FFF2-40B4-BE49-F238E27FC236}">
                <a16:creationId xmlns:a16="http://schemas.microsoft.com/office/drawing/2014/main" id="{4D707C55-E3F1-E22E-D6D4-850EED2342AA}"/>
              </a:ext>
            </a:extLst>
          </p:cNvPr>
          <p:cNvGrpSpPr/>
          <p:nvPr/>
        </p:nvGrpSpPr>
        <p:grpSpPr>
          <a:xfrm>
            <a:off x="3661995" y="3493150"/>
            <a:ext cx="375920" cy="375920"/>
            <a:chOff x="3801109" y="3642614"/>
            <a:chExt cx="375920" cy="375920"/>
          </a:xfrm>
        </p:grpSpPr>
        <p:sp>
          <p:nvSpPr>
            <p:cNvPr id="17" name="object 17">
              <a:extLst>
                <a:ext uri="{FF2B5EF4-FFF2-40B4-BE49-F238E27FC236}">
                  <a16:creationId xmlns:a16="http://schemas.microsoft.com/office/drawing/2014/main" id="{9FA7DE0C-0DCC-DC9F-1F14-54367E5AE074}"/>
                </a:ext>
              </a:extLst>
            </p:cNvPr>
            <p:cNvSpPr/>
            <p:nvPr/>
          </p:nvSpPr>
          <p:spPr>
            <a:xfrm>
              <a:off x="3813809" y="3655314"/>
              <a:ext cx="350520" cy="350520"/>
            </a:xfrm>
            <a:custGeom>
              <a:avLst/>
              <a:gdLst/>
              <a:ahLst/>
              <a:cxnLst/>
              <a:rect l="l" t="t" r="r" b="b"/>
              <a:pathLst>
                <a:path w="350520" h="350520">
                  <a:moveTo>
                    <a:pt x="175260" y="0"/>
                  </a:moveTo>
                  <a:lnTo>
                    <a:pt x="128675" y="6261"/>
                  </a:lnTo>
                  <a:lnTo>
                    <a:pt x="86811" y="23932"/>
                  </a:lnTo>
                  <a:lnTo>
                    <a:pt x="51339" y="51339"/>
                  </a:lnTo>
                  <a:lnTo>
                    <a:pt x="23932" y="86811"/>
                  </a:lnTo>
                  <a:lnTo>
                    <a:pt x="6261" y="128675"/>
                  </a:lnTo>
                  <a:lnTo>
                    <a:pt x="0" y="175260"/>
                  </a:lnTo>
                  <a:lnTo>
                    <a:pt x="6261" y="221844"/>
                  </a:lnTo>
                  <a:lnTo>
                    <a:pt x="23932" y="263708"/>
                  </a:lnTo>
                  <a:lnTo>
                    <a:pt x="51339" y="299180"/>
                  </a:lnTo>
                  <a:lnTo>
                    <a:pt x="86811" y="326587"/>
                  </a:lnTo>
                  <a:lnTo>
                    <a:pt x="128675" y="344258"/>
                  </a:lnTo>
                  <a:lnTo>
                    <a:pt x="175260" y="350519"/>
                  </a:lnTo>
                  <a:lnTo>
                    <a:pt x="221844" y="344258"/>
                  </a:lnTo>
                  <a:lnTo>
                    <a:pt x="263708" y="326587"/>
                  </a:lnTo>
                  <a:lnTo>
                    <a:pt x="299180" y="299180"/>
                  </a:lnTo>
                  <a:lnTo>
                    <a:pt x="326587" y="263708"/>
                  </a:lnTo>
                  <a:lnTo>
                    <a:pt x="344258" y="221844"/>
                  </a:lnTo>
                  <a:lnTo>
                    <a:pt x="350519" y="175260"/>
                  </a:lnTo>
                  <a:lnTo>
                    <a:pt x="344258" y="128675"/>
                  </a:lnTo>
                  <a:lnTo>
                    <a:pt x="326587" y="86811"/>
                  </a:lnTo>
                  <a:lnTo>
                    <a:pt x="299180" y="51339"/>
                  </a:lnTo>
                  <a:lnTo>
                    <a:pt x="263708" y="23932"/>
                  </a:lnTo>
                  <a:lnTo>
                    <a:pt x="221844" y="6261"/>
                  </a:lnTo>
                  <a:lnTo>
                    <a:pt x="175260" y="0"/>
                  </a:lnTo>
                  <a:close/>
                </a:path>
              </a:pathLst>
            </a:custGeom>
            <a:solidFill>
              <a:srgbClr val="BEBEBE"/>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8" name="object 18">
              <a:extLst>
                <a:ext uri="{FF2B5EF4-FFF2-40B4-BE49-F238E27FC236}">
                  <a16:creationId xmlns:a16="http://schemas.microsoft.com/office/drawing/2014/main" id="{673067BD-8E7C-1C6F-9F1E-C1CA1B5FDB0F}"/>
                </a:ext>
              </a:extLst>
            </p:cNvPr>
            <p:cNvSpPr/>
            <p:nvPr/>
          </p:nvSpPr>
          <p:spPr>
            <a:xfrm>
              <a:off x="3813809" y="3655314"/>
              <a:ext cx="350520" cy="350520"/>
            </a:xfrm>
            <a:custGeom>
              <a:avLst/>
              <a:gdLst/>
              <a:ahLst/>
              <a:cxnLst/>
              <a:rect l="l" t="t" r="r" b="b"/>
              <a:pathLst>
                <a:path w="350520" h="350520">
                  <a:moveTo>
                    <a:pt x="0" y="175260"/>
                  </a:moveTo>
                  <a:lnTo>
                    <a:pt x="6261" y="128675"/>
                  </a:lnTo>
                  <a:lnTo>
                    <a:pt x="23932" y="86811"/>
                  </a:lnTo>
                  <a:lnTo>
                    <a:pt x="51339" y="51339"/>
                  </a:lnTo>
                  <a:lnTo>
                    <a:pt x="86811" y="23932"/>
                  </a:lnTo>
                  <a:lnTo>
                    <a:pt x="128675" y="6261"/>
                  </a:lnTo>
                  <a:lnTo>
                    <a:pt x="175260" y="0"/>
                  </a:lnTo>
                  <a:lnTo>
                    <a:pt x="221844" y="6261"/>
                  </a:lnTo>
                  <a:lnTo>
                    <a:pt x="263708" y="23932"/>
                  </a:lnTo>
                  <a:lnTo>
                    <a:pt x="299180" y="51339"/>
                  </a:lnTo>
                  <a:lnTo>
                    <a:pt x="326587" y="86811"/>
                  </a:lnTo>
                  <a:lnTo>
                    <a:pt x="344258" y="128675"/>
                  </a:lnTo>
                  <a:lnTo>
                    <a:pt x="350519" y="175260"/>
                  </a:lnTo>
                  <a:lnTo>
                    <a:pt x="344258" y="221844"/>
                  </a:lnTo>
                  <a:lnTo>
                    <a:pt x="326587" y="263708"/>
                  </a:lnTo>
                  <a:lnTo>
                    <a:pt x="299180" y="299180"/>
                  </a:lnTo>
                  <a:lnTo>
                    <a:pt x="263708" y="326587"/>
                  </a:lnTo>
                  <a:lnTo>
                    <a:pt x="221844" y="344258"/>
                  </a:lnTo>
                  <a:lnTo>
                    <a:pt x="175260" y="350519"/>
                  </a:lnTo>
                  <a:lnTo>
                    <a:pt x="128675" y="344258"/>
                  </a:lnTo>
                  <a:lnTo>
                    <a:pt x="86811" y="326587"/>
                  </a:lnTo>
                  <a:lnTo>
                    <a:pt x="51339" y="299180"/>
                  </a:lnTo>
                  <a:lnTo>
                    <a:pt x="23932" y="263708"/>
                  </a:lnTo>
                  <a:lnTo>
                    <a:pt x="6261" y="221844"/>
                  </a:lnTo>
                  <a:lnTo>
                    <a:pt x="0" y="175260"/>
                  </a:lnTo>
                  <a:close/>
                </a:path>
              </a:pathLst>
            </a:custGeom>
            <a:ln w="25400">
              <a:solidFill>
                <a:srgbClr val="585858"/>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sp>
        <p:nvSpPr>
          <p:cNvPr id="19" name="object 19">
            <a:extLst>
              <a:ext uri="{FF2B5EF4-FFF2-40B4-BE49-F238E27FC236}">
                <a16:creationId xmlns:a16="http://schemas.microsoft.com/office/drawing/2014/main" id="{327A62A1-1B56-4807-56BF-9179B4992FF8}"/>
              </a:ext>
            </a:extLst>
          </p:cNvPr>
          <p:cNvSpPr txBox="1"/>
          <p:nvPr/>
        </p:nvSpPr>
        <p:spPr>
          <a:xfrm>
            <a:off x="3372308" y="3192795"/>
            <a:ext cx="10541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BIZ UDPゴシック" panose="020B0400000000000000" pitchFamily="50" charset="-128"/>
                <a:ea typeface="BIZ UDPゴシック" panose="020B0400000000000000" pitchFamily="50" charset="-128"/>
                <a:cs typeface="Meiryo UI"/>
              </a:rPr>
              <a:t>46</a:t>
            </a:r>
            <a:r>
              <a:rPr sz="1800" b="1" spc="-20" dirty="0">
                <a:latin typeface="BIZ UDPゴシック" panose="020B0400000000000000" pitchFamily="50" charset="-128"/>
                <a:ea typeface="BIZ UDPゴシック" panose="020B0400000000000000" pitchFamily="50" charset="-128"/>
                <a:cs typeface="Meiryo UI"/>
              </a:rPr>
              <a:t>%削減</a:t>
            </a:r>
            <a:endParaRPr sz="1800" dirty="0">
              <a:latin typeface="BIZ UDPゴシック" panose="020B0400000000000000" pitchFamily="50" charset="-128"/>
              <a:ea typeface="BIZ UDPゴシック" panose="020B0400000000000000" pitchFamily="50" charset="-128"/>
              <a:cs typeface="Meiryo UI"/>
            </a:endParaRPr>
          </a:p>
        </p:txBody>
      </p:sp>
      <p:sp>
        <p:nvSpPr>
          <p:cNvPr id="25" name="object 25">
            <a:extLst>
              <a:ext uri="{FF2B5EF4-FFF2-40B4-BE49-F238E27FC236}">
                <a16:creationId xmlns:a16="http://schemas.microsoft.com/office/drawing/2014/main" id="{709B36D5-8F80-FDE5-78E6-50209886E27B}"/>
              </a:ext>
            </a:extLst>
          </p:cNvPr>
          <p:cNvSpPr txBox="1"/>
          <p:nvPr/>
        </p:nvSpPr>
        <p:spPr>
          <a:xfrm>
            <a:off x="6897218" y="2299246"/>
            <a:ext cx="2496552" cy="289823"/>
          </a:xfrm>
          <a:prstGeom prst="rect">
            <a:avLst/>
          </a:prstGeom>
        </p:spPr>
        <p:txBody>
          <a:bodyPr vert="horz" wrap="square" lIns="0" tIns="12700" rIns="0" bIns="0" rtlCol="0">
            <a:spAutoFit/>
          </a:bodyPr>
          <a:lstStyle/>
          <a:p>
            <a:pPr marL="12700">
              <a:lnSpc>
                <a:spcPct val="100000"/>
              </a:lnSpc>
              <a:spcBef>
                <a:spcPts val="100"/>
              </a:spcBef>
            </a:pPr>
            <a:r>
              <a:rPr sz="1800" b="1" spc="-15" dirty="0">
                <a:latin typeface="BIZ UDPゴシック" panose="020B0400000000000000" pitchFamily="50" charset="-128"/>
                <a:ea typeface="BIZ UDPゴシック" panose="020B0400000000000000" pitchFamily="50" charset="-128"/>
                <a:cs typeface="Meiryo UI"/>
              </a:rPr>
              <a:t>カーボンニュートラル</a:t>
            </a:r>
            <a:endParaRPr sz="1800" dirty="0">
              <a:latin typeface="BIZ UDPゴシック" panose="020B0400000000000000" pitchFamily="50" charset="-128"/>
              <a:ea typeface="BIZ UDPゴシック" panose="020B0400000000000000" pitchFamily="50" charset="-128"/>
              <a:cs typeface="Meiryo UI"/>
            </a:endParaRPr>
          </a:p>
        </p:txBody>
      </p:sp>
      <p:sp>
        <p:nvSpPr>
          <p:cNvPr id="27" name="object 27">
            <a:extLst>
              <a:ext uri="{FF2B5EF4-FFF2-40B4-BE49-F238E27FC236}">
                <a16:creationId xmlns:a16="http://schemas.microsoft.com/office/drawing/2014/main" id="{35B30D2C-A08E-C3F4-70B4-10B42C6E1BB0}"/>
              </a:ext>
            </a:extLst>
          </p:cNvPr>
          <p:cNvSpPr txBox="1"/>
          <p:nvPr/>
        </p:nvSpPr>
        <p:spPr>
          <a:xfrm>
            <a:off x="6402046" y="3677491"/>
            <a:ext cx="3358970" cy="2153410"/>
          </a:xfrm>
          <a:prstGeom prst="rect">
            <a:avLst/>
          </a:prstGeom>
          <a:solidFill>
            <a:schemeClr val="accent3">
              <a:lumMod val="20000"/>
              <a:lumOff val="80000"/>
            </a:schemeClr>
          </a:solidFill>
          <a:ln w="19050">
            <a:solidFill>
              <a:srgbClr val="77923B"/>
            </a:solidFill>
          </a:ln>
          <a:effectLst>
            <a:outerShdw blurRad="50800" dist="38100" dir="2700000" algn="tl" rotWithShape="0">
              <a:prstClr val="black">
                <a:alpha val="40000"/>
              </a:prstClr>
            </a:outerShdw>
          </a:effectLst>
        </p:spPr>
        <p:txBody>
          <a:bodyPr vert="horz" wrap="square" lIns="0" tIns="0" rIns="0" bIns="0" rtlCol="0" anchor="ctr" anchorCtr="0">
            <a:noAutofit/>
          </a:bodyPr>
          <a:lstStyle/>
          <a:p>
            <a:pPr marL="91440">
              <a:lnSpc>
                <a:spcPct val="100000"/>
              </a:lnSpc>
              <a:spcBef>
                <a:spcPts val="365"/>
              </a:spcBef>
            </a:pPr>
            <a:r>
              <a:rPr sz="1400" b="1" u="heavy" spc="-15" dirty="0">
                <a:uFill>
                  <a:solidFill>
                    <a:srgbClr val="FF0000"/>
                  </a:solidFill>
                </a:uFill>
                <a:latin typeface="BIZ UDPゴシック" panose="020B0400000000000000" pitchFamily="50" charset="-128"/>
                <a:ea typeface="BIZ UDPゴシック" panose="020B0400000000000000" pitchFamily="50" charset="-128"/>
                <a:cs typeface="Meiryo UI"/>
              </a:rPr>
              <a:t>グリーン成長戦略</a:t>
            </a:r>
            <a:endParaRPr sz="1400" dirty="0">
              <a:latin typeface="BIZ UDPゴシック" panose="020B0400000000000000" pitchFamily="50" charset="-128"/>
              <a:ea typeface="BIZ UDPゴシック" panose="020B0400000000000000" pitchFamily="50" charset="-128"/>
              <a:cs typeface="Meiryo UI"/>
            </a:endParaRPr>
          </a:p>
          <a:p>
            <a:pPr marL="355600" indent="-264160">
              <a:lnSpc>
                <a:spcPct val="100000"/>
              </a:lnSpc>
              <a:spcBef>
                <a:spcPts val="5"/>
              </a:spcBef>
              <a:buFont typeface="Arial"/>
              <a:buChar char="•"/>
              <a:tabLst>
                <a:tab pos="354965" algn="l"/>
                <a:tab pos="355600" algn="l"/>
              </a:tabLst>
            </a:pPr>
            <a:r>
              <a:rPr sz="1400" spc="-15" dirty="0">
                <a:latin typeface="BIZ UDPゴシック" panose="020B0400000000000000" pitchFamily="50" charset="-128"/>
                <a:ea typeface="BIZ UDPゴシック" panose="020B0400000000000000" pitchFamily="50" charset="-128"/>
                <a:cs typeface="Meiryo UI"/>
              </a:rPr>
              <a:t>成長が期待される</a:t>
            </a:r>
            <a:r>
              <a:rPr sz="1400" dirty="0">
                <a:latin typeface="BIZ UDPゴシック" panose="020B0400000000000000" pitchFamily="50" charset="-128"/>
                <a:ea typeface="BIZ UDPゴシック" panose="020B0400000000000000" pitchFamily="50" charset="-128"/>
                <a:cs typeface="Meiryo UI"/>
              </a:rPr>
              <a:t>14</a:t>
            </a:r>
            <a:r>
              <a:rPr sz="1400" spc="-30" dirty="0">
                <a:latin typeface="BIZ UDPゴシック" panose="020B0400000000000000" pitchFamily="50" charset="-128"/>
                <a:ea typeface="BIZ UDPゴシック" panose="020B0400000000000000" pitchFamily="50" charset="-128"/>
                <a:cs typeface="Meiryo UI"/>
              </a:rPr>
              <a:t>分野</a:t>
            </a:r>
            <a:endParaRPr sz="1400" dirty="0">
              <a:latin typeface="BIZ UDPゴシック" panose="020B0400000000000000" pitchFamily="50" charset="-128"/>
              <a:ea typeface="BIZ UDPゴシック" panose="020B0400000000000000" pitchFamily="50" charset="-128"/>
              <a:cs typeface="Meiryo UI"/>
            </a:endParaRPr>
          </a:p>
          <a:p>
            <a:pPr marL="355600" marR="121285" indent="-264160">
              <a:lnSpc>
                <a:spcPct val="100000"/>
              </a:lnSpc>
              <a:buFont typeface="Arial"/>
              <a:buChar char="•"/>
              <a:tabLst>
                <a:tab pos="354965" algn="l"/>
                <a:tab pos="355600" algn="l"/>
              </a:tabLst>
            </a:pPr>
            <a:r>
              <a:rPr sz="1400" spc="-25" dirty="0">
                <a:latin typeface="BIZ UDPゴシック" panose="020B0400000000000000" pitchFamily="50" charset="-128"/>
                <a:ea typeface="BIZ UDPゴシック" panose="020B0400000000000000" pitchFamily="50" charset="-128"/>
                <a:cs typeface="Meiryo UI"/>
              </a:rPr>
              <a:t>革新的イノベーションによるカーボンニュートラ</a:t>
            </a:r>
            <a:r>
              <a:rPr sz="1400" spc="-15" dirty="0">
                <a:latin typeface="BIZ UDPゴシック" panose="020B0400000000000000" pitchFamily="50" charset="-128"/>
                <a:ea typeface="BIZ UDPゴシック" panose="020B0400000000000000" pitchFamily="50" charset="-128"/>
                <a:cs typeface="Meiryo UI"/>
              </a:rPr>
              <a:t>ルの実現</a:t>
            </a:r>
            <a:endParaRPr sz="1400" dirty="0">
              <a:latin typeface="BIZ UDPゴシック" panose="020B0400000000000000" pitchFamily="50" charset="-128"/>
              <a:ea typeface="BIZ UDPゴシック" panose="020B0400000000000000" pitchFamily="50" charset="-128"/>
              <a:cs typeface="Meiryo UI"/>
            </a:endParaRPr>
          </a:p>
          <a:p>
            <a:pPr marL="91440">
              <a:lnSpc>
                <a:spcPts val="2155"/>
              </a:lnSpc>
            </a:pPr>
            <a:r>
              <a:rPr sz="1400" b="1" u="heavy" spc="-15" dirty="0">
                <a:uFill>
                  <a:solidFill>
                    <a:srgbClr val="FF0000"/>
                  </a:solidFill>
                </a:uFill>
                <a:latin typeface="BIZ UDPゴシック" panose="020B0400000000000000" pitchFamily="50" charset="-128"/>
                <a:ea typeface="BIZ UDPゴシック" panose="020B0400000000000000" pitchFamily="50" charset="-128"/>
                <a:cs typeface="Meiryo UI"/>
              </a:rPr>
              <a:t>長期戦略</a:t>
            </a:r>
            <a:endParaRPr sz="1400" dirty="0">
              <a:latin typeface="BIZ UDPゴシック" panose="020B0400000000000000" pitchFamily="50" charset="-128"/>
              <a:ea typeface="BIZ UDPゴシック" panose="020B0400000000000000" pitchFamily="50" charset="-128"/>
              <a:cs typeface="Meiryo UI"/>
            </a:endParaRPr>
          </a:p>
          <a:p>
            <a:pPr marL="358140" marR="245745" indent="-266700">
              <a:lnSpc>
                <a:spcPct val="100000"/>
              </a:lnSpc>
              <a:spcBef>
                <a:spcPts val="5"/>
              </a:spcBef>
              <a:buFont typeface="Arial"/>
              <a:buChar char="•"/>
              <a:tabLst>
                <a:tab pos="358140" algn="l"/>
                <a:tab pos="358775" algn="l"/>
              </a:tabLst>
            </a:pPr>
            <a:r>
              <a:rPr sz="1400" spc="-20" dirty="0">
                <a:latin typeface="BIZ UDPゴシック" panose="020B0400000000000000" pitchFamily="50" charset="-128"/>
                <a:ea typeface="BIZ UDPゴシック" panose="020B0400000000000000" pitchFamily="50" charset="-128"/>
                <a:cs typeface="Meiryo UI"/>
              </a:rPr>
              <a:t>パリ協定の規定に基づく長期低排出発展戦略として策定</a:t>
            </a:r>
            <a:endParaRPr sz="1400" dirty="0">
              <a:latin typeface="BIZ UDPゴシック" panose="020B0400000000000000" pitchFamily="50" charset="-128"/>
              <a:ea typeface="BIZ UDPゴシック" panose="020B0400000000000000" pitchFamily="50" charset="-128"/>
              <a:cs typeface="Meiryo UI"/>
            </a:endParaRPr>
          </a:p>
          <a:p>
            <a:pPr marL="358140" indent="-267335">
              <a:lnSpc>
                <a:spcPct val="100000"/>
              </a:lnSpc>
              <a:buFont typeface="Arial"/>
              <a:buChar char="•"/>
              <a:tabLst>
                <a:tab pos="358140" algn="l"/>
                <a:tab pos="358775" algn="l"/>
              </a:tabLst>
            </a:pPr>
            <a:r>
              <a:rPr sz="1400" dirty="0">
                <a:latin typeface="BIZ UDPゴシック" panose="020B0400000000000000" pitchFamily="50" charset="-128"/>
                <a:ea typeface="BIZ UDPゴシック" panose="020B0400000000000000" pitchFamily="50" charset="-128"/>
                <a:cs typeface="Meiryo UI"/>
              </a:rPr>
              <a:t>2050年CN</a:t>
            </a:r>
            <a:r>
              <a:rPr sz="1400" spc="-25" dirty="0">
                <a:latin typeface="BIZ UDPゴシック" panose="020B0400000000000000" pitchFamily="50" charset="-128"/>
                <a:ea typeface="BIZ UDPゴシック" panose="020B0400000000000000" pitchFamily="50" charset="-128"/>
                <a:cs typeface="Meiryo UI"/>
              </a:rPr>
              <a:t>に向けた分野別長期的ビジョン</a:t>
            </a:r>
            <a:endParaRPr sz="1400" dirty="0">
              <a:latin typeface="BIZ UDPゴシック" panose="020B0400000000000000" pitchFamily="50" charset="-128"/>
              <a:ea typeface="BIZ UDPゴシック" panose="020B0400000000000000" pitchFamily="50" charset="-128"/>
              <a:cs typeface="Meiryo UI"/>
            </a:endParaRPr>
          </a:p>
        </p:txBody>
      </p:sp>
      <p:sp>
        <p:nvSpPr>
          <p:cNvPr id="31" name="object 31">
            <a:extLst>
              <a:ext uri="{FF2B5EF4-FFF2-40B4-BE49-F238E27FC236}">
                <a16:creationId xmlns:a16="http://schemas.microsoft.com/office/drawing/2014/main" id="{D9802785-87CA-B3A8-B1E4-C76AB32E79AF}"/>
              </a:ext>
            </a:extLst>
          </p:cNvPr>
          <p:cNvSpPr txBox="1"/>
          <p:nvPr/>
        </p:nvSpPr>
        <p:spPr>
          <a:xfrm>
            <a:off x="2333196" y="4263795"/>
            <a:ext cx="3887874" cy="1888957"/>
          </a:xfrm>
          <a:prstGeom prst="rect">
            <a:avLst/>
          </a:prstGeom>
          <a:solidFill>
            <a:schemeClr val="accent3">
              <a:lumMod val="20000"/>
              <a:lumOff val="80000"/>
            </a:schemeClr>
          </a:solidFill>
          <a:ln w="19050">
            <a:solidFill>
              <a:srgbClr val="001F5F"/>
            </a:solidFill>
          </a:ln>
          <a:effectLst>
            <a:outerShdw blurRad="50800" dist="38100" dir="2700000" algn="tl" rotWithShape="0">
              <a:prstClr val="black">
                <a:alpha val="40000"/>
              </a:prstClr>
            </a:outerShdw>
          </a:effectLst>
        </p:spPr>
        <p:txBody>
          <a:bodyPr vert="horz" wrap="square" lIns="0" tIns="0" rIns="0" bIns="0" rtlCol="0" anchor="ctr" anchorCtr="0">
            <a:noAutofit/>
          </a:bodyPr>
          <a:lstStyle/>
          <a:p>
            <a:pPr marL="90805">
              <a:lnSpc>
                <a:spcPct val="100000"/>
              </a:lnSpc>
            </a:pPr>
            <a:r>
              <a:rPr sz="1400" b="1" u="heavy" spc="-25" dirty="0">
                <a:uFill>
                  <a:solidFill>
                    <a:srgbClr val="FF0000"/>
                  </a:solidFill>
                </a:uFill>
                <a:latin typeface="BIZ UDPゴシック" panose="020B0400000000000000" pitchFamily="50" charset="-128"/>
                <a:ea typeface="BIZ UDPゴシック" panose="020B0400000000000000" pitchFamily="50" charset="-128"/>
                <a:cs typeface="Meiryo UI"/>
              </a:rPr>
              <a:t>エネル</a:t>
            </a:r>
            <a:r>
              <a:rPr sz="1400" b="1" u="heavy" spc="-30" dirty="0">
                <a:uFill>
                  <a:solidFill>
                    <a:srgbClr val="FF0000"/>
                  </a:solidFill>
                </a:uFill>
                <a:latin typeface="BIZ UDPゴシック" panose="020B0400000000000000" pitchFamily="50" charset="-128"/>
                <a:ea typeface="BIZ UDPゴシック" panose="020B0400000000000000" pitchFamily="50" charset="-128"/>
                <a:cs typeface="Meiryo UI"/>
              </a:rPr>
              <a:t>ギ</a:t>
            </a:r>
            <a:r>
              <a:rPr sz="1400" b="1" u="heavy" spc="-20" dirty="0">
                <a:uFill>
                  <a:solidFill>
                    <a:srgbClr val="FF0000"/>
                  </a:solidFill>
                </a:uFill>
                <a:latin typeface="BIZ UDPゴシック" panose="020B0400000000000000" pitchFamily="50" charset="-128"/>
                <a:ea typeface="BIZ UDPゴシック" panose="020B0400000000000000" pitchFamily="50" charset="-128"/>
                <a:cs typeface="Meiryo UI"/>
              </a:rPr>
              <a:t>ー</a:t>
            </a:r>
            <a:r>
              <a:rPr sz="1400" b="1" u="heavy" spc="-25" dirty="0">
                <a:uFill>
                  <a:solidFill>
                    <a:srgbClr val="FF0000"/>
                  </a:solidFill>
                </a:uFill>
                <a:latin typeface="BIZ UDPゴシック" panose="020B0400000000000000" pitchFamily="50" charset="-128"/>
                <a:ea typeface="BIZ UDPゴシック" panose="020B0400000000000000" pitchFamily="50" charset="-128"/>
                <a:cs typeface="Meiryo UI"/>
              </a:rPr>
              <a:t>基本計</a:t>
            </a:r>
            <a:r>
              <a:rPr sz="1400" b="1" u="heavy" spc="-50" dirty="0">
                <a:uFill>
                  <a:solidFill>
                    <a:srgbClr val="FF0000"/>
                  </a:solidFill>
                </a:uFill>
                <a:latin typeface="BIZ UDPゴシック" panose="020B0400000000000000" pitchFamily="50" charset="-128"/>
                <a:ea typeface="BIZ UDPゴシック" panose="020B0400000000000000" pitchFamily="50" charset="-128"/>
                <a:cs typeface="Meiryo UI"/>
              </a:rPr>
              <a:t>画</a:t>
            </a:r>
            <a:endParaRPr sz="1400" dirty="0">
              <a:latin typeface="BIZ UDPゴシック" panose="020B0400000000000000" pitchFamily="50" charset="-128"/>
              <a:ea typeface="BIZ UDPゴシック" panose="020B0400000000000000" pitchFamily="50" charset="-128"/>
              <a:cs typeface="Meiryo UI"/>
            </a:endParaRPr>
          </a:p>
          <a:p>
            <a:pPr marL="354965" indent="-264160">
              <a:lnSpc>
                <a:spcPct val="100000"/>
              </a:lnSpc>
              <a:buFont typeface="Arial"/>
              <a:buChar char="•"/>
              <a:tabLst>
                <a:tab pos="354330" algn="l"/>
                <a:tab pos="354965" algn="l"/>
              </a:tabLst>
            </a:pPr>
            <a:r>
              <a:rPr sz="1400" spc="-25" dirty="0">
                <a:latin typeface="BIZ UDPゴシック" panose="020B0400000000000000" pitchFamily="50" charset="-128"/>
                <a:ea typeface="BIZ UDPゴシック" panose="020B0400000000000000" pitchFamily="50" charset="-128"/>
                <a:cs typeface="Meiryo UI"/>
              </a:rPr>
              <a:t>エネルギー</a:t>
            </a:r>
            <a:r>
              <a:rPr sz="1400" spc="-20" dirty="0">
                <a:latin typeface="BIZ UDPゴシック" panose="020B0400000000000000" pitchFamily="50" charset="-128"/>
                <a:ea typeface="BIZ UDPゴシック" panose="020B0400000000000000" pitchFamily="50" charset="-128"/>
                <a:cs typeface="Meiryo UI"/>
              </a:rPr>
              <a:t>ミック</a:t>
            </a:r>
            <a:r>
              <a:rPr sz="1400" spc="-50" dirty="0">
                <a:latin typeface="BIZ UDPゴシック" panose="020B0400000000000000" pitchFamily="50" charset="-128"/>
                <a:ea typeface="BIZ UDPゴシック" panose="020B0400000000000000" pitchFamily="50" charset="-128"/>
                <a:cs typeface="Meiryo UI"/>
              </a:rPr>
              <a:t>ス</a:t>
            </a:r>
            <a:endParaRPr sz="1400" dirty="0">
              <a:latin typeface="BIZ UDPゴシック" panose="020B0400000000000000" pitchFamily="50" charset="-128"/>
              <a:ea typeface="BIZ UDPゴシック" panose="020B0400000000000000" pitchFamily="50" charset="-128"/>
              <a:cs typeface="Meiryo UI"/>
            </a:endParaRPr>
          </a:p>
          <a:p>
            <a:pPr marL="354965" indent="-264160">
              <a:lnSpc>
                <a:spcPct val="100000"/>
              </a:lnSpc>
              <a:buFont typeface="Arial"/>
              <a:buChar char="•"/>
              <a:tabLst>
                <a:tab pos="354330" algn="l"/>
                <a:tab pos="354965" algn="l"/>
              </a:tabLst>
            </a:pPr>
            <a:r>
              <a:rPr sz="1400" spc="-20" dirty="0">
                <a:latin typeface="BIZ UDPゴシック" panose="020B0400000000000000" pitchFamily="50" charset="-128"/>
                <a:ea typeface="BIZ UDPゴシック" panose="020B0400000000000000" pitchFamily="50" charset="-128"/>
                <a:cs typeface="Meiryo UI"/>
              </a:rPr>
              <a:t>供給サ</a:t>
            </a:r>
            <a:r>
              <a:rPr sz="1400" spc="-10" dirty="0">
                <a:latin typeface="BIZ UDPゴシック" panose="020B0400000000000000" pitchFamily="50" charset="-128"/>
                <a:ea typeface="BIZ UDPゴシック" panose="020B0400000000000000" pitchFamily="50" charset="-128"/>
                <a:cs typeface="Meiryo UI"/>
              </a:rPr>
              <a:t>イ</a:t>
            </a:r>
            <a:r>
              <a:rPr sz="1400" spc="-25" dirty="0">
                <a:latin typeface="BIZ UDPゴシック" panose="020B0400000000000000" pitchFamily="50" charset="-128"/>
                <a:ea typeface="BIZ UDPゴシック" panose="020B0400000000000000" pitchFamily="50" charset="-128"/>
                <a:cs typeface="Meiryo UI"/>
              </a:rPr>
              <a:t>ド</a:t>
            </a:r>
            <a:r>
              <a:rPr sz="1400" spc="-20" dirty="0">
                <a:latin typeface="BIZ UDPゴシック" panose="020B0400000000000000" pitchFamily="50" charset="-128"/>
                <a:ea typeface="BIZ UDPゴシック" panose="020B0400000000000000" pitchFamily="50" charset="-128"/>
                <a:cs typeface="Meiryo UI"/>
              </a:rPr>
              <a:t>重視のエネルギー</a:t>
            </a:r>
            <a:r>
              <a:rPr sz="1400" spc="-30" dirty="0">
                <a:latin typeface="BIZ UDPゴシック" panose="020B0400000000000000" pitchFamily="50" charset="-128"/>
                <a:ea typeface="BIZ UDPゴシック" panose="020B0400000000000000" pitchFamily="50" charset="-128"/>
                <a:cs typeface="Meiryo UI"/>
              </a:rPr>
              <a:t>政策</a:t>
            </a:r>
            <a:endParaRPr sz="1400" dirty="0">
              <a:latin typeface="BIZ UDPゴシック" panose="020B0400000000000000" pitchFamily="50" charset="-128"/>
              <a:ea typeface="BIZ UDPゴシック" panose="020B0400000000000000" pitchFamily="50" charset="-128"/>
              <a:cs typeface="Meiryo UI"/>
            </a:endParaRPr>
          </a:p>
          <a:p>
            <a:pPr marL="354330" marR="143510" indent="-264160">
              <a:lnSpc>
                <a:spcPct val="100000"/>
              </a:lnSpc>
              <a:buFont typeface="Arial"/>
              <a:buChar char="•"/>
              <a:tabLst>
                <a:tab pos="354330" algn="l"/>
                <a:tab pos="354965" algn="l"/>
              </a:tabLst>
            </a:pPr>
            <a:r>
              <a:rPr sz="1400" spc="-20" dirty="0">
                <a:latin typeface="BIZ UDPゴシック" panose="020B0400000000000000" pitchFamily="50" charset="-128"/>
                <a:ea typeface="BIZ UDPゴシック" panose="020B0400000000000000" pitchFamily="50" charset="-128"/>
                <a:cs typeface="Meiryo UI"/>
              </a:rPr>
              <a:t>目標</a:t>
            </a:r>
            <a:r>
              <a:rPr sz="1400" spc="-25" dirty="0">
                <a:latin typeface="BIZ UDPゴシック" panose="020B0400000000000000" pitchFamily="50" charset="-128"/>
                <a:ea typeface="BIZ UDPゴシック" panose="020B0400000000000000" pitchFamily="50" charset="-128"/>
                <a:cs typeface="Meiryo UI"/>
              </a:rPr>
              <a:t>まで</a:t>
            </a:r>
            <a:r>
              <a:rPr sz="1400" spc="-20" dirty="0">
                <a:latin typeface="BIZ UDPゴシック" panose="020B0400000000000000" pitchFamily="50" charset="-128"/>
                <a:ea typeface="BIZ UDPゴシック" panose="020B0400000000000000" pitchFamily="50" charset="-128"/>
                <a:cs typeface="Meiryo UI"/>
              </a:rPr>
              <a:t>10年以下であ</a:t>
            </a:r>
            <a:r>
              <a:rPr sz="1400" spc="-10" dirty="0">
                <a:latin typeface="BIZ UDPゴシック" panose="020B0400000000000000" pitchFamily="50" charset="-128"/>
                <a:ea typeface="BIZ UDPゴシック" panose="020B0400000000000000" pitchFamily="50" charset="-128"/>
                <a:cs typeface="Meiryo UI"/>
              </a:rPr>
              <a:t>り</a:t>
            </a:r>
            <a:r>
              <a:rPr sz="1400" spc="-15" dirty="0">
                <a:latin typeface="BIZ UDPゴシック" panose="020B0400000000000000" pitchFamily="50" charset="-128"/>
                <a:ea typeface="BIZ UDPゴシック" panose="020B0400000000000000" pitchFamily="50" charset="-128"/>
                <a:cs typeface="Meiryo UI"/>
              </a:rPr>
              <a:t>、既存</a:t>
            </a:r>
            <a:r>
              <a:rPr sz="1400" spc="-20" dirty="0">
                <a:latin typeface="BIZ UDPゴシック" panose="020B0400000000000000" pitchFamily="50" charset="-128"/>
                <a:ea typeface="BIZ UDPゴシック" panose="020B0400000000000000" pitchFamily="50" charset="-128"/>
                <a:cs typeface="Meiryo UI"/>
              </a:rPr>
              <a:t>技術</a:t>
            </a:r>
            <a:r>
              <a:rPr sz="1400" spc="-30" dirty="0">
                <a:latin typeface="BIZ UDPゴシック" panose="020B0400000000000000" pitchFamily="50" charset="-128"/>
                <a:ea typeface="BIZ UDPゴシック" panose="020B0400000000000000" pitchFamily="50" charset="-128"/>
                <a:cs typeface="Meiryo UI"/>
              </a:rPr>
              <a:t>の活</a:t>
            </a:r>
            <a:r>
              <a:rPr sz="1400" spc="-20" dirty="0">
                <a:latin typeface="BIZ UDPゴシック" panose="020B0400000000000000" pitchFamily="50" charset="-128"/>
                <a:ea typeface="BIZ UDPゴシック" panose="020B0400000000000000" pitchFamily="50" charset="-128"/>
                <a:cs typeface="Meiryo UI"/>
              </a:rPr>
              <a:t>用の必要性等</a:t>
            </a:r>
            <a:r>
              <a:rPr sz="1400" spc="-25" dirty="0">
                <a:latin typeface="BIZ UDPゴシック" panose="020B0400000000000000" pitchFamily="50" charset="-128"/>
                <a:ea typeface="BIZ UDPゴシック" panose="020B0400000000000000" pitchFamily="50" charset="-128"/>
                <a:cs typeface="Meiryo UI"/>
              </a:rPr>
              <a:t>を</a:t>
            </a:r>
            <a:r>
              <a:rPr sz="1400" spc="-20" dirty="0">
                <a:latin typeface="BIZ UDPゴシック" panose="020B0400000000000000" pitchFamily="50" charset="-128"/>
                <a:ea typeface="BIZ UDPゴシック" panose="020B0400000000000000" pitchFamily="50" charset="-128"/>
                <a:cs typeface="Meiryo UI"/>
              </a:rPr>
              <a:t>提</a:t>
            </a:r>
            <a:r>
              <a:rPr sz="1400" spc="-50" dirty="0">
                <a:latin typeface="BIZ UDPゴシック" panose="020B0400000000000000" pitchFamily="50" charset="-128"/>
                <a:ea typeface="BIZ UDPゴシック" panose="020B0400000000000000" pitchFamily="50" charset="-128"/>
                <a:cs typeface="Meiryo UI"/>
              </a:rPr>
              <a:t>示</a:t>
            </a:r>
            <a:endParaRPr sz="1400" dirty="0">
              <a:latin typeface="BIZ UDPゴシック" panose="020B0400000000000000" pitchFamily="50" charset="-128"/>
              <a:ea typeface="BIZ UDPゴシック" panose="020B0400000000000000" pitchFamily="50" charset="-128"/>
              <a:cs typeface="Meiryo UI"/>
            </a:endParaRPr>
          </a:p>
          <a:p>
            <a:pPr marL="90805">
              <a:lnSpc>
                <a:spcPct val="100000"/>
              </a:lnSpc>
            </a:pPr>
            <a:r>
              <a:rPr sz="1400" b="1" u="heavy" spc="-30" dirty="0">
                <a:uFill>
                  <a:solidFill>
                    <a:srgbClr val="FF0000"/>
                  </a:solidFill>
                </a:uFill>
                <a:latin typeface="BIZ UDPゴシック" panose="020B0400000000000000" pitchFamily="50" charset="-128"/>
                <a:ea typeface="BIZ UDPゴシック" panose="020B0400000000000000" pitchFamily="50" charset="-128"/>
                <a:cs typeface="Meiryo UI"/>
              </a:rPr>
              <a:t>地球温暖化対策計</a:t>
            </a:r>
            <a:r>
              <a:rPr sz="1400" b="1" u="heavy" spc="-50" dirty="0">
                <a:uFill>
                  <a:solidFill>
                    <a:srgbClr val="FF0000"/>
                  </a:solidFill>
                </a:uFill>
                <a:latin typeface="BIZ UDPゴシック" panose="020B0400000000000000" pitchFamily="50" charset="-128"/>
                <a:ea typeface="BIZ UDPゴシック" panose="020B0400000000000000" pitchFamily="50" charset="-128"/>
                <a:cs typeface="Meiryo UI"/>
              </a:rPr>
              <a:t>画</a:t>
            </a:r>
            <a:endParaRPr sz="1400" dirty="0">
              <a:latin typeface="BIZ UDPゴシック" panose="020B0400000000000000" pitchFamily="50" charset="-128"/>
              <a:ea typeface="BIZ UDPゴシック" panose="020B0400000000000000" pitchFamily="50" charset="-128"/>
              <a:cs typeface="Meiryo UI"/>
            </a:endParaRPr>
          </a:p>
          <a:p>
            <a:pPr marL="354965" indent="-264160">
              <a:lnSpc>
                <a:spcPct val="100000"/>
              </a:lnSpc>
              <a:buFont typeface="Arial"/>
              <a:buChar char="•"/>
              <a:tabLst>
                <a:tab pos="354330" algn="l"/>
                <a:tab pos="354965" algn="l"/>
              </a:tabLst>
            </a:pPr>
            <a:r>
              <a:rPr sz="1400" spc="-20" dirty="0">
                <a:latin typeface="BIZ UDPゴシック" panose="020B0400000000000000" pitchFamily="50" charset="-128"/>
                <a:ea typeface="BIZ UDPゴシック" panose="020B0400000000000000" pitchFamily="50" charset="-128"/>
                <a:cs typeface="Meiryo UI"/>
              </a:rPr>
              <a:t>新た</a:t>
            </a:r>
            <a:r>
              <a:rPr sz="1400" spc="-25" dirty="0">
                <a:latin typeface="BIZ UDPゴシック" panose="020B0400000000000000" pitchFamily="50" charset="-128"/>
                <a:ea typeface="BIZ UDPゴシック" panose="020B0400000000000000" pitchFamily="50" charset="-128"/>
                <a:cs typeface="Meiryo UI"/>
              </a:rPr>
              <a:t>な</a:t>
            </a:r>
            <a:r>
              <a:rPr sz="1400" spc="-20" dirty="0">
                <a:latin typeface="BIZ UDPゴシック" panose="020B0400000000000000" pitchFamily="50" charset="-128"/>
                <a:ea typeface="BIZ UDPゴシック" panose="020B0400000000000000" pitchFamily="50" charset="-128"/>
                <a:cs typeface="Meiryo UI"/>
              </a:rPr>
              <a:t>2030年度</a:t>
            </a:r>
            <a:r>
              <a:rPr sz="1400" spc="-10" dirty="0">
                <a:latin typeface="BIZ UDPゴシック" panose="020B0400000000000000" pitchFamily="50" charset="-128"/>
                <a:ea typeface="BIZ UDPゴシック" panose="020B0400000000000000" pitchFamily="50" charset="-128"/>
                <a:cs typeface="Meiryo UI"/>
              </a:rPr>
              <a:t>温</a:t>
            </a:r>
            <a:r>
              <a:rPr sz="1400" spc="-20" dirty="0">
                <a:latin typeface="BIZ UDPゴシック" panose="020B0400000000000000" pitchFamily="50" charset="-128"/>
                <a:ea typeface="BIZ UDPゴシック" panose="020B0400000000000000" pitchFamily="50" charset="-128"/>
                <a:cs typeface="Meiryo UI"/>
              </a:rPr>
              <a:t>室効</a:t>
            </a:r>
            <a:r>
              <a:rPr sz="1400" spc="-10" dirty="0">
                <a:latin typeface="BIZ UDPゴシック" panose="020B0400000000000000" pitchFamily="50" charset="-128"/>
                <a:ea typeface="BIZ UDPゴシック" panose="020B0400000000000000" pitchFamily="50" charset="-128"/>
                <a:cs typeface="Meiryo UI"/>
              </a:rPr>
              <a:t>果</a:t>
            </a:r>
            <a:r>
              <a:rPr sz="1400" spc="-20" dirty="0">
                <a:latin typeface="BIZ UDPゴシック" panose="020B0400000000000000" pitchFamily="50" charset="-128"/>
                <a:ea typeface="BIZ UDPゴシック" panose="020B0400000000000000" pitchFamily="50" charset="-128"/>
                <a:cs typeface="Meiryo UI"/>
              </a:rPr>
              <a:t>ガ</a:t>
            </a:r>
            <a:r>
              <a:rPr sz="1400" spc="-10" dirty="0">
                <a:latin typeface="BIZ UDPゴシック" panose="020B0400000000000000" pitchFamily="50" charset="-128"/>
                <a:ea typeface="BIZ UDPゴシック" panose="020B0400000000000000" pitchFamily="50" charset="-128"/>
                <a:cs typeface="Meiryo UI"/>
              </a:rPr>
              <a:t>ス</a:t>
            </a:r>
            <a:r>
              <a:rPr sz="1400" dirty="0">
                <a:latin typeface="BIZ UDPゴシック" panose="020B0400000000000000" pitchFamily="50" charset="-128"/>
                <a:ea typeface="BIZ UDPゴシック" panose="020B0400000000000000" pitchFamily="50" charset="-128"/>
                <a:cs typeface="Meiryo UI"/>
              </a:rPr>
              <a:t>削</a:t>
            </a:r>
            <a:r>
              <a:rPr sz="1400" spc="-20" dirty="0">
                <a:latin typeface="BIZ UDPゴシック" panose="020B0400000000000000" pitchFamily="50" charset="-128"/>
                <a:ea typeface="BIZ UDPゴシック" panose="020B0400000000000000" pitchFamily="50" charset="-128"/>
                <a:cs typeface="Meiryo UI"/>
              </a:rPr>
              <a:t>減目</a:t>
            </a:r>
            <a:r>
              <a:rPr sz="1400" spc="-50" dirty="0">
                <a:latin typeface="BIZ UDPゴシック" panose="020B0400000000000000" pitchFamily="50" charset="-128"/>
                <a:ea typeface="BIZ UDPゴシック" panose="020B0400000000000000" pitchFamily="50" charset="-128"/>
                <a:cs typeface="Meiryo UI"/>
              </a:rPr>
              <a:t>標</a:t>
            </a:r>
            <a:endParaRPr sz="1400" dirty="0">
              <a:latin typeface="BIZ UDPゴシック" panose="020B0400000000000000" pitchFamily="50" charset="-128"/>
              <a:ea typeface="BIZ UDPゴシック" panose="020B0400000000000000" pitchFamily="50" charset="-128"/>
              <a:cs typeface="Meiryo UI"/>
            </a:endParaRPr>
          </a:p>
          <a:p>
            <a:pPr marL="354965" indent="-264160">
              <a:lnSpc>
                <a:spcPct val="100000"/>
              </a:lnSpc>
              <a:buFont typeface="Arial"/>
              <a:buChar char="•"/>
              <a:tabLst>
                <a:tab pos="354330" algn="l"/>
                <a:tab pos="354965" algn="l"/>
              </a:tabLst>
            </a:pPr>
            <a:r>
              <a:rPr sz="1400" spc="-20" dirty="0">
                <a:latin typeface="BIZ UDPゴシック" panose="020B0400000000000000" pitchFamily="50" charset="-128"/>
                <a:ea typeface="BIZ UDPゴシック" panose="020B0400000000000000" pitchFamily="50" charset="-128"/>
                <a:cs typeface="Meiryo UI"/>
              </a:rPr>
              <a:t>2030年度目標の裏</a:t>
            </a:r>
            <a:r>
              <a:rPr sz="1400" spc="-10" dirty="0">
                <a:latin typeface="BIZ UDPゴシック" panose="020B0400000000000000" pitchFamily="50" charset="-128"/>
                <a:ea typeface="BIZ UDPゴシック" panose="020B0400000000000000" pitchFamily="50" charset="-128"/>
                <a:cs typeface="Meiryo UI"/>
              </a:rPr>
              <a:t>付</a:t>
            </a:r>
            <a:r>
              <a:rPr sz="1400" spc="-25" dirty="0">
                <a:latin typeface="BIZ UDPゴシック" panose="020B0400000000000000" pitchFamily="50" charset="-128"/>
                <a:ea typeface="BIZ UDPゴシック" panose="020B0400000000000000" pitchFamily="50" charset="-128"/>
                <a:cs typeface="Meiryo UI"/>
              </a:rPr>
              <a:t>け</a:t>
            </a:r>
            <a:r>
              <a:rPr sz="1400" spc="-20" dirty="0">
                <a:latin typeface="BIZ UDPゴシック" panose="020B0400000000000000" pitchFamily="50" charset="-128"/>
                <a:ea typeface="BIZ UDPゴシック" panose="020B0400000000000000" pitchFamily="50" charset="-128"/>
                <a:cs typeface="Meiryo UI"/>
              </a:rPr>
              <a:t>と</a:t>
            </a:r>
            <a:r>
              <a:rPr sz="1400" spc="-10" dirty="0">
                <a:latin typeface="BIZ UDPゴシック" panose="020B0400000000000000" pitchFamily="50" charset="-128"/>
                <a:ea typeface="BIZ UDPゴシック" panose="020B0400000000000000" pitchFamily="50" charset="-128"/>
                <a:cs typeface="Meiryo UI"/>
              </a:rPr>
              <a:t>な</a:t>
            </a:r>
            <a:r>
              <a:rPr sz="1400" spc="-25" dirty="0">
                <a:latin typeface="BIZ UDPゴシック" panose="020B0400000000000000" pitchFamily="50" charset="-128"/>
                <a:ea typeface="BIZ UDPゴシック" panose="020B0400000000000000" pitchFamily="50" charset="-128"/>
                <a:cs typeface="Meiryo UI"/>
              </a:rPr>
              <a:t>る</a:t>
            </a:r>
            <a:r>
              <a:rPr sz="1400" spc="-35" dirty="0">
                <a:latin typeface="BIZ UDPゴシック" panose="020B0400000000000000" pitchFamily="50" charset="-128"/>
                <a:ea typeface="BIZ UDPゴシック" panose="020B0400000000000000" pitchFamily="50" charset="-128"/>
                <a:cs typeface="Meiryo UI"/>
              </a:rPr>
              <a:t>対策</a:t>
            </a:r>
            <a:r>
              <a:rPr sz="1400" spc="-10" dirty="0">
                <a:latin typeface="BIZ UDPゴシック" panose="020B0400000000000000" pitchFamily="50" charset="-128"/>
                <a:ea typeface="BIZ UDPゴシック" panose="020B0400000000000000" pitchFamily="50" charset="-128"/>
                <a:cs typeface="Meiryo UI"/>
              </a:rPr>
              <a:t>・</a:t>
            </a:r>
            <a:r>
              <a:rPr sz="1400" spc="-20" dirty="0">
                <a:latin typeface="BIZ UDPゴシック" panose="020B0400000000000000" pitchFamily="50" charset="-128"/>
                <a:ea typeface="BIZ UDPゴシック" panose="020B0400000000000000" pitchFamily="50" charset="-128"/>
                <a:cs typeface="Meiryo UI"/>
              </a:rPr>
              <a:t>施</a:t>
            </a:r>
            <a:r>
              <a:rPr sz="1400" spc="-50" dirty="0">
                <a:latin typeface="BIZ UDPゴシック" panose="020B0400000000000000" pitchFamily="50" charset="-128"/>
                <a:ea typeface="BIZ UDPゴシック" panose="020B0400000000000000" pitchFamily="50" charset="-128"/>
                <a:cs typeface="Meiryo UI"/>
              </a:rPr>
              <a:t>策</a:t>
            </a:r>
            <a:endParaRPr sz="1400" dirty="0">
              <a:latin typeface="BIZ UDPゴシック" panose="020B0400000000000000" pitchFamily="50" charset="-128"/>
              <a:ea typeface="BIZ UDPゴシック" panose="020B0400000000000000" pitchFamily="50" charset="-128"/>
              <a:cs typeface="Meiryo UI"/>
            </a:endParaRPr>
          </a:p>
        </p:txBody>
      </p:sp>
      <p:sp>
        <p:nvSpPr>
          <p:cNvPr id="33" name="object 33">
            <a:extLst>
              <a:ext uri="{FF2B5EF4-FFF2-40B4-BE49-F238E27FC236}">
                <a16:creationId xmlns:a16="http://schemas.microsoft.com/office/drawing/2014/main" id="{D3F8CBF4-A1B3-8B06-5476-FAC122AFBCCB}"/>
              </a:ext>
            </a:extLst>
          </p:cNvPr>
          <p:cNvSpPr txBox="1"/>
          <p:nvPr/>
        </p:nvSpPr>
        <p:spPr>
          <a:xfrm>
            <a:off x="128929" y="707207"/>
            <a:ext cx="7540857" cy="1428108"/>
          </a:xfrm>
          <a:prstGeom prst="rect">
            <a:avLst/>
          </a:prstGeom>
          <a:solidFill>
            <a:schemeClr val="accent3">
              <a:lumMod val="40000"/>
              <a:lumOff val="60000"/>
            </a:schemeClr>
          </a:solidFill>
          <a:ln w="38100">
            <a:noFill/>
          </a:ln>
        </p:spPr>
        <p:txBody>
          <a:bodyPr vert="horz" wrap="square" lIns="0" tIns="0" rIns="0" bIns="0" rtlCol="0" anchor="ctr" anchorCtr="0">
            <a:noAutofit/>
          </a:bodyPr>
          <a:lstStyle/>
          <a:p>
            <a:pPr marL="90805">
              <a:lnSpc>
                <a:spcPct val="100000"/>
              </a:lnSpc>
              <a:spcBef>
                <a:spcPts val="359"/>
              </a:spcBef>
            </a:pPr>
            <a:r>
              <a:rPr sz="2400" b="1" u="heavy" spc="-20" dirty="0">
                <a:uFill>
                  <a:solidFill>
                    <a:srgbClr val="FF0000"/>
                  </a:solidFill>
                </a:uFill>
                <a:latin typeface="BIZ UDPゴシック" panose="020B0400000000000000" pitchFamily="50" charset="-128"/>
                <a:ea typeface="BIZ UDPゴシック" panose="020B0400000000000000" pitchFamily="50" charset="-128"/>
                <a:cs typeface="Meiryo UI"/>
              </a:rPr>
              <a:t>クリーンエネルギー戦略</a:t>
            </a:r>
            <a:endParaRPr sz="2400" dirty="0">
              <a:latin typeface="BIZ UDPゴシック" panose="020B0400000000000000" pitchFamily="50" charset="-128"/>
              <a:ea typeface="BIZ UDPゴシック" panose="020B0400000000000000" pitchFamily="50" charset="-128"/>
              <a:cs typeface="Meiryo UI"/>
            </a:endParaRPr>
          </a:p>
          <a:p>
            <a:pPr marL="354330" indent="-264160">
              <a:lnSpc>
                <a:spcPct val="100000"/>
              </a:lnSpc>
              <a:buFont typeface="Arial"/>
              <a:buChar char="•"/>
              <a:tabLst>
                <a:tab pos="354330" algn="l"/>
                <a:tab pos="354965" algn="l"/>
              </a:tabLst>
            </a:pPr>
            <a:r>
              <a:rPr spc="-25" dirty="0">
                <a:latin typeface="BIZ UDPゴシック" panose="020B0400000000000000" pitchFamily="50" charset="-128"/>
                <a:ea typeface="BIZ UDPゴシック" panose="020B0400000000000000" pitchFamily="50" charset="-128"/>
                <a:cs typeface="Meiryo UI"/>
              </a:rPr>
              <a:t>脱炭素を見据え、将来にわたって安定的で安価なエネルギー供給を確保</a:t>
            </a:r>
            <a:endParaRPr dirty="0">
              <a:latin typeface="BIZ UDPゴシック" panose="020B0400000000000000" pitchFamily="50" charset="-128"/>
              <a:ea typeface="BIZ UDPゴシック" panose="020B0400000000000000" pitchFamily="50" charset="-128"/>
              <a:cs typeface="Meiryo UI"/>
            </a:endParaRPr>
          </a:p>
          <a:p>
            <a:pPr marL="386080" marR="193040" indent="-295910">
              <a:lnSpc>
                <a:spcPct val="100000"/>
              </a:lnSpc>
              <a:buFont typeface="Arial"/>
              <a:buChar char="•"/>
              <a:tabLst>
                <a:tab pos="354330" algn="l"/>
                <a:tab pos="354965" algn="l"/>
              </a:tabLst>
            </a:pPr>
            <a:r>
              <a:rPr spc="-20" dirty="0">
                <a:latin typeface="BIZ UDPゴシック" panose="020B0400000000000000" pitchFamily="50" charset="-128"/>
                <a:ea typeface="BIZ UDPゴシック" panose="020B0400000000000000" pitchFamily="50" charset="-128"/>
                <a:cs typeface="Meiryo UI"/>
              </a:rPr>
              <a:t>供給サイドに加えて、産業など需要サイドの各分野でのエネルギー転換の</a:t>
            </a:r>
            <a:r>
              <a:rPr spc="-10" dirty="0">
                <a:latin typeface="BIZ UDPゴシック" panose="020B0400000000000000" pitchFamily="50" charset="-128"/>
                <a:ea typeface="BIZ UDPゴシック" panose="020B0400000000000000" pitchFamily="50" charset="-128"/>
                <a:cs typeface="Meiryo UI"/>
              </a:rPr>
              <a:t>方策を整理</a:t>
            </a:r>
            <a:endParaRPr dirty="0">
              <a:latin typeface="BIZ UDPゴシック" panose="020B0400000000000000" pitchFamily="50" charset="-128"/>
              <a:ea typeface="BIZ UDPゴシック" panose="020B0400000000000000" pitchFamily="50" charset="-128"/>
              <a:cs typeface="Meiryo UI"/>
            </a:endParaRPr>
          </a:p>
        </p:txBody>
      </p:sp>
      <p:grpSp>
        <p:nvGrpSpPr>
          <p:cNvPr id="21" name="object 16">
            <a:extLst>
              <a:ext uri="{FF2B5EF4-FFF2-40B4-BE49-F238E27FC236}">
                <a16:creationId xmlns:a16="http://schemas.microsoft.com/office/drawing/2014/main" id="{0829BFF8-A111-4EDC-315D-EC763D325490}"/>
              </a:ext>
            </a:extLst>
          </p:cNvPr>
          <p:cNvGrpSpPr/>
          <p:nvPr/>
        </p:nvGrpSpPr>
        <p:grpSpPr>
          <a:xfrm>
            <a:off x="7822007" y="2638259"/>
            <a:ext cx="375920" cy="375920"/>
            <a:chOff x="3801109" y="3642614"/>
            <a:chExt cx="375920" cy="375920"/>
          </a:xfrm>
        </p:grpSpPr>
        <p:sp>
          <p:nvSpPr>
            <p:cNvPr id="22" name="object 17">
              <a:extLst>
                <a:ext uri="{FF2B5EF4-FFF2-40B4-BE49-F238E27FC236}">
                  <a16:creationId xmlns:a16="http://schemas.microsoft.com/office/drawing/2014/main" id="{356CDDA9-0EF4-9D03-AD6D-4CDF81143F7F}"/>
                </a:ext>
              </a:extLst>
            </p:cNvPr>
            <p:cNvSpPr/>
            <p:nvPr/>
          </p:nvSpPr>
          <p:spPr>
            <a:xfrm>
              <a:off x="3813809" y="3655314"/>
              <a:ext cx="350520" cy="350520"/>
            </a:xfrm>
            <a:custGeom>
              <a:avLst/>
              <a:gdLst/>
              <a:ahLst/>
              <a:cxnLst/>
              <a:rect l="l" t="t" r="r" b="b"/>
              <a:pathLst>
                <a:path w="350520" h="350520">
                  <a:moveTo>
                    <a:pt x="175260" y="0"/>
                  </a:moveTo>
                  <a:lnTo>
                    <a:pt x="128675" y="6261"/>
                  </a:lnTo>
                  <a:lnTo>
                    <a:pt x="86811" y="23932"/>
                  </a:lnTo>
                  <a:lnTo>
                    <a:pt x="51339" y="51339"/>
                  </a:lnTo>
                  <a:lnTo>
                    <a:pt x="23932" y="86811"/>
                  </a:lnTo>
                  <a:lnTo>
                    <a:pt x="6261" y="128675"/>
                  </a:lnTo>
                  <a:lnTo>
                    <a:pt x="0" y="175260"/>
                  </a:lnTo>
                  <a:lnTo>
                    <a:pt x="6261" y="221844"/>
                  </a:lnTo>
                  <a:lnTo>
                    <a:pt x="23932" y="263708"/>
                  </a:lnTo>
                  <a:lnTo>
                    <a:pt x="51339" y="299180"/>
                  </a:lnTo>
                  <a:lnTo>
                    <a:pt x="86811" y="326587"/>
                  </a:lnTo>
                  <a:lnTo>
                    <a:pt x="128675" y="344258"/>
                  </a:lnTo>
                  <a:lnTo>
                    <a:pt x="175260" y="350519"/>
                  </a:lnTo>
                  <a:lnTo>
                    <a:pt x="221844" y="344258"/>
                  </a:lnTo>
                  <a:lnTo>
                    <a:pt x="263708" y="326587"/>
                  </a:lnTo>
                  <a:lnTo>
                    <a:pt x="299180" y="299180"/>
                  </a:lnTo>
                  <a:lnTo>
                    <a:pt x="326587" y="263708"/>
                  </a:lnTo>
                  <a:lnTo>
                    <a:pt x="344258" y="221844"/>
                  </a:lnTo>
                  <a:lnTo>
                    <a:pt x="350519" y="175260"/>
                  </a:lnTo>
                  <a:lnTo>
                    <a:pt x="344258" y="128675"/>
                  </a:lnTo>
                  <a:lnTo>
                    <a:pt x="326587" y="86811"/>
                  </a:lnTo>
                  <a:lnTo>
                    <a:pt x="299180" y="51339"/>
                  </a:lnTo>
                  <a:lnTo>
                    <a:pt x="263708" y="23932"/>
                  </a:lnTo>
                  <a:lnTo>
                    <a:pt x="221844" y="6261"/>
                  </a:lnTo>
                  <a:lnTo>
                    <a:pt x="175260" y="0"/>
                  </a:lnTo>
                  <a:close/>
                </a:path>
              </a:pathLst>
            </a:custGeom>
            <a:solidFill>
              <a:srgbClr val="BEBEBE"/>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23" name="object 18">
              <a:extLst>
                <a:ext uri="{FF2B5EF4-FFF2-40B4-BE49-F238E27FC236}">
                  <a16:creationId xmlns:a16="http://schemas.microsoft.com/office/drawing/2014/main" id="{6C889E7C-0158-51F0-AA31-ACC088AED1F0}"/>
                </a:ext>
              </a:extLst>
            </p:cNvPr>
            <p:cNvSpPr/>
            <p:nvPr/>
          </p:nvSpPr>
          <p:spPr>
            <a:xfrm>
              <a:off x="3813809" y="3655314"/>
              <a:ext cx="350520" cy="350520"/>
            </a:xfrm>
            <a:custGeom>
              <a:avLst/>
              <a:gdLst/>
              <a:ahLst/>
              <a:cxnLst/>
              <a:rect l="l" t="t" r="r" b="b"/>
              <a:pathLst>
                <a:path w="350520" h="350520">
                  <a:moveTo>
                    <a:pt x="0" y="175260"/>
                  </a:moveTo>
                  <a:lnTo>
                    <a:pt x="6261" y="128675"/>
                  </a:lnTo>
                  <a:lnTo>
                    <a:pt x="23932" y="86811"/>
                  </a:lnTo>
                  <a:lnTo>
                    <a:pt x="51339" y="51339"/>
                  </a:lnTo>
                  <a:lnTo>
                    <a:pt x="86811" y="23932"/>
                  </a:lnTo>
                  <a:lnTo>
                    <a:pt x="128675" y="6261"/>
                  </a:lnTo>
                  <a:lnTo>
                    <a:pt x="175260" y="0"/>
                  </a:lnTo>
                  <a:lnTo>
                    <a:pt x="221844" y="6261"/>
                  </a:lnTo>
                  <a:lnTo>
                    <a:pt x="263708" y="23932"/>
                  </a:lnTo>
                  <a:lnTo>
                    <a:pt x="299180" y="51339"/>
                  </a:lnTo>
                  <a:lnTo>
                    <a:pt x="326587" y="86811"/>
                  </a:lnTo>
                  <a:lnTo>
                    <a:pt x="344258" y="128675"/>
                  </a:lnTo>
                  <a:lnTo>
                    <a:pt x="350519" y="175260"/>
                  </a:lnTo>
                  <a:lnTo>
                    <a:pt x="344258" y="221844"/>
                  </a:lnTo>
                  <a:lnTo>
                    <a:pt x="326587" y="263708"/>
                  </a:lnTo>
                  <a:lnTo>
                    <a:pt x="299180" y="299180"/>
                  </a:lnTo>
                  <a:lnTo>
                    <a:pt x="263708" y="326587"/>
                  </a:lnTo>
                  <a:lnTo>
                    <a:pt x="221844" y="344258"/>
                  </a:lnTo>
                  <a:lnTo>
                    <a:pt x="175260" y="350519"/>
                  </a:lnTo>
                  <a:lnTo>
                    <a:pt x="128675" y="344258"/>
                  </a:lnTo>
                  <a:lnTo>
                    <a:pt x="86811" y="326587"/>
                  </a:lnTo>
                  <a:lnTo>
                    <a:pt x="51339" y="299180"/>
                  </a:lnTo>
                  <a:lnTo>
                    <a:pt x="23932" y="263708"/>
                  </a:lnTo>
                  <a:lnTo>
                    <a:pt x="6261" y="221844"/>
                  </a:lnTo>
                  <a:lnTo>
                    <a:pt x="0" y="175260"/>
                  </a:lnTo>
                  <a:close/>
                </a:path>
              </a:pathLst>
            </a:custGeom>
            <a:ln w="25400">
              <a:solidFill>
                <a:srgbClr val="585858"/>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62182320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成長が期待される</a:t>
            </a:r>
            <a:r>
              <a:rPr kumimoji="1"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分野</a:t>
            </a:r>
            <a:endParaRPr kumimoji="1" lang="ja-JP" altLang="en-US" dirty="0"/>
          </a:p>
        </p:txBody>
      </p:sp>
      <p:sp>
        <p:nvSpPr>
          <p:cNvPr id="5" name="テキスト ボックス 4">
            <a:extLst>
              <a:ext uri="{FF2B5EF4-FFF2-40B4-BE49-F238E27FC236}">
                <a16:creationId xmlns:a16="http://schemas.microsoft.com/office/drawing/2014/main" id="{CFB54BBA-8858-8907-C5DB-199654A62D23}"/>
              </a:ext>
            </a:extLst>
          </p:cNvPr>
          <p:cNvSpPr txBox="1"/>
          <p:nvPr/>
        </p:nvSpPr>
        <p:spPr>
          <a:xfrm>
            <a:off x="539986" y="1635078"/>
            <a:ext cx="2139185" cy="659155"/>
          </a:xfrm>
          <a:prstGeom prst="rect">
            <a:avLst/>
          </a:prstGeom>
          <a:solidFill>
            <a:srgbClr val="FFFFCC"/>
          </a:solidFill>
          <a:ln w="3175">
            <a:solidFill>
              <a:schemeClr val="tx1"/>
            </a:solidFill>
            <a:prstDash val="dash"/>
          </a:ln>
        </p:spPr>
        <p:txBody>
          <a:bodyPr wrap="square">
            <a:spAutoFit/>
          </a:bodyPr>
          <a:lstStyle/>
          <a:p>
            <a:pPr marL="12700" algn="ctr">
              <a:lnSpc>
                <a:spcPct val="100000"/>
              </a:lnSpc>
              <a:spcBef>
                <a:spcPts val="100"/>
              </a:spcBef>
            </a:pPr>
            <a:r>
              <a:rPr lang="ja-JP" altLang="en-US" sz="1800" spc="-5" dirty="0">
                <a:latin typeface="BIZ UDPゴシック" panose="020B0400000000000000" pitchFamily="50" charset="-128"/>
                <a:ea typeface="BIZ UDPゴシック" panose="020B0400000000000000" pitchFamily="50" charset="-128"/>
                <a:cs typeface="Meiryo UI"/>
              </a:rPr>
              <a:t>エ</a:t>
            </a:r>
            <a:r>
              <a:rPr lang="ja-JP" altLang="en-US" sz="1800" spc="-10" dirty="0">
                <a:latin typeface="BIZ UDPゴシック" panose="020B0400000000000000" pitchFamily="50" charset="-128"/>
                <a:ea typeface="BIZ UDPゴシック" panose="020B0400000000000000" pitchFamily="50" charset="-128"/>
                <a:cs typeface="Meiryo UI"/>
              </a:rPr>
              <a:t>ネ</a:t>
            </a:r>
            <a:r>
              <a:rPr lang="ja-JP" altLang="en-US" sz="1800" dirty="0">
                <a:latin typeface="BIZ UDPゴシック" panose="020B0400000000000000" pitchFamily="50" charset="-128"/>
                <a:ea typeface="BIZ UDPゴシック" panose="020B0400000000000000" pitchFamily="50" charset="-128"/>
                <a:cs typeface="Meiryo UI"/>
              </a:rPr>
              <a:t>ルギー</a:t>
            </a:r>
          </a:p>
          <a:p>
            <a:pPr marL="12700" algn="ctr">
              <a:lnSpc>
                <a:spcPct val="100000"/>
              </a:lnSpc>
              <a:spcBef>
                <a:spcPts val="100"/>
              </a:spcBef>
            </a:pPr>
            <a:r>
              <a:rPr lang="ja-JP" altLang="en-US" sz="1800" dirty="0">
                <a:latin typeface="BIZ UDPゴシック" panose="020B0400000000000000" pitchFamily="50" charset="-128"/>
                <a:ea typeface="BIZ UDPゴシック" panose="020B0400000000000000" pitchFamily="50" charset="-128"/>
                <a:cs typeface="Meiryo UI"/>
              </a:rPr>
              <a:t>関連産業</a:t>
            </a:r>
          </a:p>
        </p:txBody>
      </p:sp>
      <p:sp>
        <p:nvSpPr>
          <p:cNvPr id="6" name="テキスト ボックス 5">
            <a:extLst>
              <a:ext uri="{FF2B5EF4-FFF2-40B4-BE49-F238E27FC236}">
                <a16:creationId xmlns:a16="http://schemas.microsoft.com/office/drawing/2014/main" id="{741245FF-06AF-AAC0-E75F-E41A4A05AD46}"/>
              </a:ext>
            </a:extLst>
          </p:cNvPr>
          <p:cNvSpPr txBox="1"/>
          <p:nvPr/>
        </p:nvSpPr>
        <p:spPr>
          <a:xfrm>
            <a:off x="2793732" y="1635078"/>
            <a:ext cx="4392931" cy="659155"/>
          </a:xfrm>
          <a:prstGeom prst="rect">
            <a:avLst/>
          </a:prstGeom>
          <a:solidFill>
            <a:srgbClr val="FFFFCC"/>
          </a:solidFill>
          <a:ln w="3175">
            <a:solidFill>
              <a:schemeClr val="tx1"/>
            </a:solidFill>
            <a:prstDash val="dash"/>
          </a:ln>
        </p:spPr>
        <p:txBody>
          <a:bodyPr wrap="square">
            <a:spAutoFit/>
          </a:bodyPr>
          <a:lstStyle/>
          <a:p>
            <a:pPr marL="12700" algn="ctr">
              <a:lnSpc>
                <a:spcPct val="100000"/>
              </a:lnSpc>
              <a:spcBef>
                <a:spcPts val="100"/>
              </a:spcBef>
            </a:pPr>
            <a:r>
              <a:rPr lang="ja-JP" altLang="en-US" sz="1800" dirty="0">
                <a:latin typeface="BIZ UDPゴシック" panose="020B0400000000000000" pitchFamily="50" charset="-128"/>
                <a:ea typeface="BIZ UDPゴシック" panose="020B0400000000000000" pitchFamily="50" charset="-128"/>
                <a:cs typeface="Meiryo UI"/>
              </a:rPr>
              <a:t>輸送・製造</a:t>
            </a:r>
          </a:p>
          <a:p>
            <a:pPr marL="12700" algn="ctr">
              <a:lnSpc>
                <a:spcPct val="100000"/>
              </a:lnSpc>
              <a:spcBef>
                <a:spcPts val="100"/>
              </a:spcBef>
            </a:pPr>
            <a:r>
              <a:rPr lang="ja-JP" altLang="en-US" sz="1800" dirty="0">
                <a:latin typeface="BIZ UDPゴシック" panose="020B0400000000000000" pitchFamily="50" charset="-128"/>
                <a:ea typeface="BIZ UDPゴシック" panose="020B0400000000000000" pitchFamily="50" charset="-128"/>
                <a:cs typeface="Meiryo UI"/>
              </a:rPr>
              <a:t>関連産業</a:t>
            </a:r>
          </a:p>
        </p:txBody>
      </p:sp>
      <p:sp>
        <p:nvSpPr>
          <p:cNvPr id="7" name="テキスト ボックス 6">
            <a:extLst>
              <a:ext uri="{FF2B5EF4-FFF2-40B4-BE49-F238E27FC236}">
                <a16:creationId xmlns:a16="http://schemas.microsoft.com/office/drawing/2014/main" id="{FF73D7F8-FF3B-D578-35AE-3F3D70B4107B}"/>
              </a:ext>
            </a:extLst>
          </p:cNvPr>
          <p:cNvSpPr txBox="1"/>
          <p:nvPr/>
        </p:nvSpPr>
        <p:spPr>
          <a:xfrm>
            <a:off x="7301223" y="1635078"/>
            <a:ext cx="2139186" cy="659155"/>
          </a:xfrm>
          <a:prstGeom prst="rect">
            <a:avLst/>
          </a:prstGeom>
          <a:solidFill>
            <a:srgbClr val="FFFFCC"/>
          </a:solidFill>
          <a:ln w="3175">
            <a:solidFill>
              <a:schemeClr val="tx1"/>
            </a:solidFill>
            <a:prstDash val="dash"/>
          </a:ln>
        </p:spPr>
        <p:txBody>
          <a:bodyPr wrap="square">
            <a:spAutoFit/>
          </a:bodyPr>
          <a:lstStyle/>
          <a:p>
            <a:pPr marL="12700" algn="ctr">
              <a:lnSpc>
                <a:spcPct val="100000"/>
              </a:lnSpc>
              <a:spcBef>
                <a:spcPts val="100"/>
              </a:spcBef>
            </a:pPr>
            <a:r>
              <a:rPr lang="ja-JP" altLang="en-US" sz="1800" dirty="0">
                <a:latin typeface="BIZ UDPゴシック" panose="020B0400000000000000" pitchFamily="50" charset="-128"/>
                <a:ea typeface="BIZ UDPゴシック" panose="020B0400000000000000" pitchFamily="50" charset="-128"/>
                <a:cs typeface="Meiryo UI"/>
              </a:rPr>
              <a:t>家庭・オフィス</a:t>
            </a:r>
          </a:p>
          <a:p>
            <a:pPr marL="12700" algn="ctr">
              <a:lnSpc>
                <a:spcPct val="100000"/>
              </a:lnSpc>
              <a:spcBef>
                <a:spcPts val="100"/>
              </a:spcBef>
            </a:pPr>
            <a:r>
              <a:rPr lang="ja-JP" altLang="en-US" sz="1800" dirty="0">
                <a:latin typeface="BIZ UDPゴシック" panose="020B0400000000000000" pitchFamily="50" charset="-128"/>
                <a:ea typeface="BIZ UDPゴシック" panose="020B0400000000000000" pitchFamily="50" charset="-128"/>
                <a:cs typeface="Meiryo UI"/>
              </a:rPr>
              <a:t>関連産業</a:t>
            </a:r>
          </a:p>
        </p:txBody>
      </p:sp>
      <p:sp>
        <p:nvSpPr>
          <p:cNvPr id="8" name="正方形/長方形 7">
            <a:extLst>
              <a:ext uri="{FF2B5EF4-FFF2-40B4-BE49-F238E27FC236}">
                <a16:creationId xmlns:a16="http://schemas.microsoft.com/office/drawing/2014/main" id="{36F9E482-6EEC-6C0A-6F3D-097A96C3816F}"/>
              </a:ext>
            </a:extLst>
          </p:cNvPr>
          <p:cNvSpPr/>
          <p:nvPr/>
        </p:nvSpPr>
        <p:spPr>
          <a:xfrm>
            <a:off x="539986" y="2415050"/>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①洋上風力・  </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太陽光・地熱産業</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（次世代再生可能エネルギー）</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DA2F3175-2968-4687-58D7-C3031725B478}"/>
              </a:ext>
            </a:extLst>
          </p:cNvPr>
          <p:cNvSpPr/>
          <p:nvPr/>
        </p:nvSpPr>
        <p:spPr>
          <a:xfrm>
            <a:off x="2793732" y="2415050"/>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⑤自動車・ </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蓄電池産業</a:t>
            </a:r>
          </a:p>
        </p:txBody>
      </p:sp>
      <p:sp>
        <p:nvSpPr>
          <p:cNvPr id="10" name="正方形/長方形 9">
            <a:extLst>
              <a:ext uri="{FF2B5EF4-FFF2-40B4-BE49-F238E27FC236}">
                <a16:creationId xmlns:a16="http://schemas.microsoft.com/office/drawing/2014/main" id="{F3152492-DC96-8A3F-2B3E-994D4C776F7D}"/>
              </a:ext>
            </a:extLst>
          </p:cNvPr>
          <p:cNvSpPr/>
          <p:nvPr/>
        </p:nvSpPr>
        <p:spPr>
          <a:xfrm>
            <a:off x="5047478" y="2415050"/>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⑥半導体・ </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情報通信産業</a:t>
            </a:r>
          </a:p>
        </p:txBody>
      </p:sp>
      <p:sp>
        <p:nvSpPr>
          <p:cNvPr id="11" name="正方形/長方形 10">
            <a:extLst>
              <a:ext uri="{FF2B5EF4-FFF2-40B4-BE49-F238E27FC236}">
                <a16:creationId xmlns:a16="http://schemas.microsoft.com/office/drawing/2014/main" id="{9A157021-2E4A-EF34-E509-6C8DE83B2A64}"/>
              </a:ext>
            </a:extLst>
          </p:cNvPr>
          <p:cNvSpPr/>
          <p:nvPr/>
        </p:nvSpPr>
        <p:spPr>
          <a:xfrm>
            <a:off x="7301224" y="2415050"/>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⑫住宅・建築物産業・</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次世代電力</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マネジメント産業</a:t>
            </a:r>
          </a:p>
        </p:txBody>
      </p:sp>
      <p:sp>
        <p:nvSpPr>
          <p:cNvPr id="12" name="正方形/長方形 11">
            <a:extLst>
              <a:ext uri="{FF2B5EF4-FFF2-40B4-BE49-F238E27FC236}">
                <a16:creationId xmlns:a16="http://schemas.microsoft.com/office/drawing/2014/main" id="{A4D94084-25E1-EEC2-BCAB-6DF0F46B55C8}"/>
              </a:ext>
            </a:extLst>
          </p:cNvPr>
          <p:cNvSpPr/>
          <p:nvPr/>
        </p:nvSpPr>
        <p:spPr>
          <a:xfrm>
            <a:off x="539986" y="3410879"/>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②水素</a:t>
            </a:r>
          </a:p>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・燃料アンモニア産業</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050AB81F-B7D9-F2FC-8DBE-BBEB9AC44FFF}"/>
              </a:ext>
            </a:extLst>
          </p:cNvPr>
          <p:cNvSpPr/>
          <p:nvPr/>
        </p:nvSpPr>
        <p:spPr>
          <a:xfrm>
            <a:off x="2793732" y="3410879"/>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⑦船舶産業</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4667627E-1AFB-BA03-A46A-CB96BE5AD7B7}"/>
              </a:ext>
            </a:extLst>
          </p:cNvPr>
          <p:cNvSpPr/>
          <p:nvPr/>
        </p:nvSpPr>
        <p:spPr>
          <a:xfrm>
            <a:off x="5047478" y="3410879"/>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⑧物流・人流・ </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土木インフラ産業</a:t>
            </a:r>
          </a:p>
        </p:txBody>
      </p:sp>
      <p:sp>
        <p:nvSpPr>
          <p:cNvPr id="15" name="正方形/長方形 14">
            <a:extLst>
              <a:ext uri="{FF2B5EF4-FFF2-40B4-BE49-F238E27FC236}">
                <a16:creationId xmlns:a16="http://schemas.microsoft.com/office/drawing/2014/main" id="{02436F8C-85BE-FEAA-27E3-A08D884C2676}"/>
              </a:ext>
            </a:extLst>
          </p:cNvPr>
          <p:cNvSpPr/>
          <p:nvPr/>
        </p:nvSpPr>
        <p:spPr>
          <a:xfrm>
            <a:off x="7301224" y="3410879"/>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600" b="1" dirty="0">
                <a:solidFill>
                  <a:schemeClr val="tx1"/>
                </a:solidFill>
                <a:latin typeface="BIZ UDPゴシック" panose="020B0400000000000000" pitchFamily="50" charset="-128"/>
                <a:ea typeface="BIZ UDPゴシック" panose="020B0400000000000000" pitchFamily="50" charset="-128"/>
              </a:rPr>
              <a:t>⑬資源循環</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a:p>
            <a:pPr algn="ctr"/>
            <a:r>
              <a:rPr kumimoji="1" lang="zh-TW" altLang="en-US" sz="1600" b="1" dirty="0">
                <a:solidFill>
                  <a:schemeClr val="tx1"/>
                </a:solidFill>
                <a:latin typeface="BIZ UDPゴシック" panose="020B0400000000000000" pitchFamily="50" charset="-128"/>
                <a:ea typeface="BIZ UDPゴシック" panose="020B0400000000000000" pitchFamily="50" charset="-128"/>
              </a:rPr>
              <a:t>関連産業</a:t>
            </a:r>
          </a:p>
        </p:txBody>
      </p:sp>
      <p:sp>
        <p:nvSpPr>
          <p:cNvPr id="16" name="正方形/長方形 15">
            <a:extLst>
              <a:ext uri="{FF2B5EF4-FFF2-40B4-BE49-F238E27FC236}">
                <a16:creationId xmlns:a16="http://schemas.microsoft.com/office/drawing/2014/main" id="{33F953FA-FE3B-E613-6E54-E7B1C76CC5D4}"/>
              </a:ext>
            </a:extLst>
          </p:cNvPr>
          <p:cNvSpPr/>
          <p:nvPr/>
        </p:nvSpPr>
        <p:spPr>
          <a:xfrm>
            <a:off x="539986" y="4406708"/>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③次世代</a:t>
            </a:r>
          </a:p>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熱エネルギー産業</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CC16FFC8-77EF-85F9-C0A2-182885C3CF97}"/>
              </a:ext>
            </a:extLst>
          </p:cNvPr>
          <p:cNvSpPr/>
          <p:nvPr/>
        </p:nvSpPr>
        <p:spPr>
          <a:xfrm>
            <a:off x="2793732" y="4406708"/>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⑨食料・</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農林水産業</a:t>
            </a:r>
          </a:p>
        </p:txBody>
      </p:sp>
      <p:sp>
        <p:nvSpPr>
          <p:cNvPr id="18" name="正方形/長方形 17">
            <a:extLst>
              <a:ext uri="{FF2B5EF4-FFF2-40B4-BE49-F238E27FC236}">
                <a16:creationId xmlns:a16="http://schemas.microsoft.com/office/drawing/2014/main" id="{36EA1368-9E94-9A33-4423-808D16E65BFC}"/>
              </a:ext>
            </a:extLst>
          </p:cNvPr>
          <p:cNvSpPr/>
          <p:nvPr/>
        </p:nvSpPr>
        <p:spPr>
          <a:xfrm>
            <a:off x="5047478" y="4406708"/>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⑩航空機産業</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0BB50E94-BE7A-6661-4BD4-AF6060513680}"/>
              </a:ext>
            </a:extLst>
          </p:cNvPr>
          <p:cNvSpPr/>
          <p:nvPr/>
        </p:nvSpPr>
        <p:spPr>
          <a:xfrm>
            <a:off x="7301224" y="4406708"/>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⑭ライフスタイル</a:t>
            </a: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関連産業</a:t>
            </a:r>
          </a:p>
        </p:txBody>
      </p:sp>
      <p:sp>
        <p:nvSpPr>
          <p:cNvPr id="20" name="正方形/長方形 19">
            <a:extLst>
              <a:ext uri="{FF2B5EF4-FFF2-40B4-BE49-F238E27FC236}">
                <a16:creationId xmlns:a16="http://schemas.microsoft.com/office/drawing/2014/main" id="{ABE25533-2164-1906-ECAB-426F6463ED62}"/>
              </a:ext>
            </a:extLst>
          </p:cNvPr>
          <p:cNvSpPr/>
          <p:nvPr/>
        </p:nvSpPr>
        <p:spPr>
          <a:xfrm>
            <a:off x="539986" y="5402538"/>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④原子力産業</a:t>
            </a:r>
          </a:p>
        </p:txBody>
      </p:sp>
      <p:sp>
        <p:nvSpPr>
          <p:cNvPr id="21" name="正方形/長方形 20">
            <a:extLst>
              <a:ext uri="{FF2B5EF4-FFF2-40B4-BE49-F238E27FC236}">
                <a16:creationId xmlns:a16="http://schemas.microsoft.com/office/drawing/2014/main" id="{F9566F6E-A852-D68C-E672-B77007EE2C29}"/>
              </a:ext>
            </a:extLst>
          </p:cNvPr>
          <p:cNvSpPr/>
          <p:nvPr/>
        </p:nvSpPr>
        <p:spPr>
          <a:xfrm>
            <a:off x="3816259" y="5402538"/>
            <a:ext cx="2139185" cy="875013"/>
          </a:xfrm>
          <a:prstGeom prst="rect">
            <a:avLst/>
          </a:prstGeom>
          <a:solidFill>
            <a:srgbClr val="FFFFFF">
              <a:alpha val="89804"/>
            </a:srgb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⑪カーボンリサイクル</a:t>
            </a:r>
          </a:p>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・マテリアル産業</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24D8E763-7822-C7BE-A46A-5148BDDF9172}"/>
              </a:ext>
            </a:extLst>
          </p:cNvPr>
          <p:cNvSpPr txBox="1"/>
          <p:nvPr/>
        </p:nvSpPr>
        <p:spPr>
          <a:xfrm>
            <a:off x="560512" y="1052736"/>
            <a:ext cx="8973932"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2050</a:t>
            </a:r>
            <a:r>
              <a:rPr kumimoji="1" lang="ja-JP" altLang="en-US" dirty="0">
                <a:latin typeface="BIZ UDPゴシック" panose="020B0400000000000000" pitchFamily="50" charset="-128"/>
                <a:ea typeface="BIZ UDPゴシック" panose="020B0400000000000000" pitchFamily="50" charset="-128"/>
              </a:rPr>
              <a:t>年カーボンニュートラルに伴うグリーン成長戦略」の「成長が期待される</a:t>
            </a:r>
            <a:r>
              <a:rPr kumimoji="1"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分野」</a:t>
            </a:r>
          </a:p>
        </p:txBody>
      </p:sp>
    </p:spTree>
    <p:extLst>
      <p:ext uri="{BB962C8B-B14F-4D97-AF65-F5344CB8AC3E}">
        <p14:creationId xmlns:p14="http://schemas.microsoft.com/office/powerpoint/2010/main" val="159724070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1815882"/>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8306932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なぜ、中小企業もカーボンニュートラルなのか</a:t>
            </a:r>
          </a:p>
        </p:txBody>
      </p:sp>
      <p:sp>
        <p:nvSpPr>
          <p:cNvPr id="95" name="四角形: 角を丸くする 94">
            <a:extLst>
              <a:ext uri="{FF2B5EF4-FFF2-40B4-BE49-F238E27FC236}">
                <a16:creationId xmlns:a16="http://schemas.microsoft.com/office/drawing/2014/main" id="{FF40A823-CA7A-7C28-6797-50247F63103C}"/>
              </a:ext>
            </a:extLst>
          </p:cNvPr>
          <p:cNvSpPr/>
          <p:nvPr/>
        </p:nvSpPr>
        <p:spPr>
          <a:xfrm>
            <a:off x="810400" y="4859986"/>
            <a:ext cx="2484000" cy="64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グローバル企業</a:t>
            </a:r>
          </a:p>
        </p:txBody>
      </p:sp>
      <p:sp>
        <p:nvSpPr>
          <p:cNvPr id="97" name="四角形: 角を丸くする 96">
            <a:extLst>
              <a:ext uri="{FF2B5EF4-FFF2-40B4-BE49-F238E27FC236}">
                <a16:creationId xmlns:a16="http://schemas.microsoft.com/office/drawing/2014/main" id="{64A4105C-5742-58A7-A193-2C7770B42128}"/>
              </a:ext>
            </a:extLst>
          </p:cNvPr>
          <p:cNvSpPr/>
          <p:nvPr/>
        </p:nvSpPr>
        <p:spPr>
          <a:xfrm>
            <a:off x="646911" y="6259016"/>
            <a:ext cx="3960000" cy="4823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政府・自治体</a:t>
            </a:r>
          </a:p>
        </p:txBody>
      </p:sp>
      <p:sp>
        <p:nvSpPr>
          <p:cNvPr id="99" name="四角形: 角を丸くする 98">
            <a:extLst>
              <a:ext uri="{FF2B5EF4-FFF2-40B4-BE49-F238E27FC236}">
                <a16:creationId xmlns:a16="http://schemas.microsoft.com/office/drawing/2014/main" id="{1AA08A47-8349-0787-C3D2-6D864AE6B62F}"/>
              </a:ext>
            </a:extLst>
          </p:cNvPr>
          <p:cNvSpPr/>
          <p:nvPr/>
        </p:nvSpPr>
        <p:spPr>
          <a:xfrm>
            <a:off x="4810206" y="6259016"/>
            <a:ext cx="3960000" cy="4823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投資家・環境団体等</a:t>
            </a:r>
          </a:p>
        </p:txBody>
      </p:sp>
      <p:sp>
        <p:nvSpPr>
          <p:cNvPr id="100" name="四角形: 角を丸くする 99">
            <a:extLst>
              <a:ext uri="{FF2B5EF4-FFF2-40B4-BE49-F238E27FC236}">
                <a16:creationId xmlns:a16="http://schemas.microsoft.com/office/drawing/2014/main" id="{D2E7D268-AEC9-D74C-1D03-1057FB3BCE3E}"/>
              </a:ext>
            </a:extLst>
          </p:cNvPr>
          <p:cNvSpPr/>
          <p:nvPr/>
        </p:nvSpPr>
        <p:spPr>
          <a:xfrm>
            <a:off x="6105128" y="4859986"/>
            <a:ext cx="2484000" cy="64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金融機関等</a:t>
            </a:r>
          </a:p>
        </p:txBody>
      </p:sp>
      <p:sp>
        <p:nvSpPr>
          <p:cNvPr id="101" name="テキスト ボックス 100">
            <a:extLst>
              <a:ext uri="{FF2B5EF4-FFF2-40B4-BE49-F238E27FC236}">
                <a16:creationId xmlns:a16="http://schemas.microsoft.com/office/drawing/2014/main" id="{F103EB5E-E38E-54AA-9AAE-242307C586C8}"/>
              </a:ext>
            </a:extLst>
          </p:cNvPr>
          <p:cNvSpPr txBox="1"/>
          <p:nvPr/>
        </p:nvSpPr>
        <p:spPr>
          <a:xfrm>
            <a:off x="2015205" y="5889684"/>
            <a:ext cx="1223412"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規制・目標</a:t>
            </a:r>
          </a:p>
        </p:txBody>
      </p:sp>
      <p:sp>
        <p:nvSpPr>
          <p:cNvPr id="102" name="テキスト ボックス 101">
            <a:extLst>
              <a:ext uri="{FF2B5EF4-FFF2-40B4-BE49-F238E27FC236}">
                <a16:creationId xmlns:a16="http://schemas.microsoft.com/office/drawing/2014/main" id="{78FB091E-BDE4-60A6-D01C-D3B3F00E7F46}"/>
              </a:ext>
            </a:extLst>
          </p:cNvPr>
          <p:cNvSpPr txBox="1"/>
          <p:nvPr/>
        </p:nvSpPr>
        <p:spPr>
          <a:xfrm>
            <a:off x="5003499" y="5873382"/>
            <a:ext cx="3573415" cy="369332"/>
          </a:xfrm>
          <a:prstGeom prst="rect">
            <a:avLst/>
          </a:prstGeom>
          <a:noFill/>
        </p:spPr>
        <p:txBody>
          <a:bodyPr wrap="none" rtlCol="0">
            <a:spAutoFit/>
          </a:bodyPr>
          <a:lstStyle/>
          <a:p>
            <a:pPr algn="ctr"/>
            <a:r>
              <a:rPr kumimoji="1" lang="en-US" altLang="ja-JP" dirty="0">
                <a:latin typeface="BIZ UDPゴシック" panose="020B0400000000000000" pitchFamily="50" charset="-128"/>
                <a:ea typeface="BIZ UDPゴシック" panose="020B0400000000000000" pitchFamily="50" charset="-128"/>
              </a:rPr>
              <a:t>ESG</a:t>
            </a:r>
            <a:r>
              <a:rPr kumimoji="1" lang="ja-JP" altLang="en-US" dirty="0">
                <a:latin typeface="BIZ UDPゴシック" panose="020B0400000000000000" pitchFamily="50" charset="-128"/>
                <a:ea typeface="BIZ UDPゴシック" panose="020B0400000000000000" pitchFamily="50" charset="-128"/>
              </a:rPr>
              <a:t>投資・情報開示・スコアリング</a:t>
            </a:r>
          </a:p>
        </p:txBody>
      </p:sp>
      <p:sp>
        <p:nvSpPr>
          <p:cNvPr id="103" name="四角形: 角を丸くする 102">
            <a:extLst>
              <a:ext uri="{FF2B5EF4-FFF2-40B4-BE49-F238E27FC236}">
                <a16:creationId xmlns:a16="http://schemas.microsoft.com/office/drawing/2014/main" id="{4A0D6FDE-4C4B-78AD-0A2D-ADC4E20ADCEF}"/>
              </a:ext>
            </a:extLst>
          </p:cNvPr>
          <p:cNvSpPr/>
          <p:nvPr/>
        </p:nvSpPr>
        <p:spPr>
          <a:xfrm>
            <a:off x="3474696" y="4869232"/>
            <a:ext cx="2484000" cy="64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環境意識の高い企業</a:t>
            </a:r>
          </a:p>
        </p:txBody>
      </p:sp>
      <p:sp>
        <p:nvSpPr>
          <p:cNvPr id="105" name="テキスト ボックス 104">
            <a:extLst>
              <a:ext uri="{FF2B5EF4-FFF2-40B4-BE49-F238E27FC236}">
                <a16:creationId xmlns:a16="http://schemas.microsoft.com/office/drawing/2014/main" id="{AF010589-31D8-EE1F-1153-940B3DEA8A4F}"/>
              </a:ext>
            </a:extLst>
          </p:cNvPr>
          <p:cNvSpPr txBox="1"/>
          <p:nvPr/>
        </p:nvSpPr>
        <p:spPr>
          <a:xfrm>
            <a:off x="1796366" y="3585803"/>
            <a:ext cx="2775119" cy="1107996"/>
          </a:xfrm>
          <a:prstGeom prst="rect">
            <a:avLst/>
          </a:prstGeom>
          <a:noFill/>
        </p:spPr>
        <p:txBody>
          <a:bodyPr wrap="none" rtlCol="0">
            <a:spAutoFit/>
          </a:bodyPr>
          <a:lstStyle/>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サプライチェーンを</a:t>
            </a:r>
          </a:p>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通じた対応要請</a:t>
            </a:r>
          </a:p>
          <a:p>
            <a:pPr algn="ctr"/>
            <a:r>
              <a:rPr lang="en-US" altLang="ja-JP" dirty="0">
                <a:solidFill>
                  <a:srgbClr val="006600"/>
                </a:solidFill>
                <a:latin typeface="BIZ UDPゴシック" panose="020B0400000000000000" pitchFamily="50" charset="-128"/>
                <a:ea typeface="BIZ UDPゴシック" panose="020B0400000000000000" pitchFamily="50" charset="-128"/>
              </a:rPr>
              <a:t>(</a:t>
            </a:r>
            <a:r>
              <a:rPr lang="ja-JP" altLang="en-US" dirty="0">
                <a:solidFill>
                  <a:srgbClr val="006600"/>
                </a:solidFill>
                <a:latin typeface="BIZ UDPゴシック" panose="020B0400000000000000" pitchFamily="50" charset="-128"/>
                <a:ea typeface="BIZ UDPゴシック" panose="020B0400000000000000" pitchFamily="50" charset="-128"/>
              </a:rPr>
              <a:t>業界ルール等</a:t>
            </a:r>
            <a:r>
              <a:rPr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106" name="テキスト ボックス 105">
            <a:extLst>
              <a:ext uri="{FF2B5EF4-FFF2-40B4-BE49-F238E27FC236}">
                <a16:creationId xmlns:a16="http://schemas.microsoft.com/office/drawing/2014/main" id="{49D5F8C4-DD37-5B8C-FA23-52A5EF6B4A22}"/>
              </a:ext>
            </a:extLst>
          </p:cNvPr>
          <p:cNvSpPr txBox="1"/>
          <p:nvPr/>
        </p:nvSpPr>
        <p:spPr>
          <a:xfrm>
            <a:off x="5072846" y="3585803"/>
            <a:ext cx="2800767" cy="1107996"/>
          </a:xfrm>
          <a:prstGeom prst="rect">
            <a:avLst/>
          </a:prstGeom>
          <a:noFill/>
        </p:spPr>
        <p:txBody>
          <a:bodyPr wrap="none" rtlCol="0">
            <a:spAutoFit/>
          </a:bodyPr>
          <a:lstStyle/>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融資先・投資先への</a:t>
            </a:r>
          </a:p>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評価基準・対応要請</a:t>
            </a:r>
          </a:p>
          <a:p>
            <a:pPr algn="ctr"/>
            <a:r>
              <a:rPr lang="en-US" altLang="ja-JP" dirty="0">
                <a:solidFill>
                  <a:srgbClr val="006600"/>
                </a:solidFill>
                <a:latin typeface="BIZ UDPゴシック" panose="020B0400000000000000" pitchFamily="50" charset="-128"/>
                <a:ea typeface="BIZ UDPゴシック" panose="020B0400000000000000" pitchFamily="50" charset="-128"/>
              </a:rPr>
              <a:t>(</a:t>
            </a:r>
            <a:r>
              <a:rPr lang="ja-JP" altLang="en-US" dirty="0">
                <a:solidFill>
                  <a:srgbClr val="006600"/>
                </a:solidFill>
                <a:latin typeface="BIZ UDPゴシック" panose="020B0400000000000000" pitchFamily="50" charset="-128"/>
                <a:ea typeface="BIZ UDPゴシック" panose="020B0400000000000000" pitchFamily="50" charset="-128"/>
              </a:rPr>
              <a:t>融資基準、株主提案等</a:t>
            </a:r>
            <a:r>
              <a:rPr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107" name="テキスト ボックス 106">
            <a:extLst>
              <a:ext uri="{FF2B5EF4-FFF2-40B4-BE49-F238E27FC236}">
                <a16:creationId xmlns:a16="http://schemas.microsoft.com/office/drawing/2014/main" id="{14301740-788A-71C4-30D3-0553D1FED1C4}"/>
              </a:ext>
            </a:extLst>
          </p:cNvPr>
          <p:cNvSpPr txBox="1"/>
          <p:nvPr/>
        </p:nvSpPr>
        <p:spPr>
          <a:xfrm>
            <a:off x="71889" y="2167340"/>
            <a:ext cx="2634054" cy="1107996"/>
          </a:xfrm>
          <a:prstGeom prst="rect">
            <a:avLst/>
          </a:prstGeom>
          <a:noFill/>
        </p:spPr>
        <p:txBody>
          <a:bodyPr wrap="none" rtlCol="0">
            <a:spAutoFit/>
          </a:bodyPr>
          <a:lstStyle/>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エネルギーの</a:t>
            </a:r>
          </a:p>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需要と供給の変化</a:t>
            </a:r>
          </a:p>
          <a:p>
            <a:pPr algn="ctr"/>
            <a:r>
              <a:rPr lang="en-US" altLang="ja-JP" dirty="0">
                <a:solidFill>
                  <a:srgbClr val="006600"/>
                </a:solidFill>
                <a:latin typeface="BIZ UDPゴシック" panose="020B0400000000000000" pitchFamily="50" charset="-128"/>
                <a:ea typeface="BIZ UDPゴシック" panose="020B0400000000000000" pitchFamily="50" charset="-128"/>
              </a:rPr>
              <a:t>(</a:t>
            </a:r>
            <a:r>
              <a:rPr lang="ja-JP" altLang="en-US" dirty="0">
                <a:solidFill>
                  <a:srgbClr val="006600"/>
                </a:solidFill>
                <a:latin typeface="BIZ UDPゴシック" panose="020B0400000000000000" pitchFamily="50" charset="-128"/>
                <a:ea typeface="BIZ UDPゴシック" panose="020B0400000000000000" pitchFamily="50" charset="-128"/>
              </a:rPr>
              <a:t>調達先・価格変動等</a:t>
            </a:r>
            <a:r>
              <a:rPr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108" name="テキスト ボックス 107">
            <a:extLst>
              <a:ext uri="{FF2B5EF4-FFF2-40B4-BE49-F238E27FC236}">
                <a16:creationId xmlns:a16="http://schemas.microsoft.com/office/drawing/2014/main" id="{B3885C70-C514-2BAC-8671-BB64EEFF3286}"/>
              </a:ext>
            </a:extLst>
          </p:cNvPr>
          <p:cNvSpPr txBox="1"/>
          <p:nvPr/>
        </p:nvSpPr>
        <p:spPr>
          <a:xfrm>
            <a:off x="7347128" y="2136768"/>
            <a:ext cx="2319866" cy="1107996"/>
          </a:xfrm>
          <a:prstGeom prst="rect">
            <a:avLst/>
          </a:prstGeom>
          <a:noFill/>
        </p:spPr>
        <p:txBody>
          <a:bodyPr wrap="none" rtlCol="0">
            <a:spAutoFit/>
          </a:bodyPr>
          <a:lstStyle/>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激甚化する</a:t>
            </a:r>
          </a:p>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災害等への備え</a:t>
            </a:r>
          </a:p>
          <a:p>
            <a:pPr algn="ctr"/>
            <a:r>
              <a:rPr lang="en-US" altLang="ja-JP" dirty="0">
                <a:solidFill>
                  <a:srgbClr val="006600"/>
                </a:solidFill>
                <a:latin typeface="BIZ UDPゴシック" panose="020B0400000000000000" pitchFamily="50" charset="-128"/>
                <a:ea typeface="BIZ UDPゴシック" panose="020B0400000000000000" pitchFamily="50" charset="-128"/>
              </a:rPr>
              <a:t>(</a:t>
            </a:r>
            <a:r>
              <a:rPr lang="ja-JP" altLang="en-US" dirty="0">
                <a:solidFill>
                  <a:srgbClr val="006600"/>
                </a:solidFill>
                <a:latin typeface="BIZ UDPゴシック" panose="020B0400000000000000" pitchFamily="50" charset="-128"/>
                <a:ea typeface="BIZ UDPゴシック" panose="020B0400000000000000" pitchFamily="50" charset="-128"/>
              </a:rPr>
              <a:t>早期復旧の確保等</a:t>
            </a:r>
            <a:r>
              <a:rPr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109" name="テキスト ボックス 108">
            <a:extLst>
              <a:ext uri="{FF2B5EF4-FFF2-40B4-BE49-F238E27FC236}">
                <a16:creationId xmlns:a16="http://schemas.microsoft.com/office/drawing/2014/main" id="{E507C5C4-3049-0DB2-AAF0-2EDF46911FC9}"/>
              </a:ext>
            </a:extLst>
          </p:cNvPr>
          <p:cNvSpPr txBox="1"/>
          <p:nvPr/>
        </p:nvSpPr>
        <p:spPr>
          <a:xfrm>
            <a:off x="329339" y="808512"/>
            <a:ext cx="2871299" cy="1107996"/>
          </a:xfrm>
          <a:prstGeom prst="rect">
            <a:avLst/>
          </a:prstGeom>
          <a:noFill/>
        </p:spPr>
        <p:txBody>
          <a:bodyPr wrap="none" rtlCol="0">
            <a:spAutoFit/>
          </a:bodyPr>
          <a:lstStyle/>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事業者としての</a:t>
            </a:r>
          </a:p>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社会的な責任</a:t>
            </a:r>
          </a:p>
          <a:p>
            <a:pPr algn="ctr"/>
            <a:r>
              <a:rPr lang="en-US" altLang="ja-JP" dirty="0">
                <a:solidFill>
                  <a:srgbClr val="006600"/>
                </a:solidFill>
                <a:latin typeface="BIZ UDPゴシック" panose="020B0400000000000000" pitchFamily="50" charset="-128"/>
                <a:ea typeface="BIZ UDPゴシック" panose="020B0400000000000000" pitchFamily="50" charset="-128"/>
              </a:rPr>
              <a:t>(</a:t>
            </a:r>
            <a:r>
              <a:rPr lang="ja-JP" altLang="en-US" dirty="0">
                <a:solidFill>
                  <a:srgbClr val="006600"/>
                </a:solidFill>
                <a:latin typeface="BIZ UDPゴシック" panose="020B0400000000000000" pitchFamily="50" charset="-128"/>
                <a:ea typeface="BIZ UDPゴシック" panose="020B0400000000000000" pitchFamily="50" charset="-128"/>
              </a:rPr>
              <a:t>環境配慮企業、</a:t>
            </a:r>
            <a:r>
              <a:rPr lang="en-US" altLang="ja-JP" dirty="0">
                <a:solidFill>
                  <a:srgbClr val="006600"/>
                </a:solidFill>
                <a:latin typeface="BIZ UDPゴシック" panose="020B0400000000000000" pitchFamily="50" charset="-128"/>
                <a:ea typeface="BIZ UDPゴシック" panose="020B0400000000000000" pitchFamily="50" charset="-128"/>
              </a:rPr>
              <a:t>SDGs</a:t>
            </a:r>
            <a:r>
              <a:rPr lang="ja-JP" altLang="en-US" dirty="0">
                <a:solidFill>
                  <a:srgbClr val="006600"/>
                </a:solidFill>
                <a:latin typeface="BIZ UDPゴシック" panose="020B0400000000000000" pitchFamily="50" charset="-128"/>
                <a:ea typeface="BIZ UDPゴシック" panose="020B0400000000000000" pitchFamily="50" charset="-128"/>
              </a:rPr>
              <a:t>等</a:t>
            </a:r>
            <a:r>
              <a:rPr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110" name="テキスト ボックス 109">
            <a:extLst>
              <a:ext uri="{FF2B5EF4-FFF2-40B4-BE49-F238E27FC236}">
                <a16:creationId xmlns:a16="http://schemas.microsoft.com/office/drawing/2014/main" id="{E738D0C0-2E0B-C3A8-07B0-CA79D291518D}"/>
              </a:ext>
            </a:extLst>
          </p:cNvPr>
          <p:cNvSpPr txBox="1"/>
          <p:nvPr/>
        </p:nvSpPr>
        <p:spPr>
          <a:xfrm>
            <a:off x="6930349" y="749962"/>
            <a:ext cx="2749471" cy="1107996"/>
          </a:xfrm>
          <a:prstGeom prst="rect">
            <a:avLst/>
          </a:prstGeom>
          <a:noFill/>
        </p:spPr>
        <p:txBody>
          <a:bodyPr wrap="none" rtlCol="0">
            <a:spAutoFit/>
          </a:bodyPr>
          <a:lstStyle/>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消費者・労働者の</a:t>
            </a:r>
          </a:p>
          <a:p>
            <a:pPr algn="ctr"/>
            <a:r>
              <a:rPr kumimoji="1" lang="ja-JP" altLang="en-US" sz="2400" b="1" dirty="0">
                <a:solidFill>
                  <a:srgbClr val="006600"/>
                </a:solidFill>
                <a:latin typeface="BIZ UDPゴシック" panose="020B0400000000000000" pitchFamily="50" charset="-128"/>
                <a:ea typeface="BIZ UDPゴシック" panose="020B0400000000000000" pitchFamily="50" charset="-128"/>
              </a:rPr>
              <a:t>環境意識の向上</a:t>
            </a:r>
          </a:p>
          <a:p>
            <a:pPr algn="ctr"/>
            <a:r>
              <a:rPr lang="en-US" altLang="ja-JP" dirty="0">
                <a:solidFill>
                  <a:srgbClr val="006600"/>
                </a:solidFill>
                <a:latin typeface="BIZ UDPゴシック" panose="020B0400000000000000" pitchFamily="50" charset="-128"/>
                <a:ea typeface="BIZ UDPゴシック" panose="020B0400000000000000" pitchFamily="50" charset="-128"/>
              </a:rPr>
              <a:t>(</a:t>
            </a:r>
            <a:r>
              <a:rPr lang="ja-JP" altLang="en-US" dirty="0">
                <a:solidFill>
                  <a:srgbClr val="006600"/>
                </a:solidFill>
                <a:latin typeface="BIZ UDPゴシック" panose="020B0400000000000000" pitchFamily="50" charset="-128"/>
                <a:ea typeface="BIZ UDPゴシック" panose="020B0400000000000000" pitchFamily="50" charset="-128"/>
              </a:rPr>
              <a:t>環境配慮・キャリア観等</a:t>
            </a:r>
            <a:r>
              <a:rPr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cxnSp>
        <p:nvCxnSpPr>
          <p:cNvPr id="112" name="直線矢印コネクタ 111">
            <a:extLst>
              <a:ext uri="{FF2B5EF4-FFF2-40B4-BE49-F238E27FC236}">
                <a16:creationId xmlns:a16="http://schemas.microsoft.com/office/drawing/2014/main" id="{9463EB09-1A5B-3168-DD4B-6E18EC0145CF}"/>
              </a:ext>
            </a:extLst>
          </p:cNvPr>
          <p:cNvCxnSpPr>
            <a:cxnSpLocks/>
            <a:stCxn id="109" idx="3"/>
            <a:endCxn id="113" idx="1"/>
          </p:cNvCxnSpPr>
          <p:nvPr/>
        </p:nvCxnSpPr>
        <p:spPr>
          <a:xfrm>
            <a:off x="3200638" y="1362510"/>
            <a:ext cx="585454" cy="496788"/>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113" name="楕円 112">
            <a:extLst>
              <a:ext uri="{FF2B5EF4-FFF2-40B4-BE49-F238E27FC236}">
                <a16:creationId xmlns:a16="http://schemas.microsoft.com/office/drawing/2014/main" id="{792A7C29-068B-8885-5B16-DF657E6947CA}"/>
              </a:ext>
            </a:extLst>
          </p:cNvPr>
          <p:cNvSpPr/>
          <p:nvPr/>
        </p:nvSpPr>
        <p:spPr>
          <a:xfrm>
            <a:off x="3294400" y="1621737"/>
            <a:ext cx="3357483" cy="1622165"/>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BIZ UDPゴシック" panose="020B0400000000000000" pitchFamily="50" charset="-128"/>
                <a:ea typeface="BIZ UDPゴシック" panose="020B0400000000000000" pitchFamily="50" charset="-128"/>
              </a:rPr>
              <a:t>中小企業</a:t>
            </a:r>
          </a:p>
        </p:txBody>
      </p:sp>
      <p:cxnSp>
        <p:nvCxnSpPr>
          <p:cNvPr id="115" name="直線矢印コネクタ 114">
            <a:extLst>
              <a:ext uri="{FF2B5EF4-FFF2-40B4-BE49-F238E27FC236}">
                <a16:creationId xmlns:a16="http://schemas.microsoft.com/office/drawing/2014/main" id="{A0992CB8-DEA8-9277-7601-28010FA2CE22}"/>
              </a:ext>
            </a:extLst>
          </p:cNvPr>
          <p:cNvCxnSpPr>
            <a:cxnSpLocks/>
            <a:stCxn id="107" idx="3"/>
            <a:endCxn id="113" idx="2"/>
          </p:cNvCxnSpPr>
          <p:nvPr/>
        </p:nvCxnSpPr>
        <p:spPr>
          <a:xfrm flipV="1">
            <a:off x="2705943" y="2432820"/>
            <a:ext cx="588457" cy="288518"/>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a:extLst>
              <a:ext uri="{FF2B5EF4-FFF2-40B4-BE49-F238E27FC236}">
                <a16:creationId xmlns:a16="http://schemas.microsoft.com/office/drawing/2014/main" id="{E859C94C-8C14-92FA-697E-156E040F9DF4}"/>
              </a:ext>
            </a:extLst>
          </p:cNvPr>
          <p:cNvCxnSpPr>
            <a:cxnSpLocks/>
            <a:stCxn id="105" idx="0"/>
            <a:endCxn id="113" idx="3"/>
          </p:cNvCxnSpPr>
          <p:nvPr/>
        </p:nvCxnSpPr>
        <p:spPr>
          <a:xfrm flipV="1">
            <a:off x="3183926" y="3006341"/>
            <a:ext cx="602166" cy="579462"/>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a:extLst>
              <a:ext uri="{FF2B5EF4-FFF2-40B4-BE49-F238E27FC236}">
                <a16:creationId xmlns:a16="http://schemas.microsoft.com/office/drawing/2014/main" id="{B979FF7D-9211-4A3D-01FE-20F0F0BA934E}"/>
              </a:ext>
            </a:extLst>
          </p:cNvPr>
          <p:cNvCxnSpPr>
            <a:cxnSpLocks/>
            <a:stCxn id="106" idx="0"/>
            <a:endCxn id="113" idx="5"/>
          </p:cNvCxnSpPr>
          <p:nvPr/>
        </p:nvCxnSpPr>
        <p:spPr>
          <a:xfrm flipH="1" flipV="1">
            <a:off x="6160191" y="3006341"/>
            <a:ext cx="313039" cy="579462"/>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BD408E22-461D-F8F0-2E8A-5E8E607521D1}"/>
              </a:ext>
            </a:extLst>
          </p:cNvPr>
          <p:cNvCxnSpPr>
            <a:cxnSpLocks/>
            <a:stCxn id="108" idx="1"/>
            <a:endCxn id="113" idx="6"/>
          </p:cNvCxnSpPr>
          <p:nvPr/>
        </p:nvCxnSpPr>
        <p:spPr>
          <a:xfrm flipH="1" flipV="1">
            <a:off x="6651883" y="2432820"/>
            <a:ext cx="695245" cy="257946"/>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4FED59A1-FC2F-813F-BC82-AC4E73D1EC5C}"/>
              </a:ext>
            </a:extLst>
          </p:cNvPr>
          <p:cNvCxnSpPr>
            <a:cxnSpLocks/>
            <a:stCxn id="110" idx="1"/>
            <a:endCxn id="113" idx="7"/>
          </p:cNvCxnSpPr>
          <p:nvPr/>
        </p:nvCxnSpPr>
        <p:spPr>
          <a:xfrm flipH="1">
            <a:off x="6160191" y="1303960"/>
            <a:ext cx="770158" cy="555338"/>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線矢印コネクタ 146">
            <a:extLst>
              <a:ext uri="{FF2B5EF4-FFF2-40B4-BE49-F238E27FC236}">
                <a16:creationId xmlns:a16="http://schemas.microsoft.com/office/drawing/2014/main" id="{E65A4C2E-CB8A-A5C1-3BBB-AE9CDD751FB9}"/>
              </a:ext>
            </a:extLst>
          </p:cNvPr>
          <p:cNvCxnSpPr>
            <a:cxnSpLocks/>
          </p:cNvCxnSpPr>
          <p:nvPr/>
        </p:nvCxnSpPr>
        <p:spPr>
          <a:xfrm flipV="1">
            <a:off x="2626911" y="5513270"/>
            <a:ext cx="0" cy="37641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矢印コネクタ 149">
            <a:extLst>
              <a:ext uri="{FF2B5EF4-FFF2-40B4-BE49-F238E27FC236}">
                <a16:creationId xmlns:a16="http://schemas.microsoft.com/office/drawing/2014/main" id="{8EE5B169-6ACD-D76C-AD4A-A819A30CF299}"/>
              </a:ext>
            </a:extLst>
          </p:cNvPr>
          <p:cNvCxnSpPr>
            <a:cxnSpLocks/>
          </p:cNvCxnSpPr>
          <p:nvPr/>
        </p:nvCxnSpPr>
        <p:spPr>
          <a:xfrm flipV="1">
            <a:off x="6790206" y="5522516"/>
            <a:ext cx="0" cy="37641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24025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「脱炭素化」で、事業の環境が大きく変化する</a:t>
            </a:r>
          </a:p>
        </p:txBody>
      </p:sp>
      <p:sp>
        <p:nvSpPr>
          <p:cNvPr id="6" name="テキスト ボックス 5">
            <a:extLst>
              <a:ext uri="{FF2B5EF4-FFF2-40B4-BE49-F238E27FC236}">
                <a16:creationId xmlns:a16="http://schemas.microsoft.com/office/drawing/2014/main" id="{DD7E9E08-95F8-60E4-F941-B20BF0150613}"/>
              </a:ext>
            </a:extLst>
          </p:cNvPr>
          <p:cNvSpPr txBox="1"/>
          <p:nvPr/>
        </p:nvSpPr>
        <p:spPr>
          <a:xfrm>
            <a:off x="416496" y="836712"/>
            <a:ext cx="9275440" cy="561692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kumimoji="1" lang="ja-JP" altLang="en-US" sz="2400" b="1" dirty="0">
                <a:latin typeface="BIZ UDPゴシック" panose="020B0400000000000000" pitchFamily="50" charset="-128"/>
                <a:ea typeface="BIZ UDPゴシック" panose="020B0400000000000000" pitchFamily="50" charset="-128"/>
              </a:rPr>
              <a:t>エネルギー調達の変化 </a:t>
            </a:r>
            <a:r>
              <a:rPr kumimoji="1" lang="ja-JP" altLang="en-US" sz="2400" dirty="0">
                <a:latin typeface="BIZ UDPゴシック" panose="020B0400000000000000" pitchFamily="50" charset="-128"/>
                <a:ea typeface="BIZ UDPゴシック" panose="020B0400000000000000" pitchFamily="50" charset="-128"/>
              </a:rPr>
              <a:t>～　</a:t>
            </a:r>
            <a:r>
              <a:rPr kumimoji="1" lang="ja-JP" altLang="en-US" sz="2400" dirty="0">
                <a:solidFill>
                  <a:srgbClr val="FF0000"/>
                </a:solidFill>
                <a:latin typeface="BIZ UDPゴシック" panose="020B0400000000000000" pitchFamily="50" charset="-128"/>
                <a:ea typeface="BIZ UDPゴシック" panose="020B0400000000000000" pitchFamily="50" charset="-128"/>
              </a:rPr>
              <a:t>エネルギー源が変わる</a:t>
            </a:r>
            <a:r>
              <a:rPr kumimoji="1" lang="en-US" altLang="ja-JP" sz="2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a:p>
            <a:pPr marL="742950" lvl="1" indent="-285750">
              <a:spcBef>
                <a:spcPts val="600"/>
              </a:spcBef>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エネルギーの需給構造の変化、エネルギーコストの変化 など</a:t>
            </a:r>
          </a:p>
          <a:p>
            <a:pPr marL="285750" indent="-285750">
              <a:spcBef>
                <a:spcPts val="600"/>
              </a:spcBef>
              <a:buFont typeface="Arial" panose="020B0604020202020204" pitchFamily="34" charset="0"/>
              <a:buChar char="•"/>
            </a:pPr>
            <a:r>
              <a:rPr kumimoji="1" lang="ja-JP" altLang="en-US" sz="2400" b="1" dirty="0">
                <a:latin typeface="BIZ UDPゴシック" panose="020B0400000000000000" pitchFamily="50" charset="-128"/>
                <a:ea typeface="BIZ UDPゴシック" panose="020B0400000000000000" pitchFamily="50" charset="-128"/>
              </a:rPr>
              <a:t>新たな国際ルール　</a:t>
            </a:r>
            <a:r>
              <a:rPr kumimoji="1" lang="ja-JP" altLang="en-US" sz="2400" dirty="0">
                <a:latin typeface="BIZ UDPゴシック" panose="020B0400000000000000" pitchFamily="50" charset="-128"/>
                <a:ea typeface="BIZ UDPゴシック" panose="020B0400000000000000" pitchFamily="50" charset="-128"/>
              </a:rPr>
              <a:t>～　</a:t>
            </a:r>
            <a:r>
              <a:rPr kumimoji="1" lang="ja-JP" altLang="en-US" sz="2400" dirty="0">
                <a:solidFill>
                  <a:srgbClr val="FF0000"/>
                </a:solidFill>
                <a:latin typeface="BIZ UDPゴシック" panose="020B0400000000000000" pitchFamily="50" charset="-128"/>
                <a:ea typeface="BIZ UDPゴシック" panose="020B0400000000000000" pitchFamily="50" charset="-128"/>
              </a:rPr>
              <a:t>世界のパワーバランスが変わる</a:t>
            </a:r>
            <a:r>
              <a:rPr kumimoji="1" lang="en-US" altLang="ja-JP" sz="2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a:p>
            <a:pPr marL="742950" lvl="1" indent="-285750">
              <a:spcBef>
                <a:spcPts val="600"/>
              </a:spcBef>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温室効果ガス排出量の算定・開示を巡る変化、主要国の動き など</a:t>
            </a:r>
          </a:p>
          <a:p>
            <a:pPr marL="285750" indent="-285750">
              <a:spcBef>
                <a:spcPts val="600"/>
              </a:spcBef>
              <a:buFont typeface="Arial" panose="020B0604020202020204" pitchFamily="34" charset="0"/>
              <a:buChar char="•"/>
            </a:pPr>
            <a:r>
              <a:rPr kumimoji="1" lang="ja-JP" altLang="en-US" sz="2400" b="1" dirty="0">
                <a:latin typeface="BIZ UDPゴシック" panose="020B0400000000000000" pitchFamily="50" charset="-128"/>
                <a:ea typeface="BIZ UDPゴシック" panose="020B0400000000000000" pitchFamily="50" charset="-128"/>
              </a:rPr>
              <a:t>新たな業界・取引ルール　</a:t>
            </a:r>
            <a:r>
              <a:rPr kumimoji="1" lang="ja-JP" altLang="en-US" sz="2400" dirty="0">
                <a:latin typeface="BIZ UDPゴシック" panose="020B0400000000000000" pitchFamily="50" charset="-128"/>
                <a:ea typeface="BIZ UDPゴシック" panose="020B0400000000000000" pitchFamily="50" charset="-128"/>
              </a:rPr>
              <a:t>～　</a:t>
            </a:r>
            <a:r>
              <a:rPr kumimoji="1" lang="ja-JP" altLang="en-US" sz="2400" dirty="0">
                <a:solidFill>
                  <a:srgbClr val="FF0000"/>
                </a:solidFill>
                <a:latin typeface="BIZ UDPゴシック" panose="020B0400000000000000" pitchFamily="50" charset="-128"/>
                <a:ea typeface="BIZ UDPゴシック" panose="020B0400000000000000" pitchFamily="50" charset="-128"/>
              </a:rPr>
              <a:t>発注基準・調達基準が変わる</a:t>
            </a:r>
            <a:r>
              <a:rPr kumimoji="1" lang="en-US" altLang="ja-JP" sz="2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a:p>
            <a:pPr marL="742950" lvl="1" indent="-285750">
              <a:spcBef>
                <a:spcPts val="600"/>
              </a:spcBef>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サプライチェーン全体でカーボンニュートラルを目指す動き など</a:t>
            </a:r>
          </a:p>
          <a:p>
            <a:pPr marL="285750" indent="-285750">
              <a:spcBef>
                <a:spcPts val="600"/>
              </a:spcBef>
              <a:buFont typeface="Arial" panose="020B0604020202020204" pitchFamily="34" charset="0"/>
              <a:buChar char="•"/>
            </a:pPr>
            <a:r>
              <a:rPr kumimoji="1" lang="ja-JP" altLang="en-US" sz="2400" b="1" dirty="0">
                <a:latin typeface="BIZ UDPゴシック" panose="020B0400000000000000" pitchFamily="50" charset="-128"/>
                <a:ea typeface="BIZ UDPゴシック" panose="020B0400000000000000" pitchFamily="50" charset="-128"/>
              </a:rPr>
              <a:t>各種規制の見直し、制度整備　</a:t>
            </a:r>
            <a:r>
              <a:rPr kumimoji="1" lang="ja-JP" altLang="en-US" sz="2400" dirty="0">
                <a:latin typeface="BIZ UDPゴシック" panose="020B0400000000000000" pitchFamily="50" charset="-128"/>
                <a:ea typeface="BIZ UDPゴシック" panose="020B0400000000000000" pitchFamily="50" charset="-128"/>
              </a:rPr>
              <a:t>～　</a:t>
            </a:r>
            <a:r>
              <a:rPr kumimoji="1" lang="ja-JP" altLang="en-US" sz="2400" dirty="0">
                <a:solidFill>
                  <a:srgbClr val="FF0000"/>
                </a:solidFill>
                <a:latin typeface="BIZ UDPゴシック" panose="020B0400000000000000" pitchFamily="50" charset="-128"/>
                <a:ea typeface="BIZ UDPゴシック" panose="020B0400000000000000" pitchFamily="50" charset="-128"/>
              </a:rPr>
              <a:t>新たな取組みが必要になる</a:t>
            </a:r>
            <a:r>
              <a:rPr kumimoji="1" lang="en-US" altLang="ja-JP" sz="2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a:p>
            <a:pPr marL="742950" lvl="1" indent="-285750">
              <a:spcBef>
                <a:spcPts val="600"/>
              </a:spcBef>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カーボンニュートラルを実現するための仕組みづくり など</a:t>
            </a:r>
            <a:endParaRPr kumimoji="1" lang="ja-JP" altLang="en-US" sz="2400" dirty="0">
              <a:latin typeface="BIZ UDPゴシック" panose="020B0400000000000000" pitchFamily="50" charset="-128"/>
              <a:ea typeface="BIZ UDPゴシック" panose="020B0400000000000000" pitchFamily="50" charset="-128"/>
            </a:endParaRPr>
          </a:p>
          <a:p>
            <a:pPr marL="285750" indent="-285750">
              <a:spcBef>
                <a:spcPts val="600"/>
              </a:spcBef>
              <a:buFont typeface="Arial" panose="020B0604020202020204" pitchFamily="34" charset="0"/>
              <a:buChar char="•"/>
            </a:pPr>
            <a:r>
              <a:rPr kumimoji="1" lang="ja-JP" altLang="en-US" sz="2400" b="1" dirty="0">
                <a:latin typeface="BIZ UDPゴシック" panose="020B0400000000000000" pitchFamily="50" charset="-128"/>
                <a:ea typeface="BIZ UDPゴシック" panose="020B0400000000000000" pitchFamily="50" charset="-128"/>
              </a:rPr>
              <a:t>金融機関・投資家の変化　</a:t>
            </a:r>
            <a:r>
              <a:rPr kumimoji="1" lang="ja-JP" altLang="en-US" sz="2400" dirty="0">
                <a:latin typeface="BIZ UDPゴシック" panose="020B0400000000000000" pitchFamily="50" charset="-128"/>
                <a:ea typeface="BIZ UDPゴシック" panose="020B0400000000000000" pitchFamily="50" charset="-128"/>
              </a:rPr>
              <a:t>～　</a:t>
            </a:r>
            <a:r>
              <a:rPr kumimoji="1" lang="ja-JP" altLang="en-US" sz="2400" dirty="0">
                <a:solidFill>
                  <a:srgbClr val="FF0000"/>
                </a:solidFill>
                <a:latin typeface="BIZ UDPゴシック" panose="020B0400000000000000" pitchFamily="50" charset="-128"/>
                <a:ea typeface="BIZ UDPゴシック" panose="020B0400000000000000" pitchFamily="50" charset="-128"/>
              </a:rPr>
              <a:t>企業の評価基準が変わる</a:t>
            </a:r>
            <a:r>
              <a:rPr kumimoji="1" lang="en-US" altLang="ja-JP" sz="2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a:p>
            <a:pPr marL="742950" lvl="1" indent="-285750">
              <a:spcBef>
                <a:spcPts val="600"/>
              </a:spcBef>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サステナブルファイナンスの拡大、投融資・株主提案による事業活動の制限 など</a:t>
            </a:r>
            <a:endParaRPr kumimoji="1" lang="ja-JP" altLang="en-US" sz="2400" dirty="0">
              <a:latin typeface="BIZ UDPゴシック" panose="020B0400000000000000" pitchFamily="50" charset="-128"/>
              <a:ea typeface="BIZ UDPゴシック" panose="020B0400000000000000" pitchFamily="50" charset="-128"/>
            </a:endParaRPr>
          </a:p>
          <a:p>
            <a:pPr marL="285750" indent="-285750">
              <a:spcBef>
                <a:spcPts val="600"/>
              </a:spcBef>
              <a:buFont typeface="Arial" panose="020B0604020202020204" pitchFamily="34" charset="0"/>
              <a:buChar char="•"/>
            </a:pPr>
            <a:r>
              <a:rPr kumimoji="1" lang="ja-JP" altLang="en-US" sz="2400" b="1" dirty="0">
                <a:latin typeface="BIZ UDPゴシック" panose="020B0400000000000000" pitchFamily="50" charset="-128"/>
                <a:ea typeface="BIZ UDPゴシック" panose="020B0400000000000000" pitchFamily="50" charset="-128"/>
              </a:rPr>
              <a:t>消費者・労働者意識、価値観の変化</a:t>
            </a:r>
            <a:r>
              <a:rPr kumimoji="1" lang="ja-JP" altLang="en-US" sz="2400" dirty="0">
                <a:latin typeface="BIZ UDPゴシック" panose="020B0400000000000000" pitchFamily="50" charset="-128"/>
                <a:ea typeface="BIZ UDPゴシック" panose="020B0400000000000000" pitchFamily="50" charset="-128"/>
              </a:rPr>
              <a:t>　～　</a:t>
            </a:r>
            <a:r>
              <a:rPr kumimoji="1" lang="ja-JP" altLang="en-US" sz="2400" dirty="0">
                <a:solidFill>
                  <a:srgbClr val="FF0000"/>
                </a:solidFill>
                <a:latin typeface="BIZ UDPゴシック" panose="020B0400000000000000" pitchFamily="50" charset="-128"/>
                <a:ea typeface="BIZ UDPゴシック" panose="020B0400000000000000" pitchFamily="50" charset="-128"/>
              </a:rPr>
              <a:t>人々の常識が変わる</a:t>
            </a:r>
            <a:r>
              <a:rPr kumimoji="1" lang="en-US" altLang="ja-JP" sz="2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a:p>
            <a:pPr marL="742950" lvl="1" indent="-285750">
              <a:spcBef>
                <a:spcPts val="600"/>
              </a:spcBef>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環境配慮製品を嗜好する消費者の増加、キャリア観の変化 など</a:t>
            </a:r>
            <a:endParaRPr kumimoji="1" lang="ja-JP" altLang="en-US" sz="2400" dirty="0">
              <a:latin typeface="BIZ UDPゴシック" panose="020B0400000000000000" pitchFamily="50" charset="-128"/>
              <a:ea typeface="BIZ UDPゴシック" panose="020B0400000000000000" pitchFamily="50" charset="-128"/>
            </a:endParaRPr>
          </a:p>
          <a:p>
            <a:pPr marL="285750" indent="-285750">
              <a:spcBef>
                <a:spcPts val="600"/>
              </a:spcBef>
              <a:buFont typeface="Arial" panose="020B0604020202020204" pitchFamily="34" charset="0"/>
              <a:buChar char="•"/>
            </a:pPr>
            <a:r>
              <a:rPr kumimoji="1" lang="ja-JP" altLang="en-US" sz="2400" b="1" dirty="0">
                <a:latin typeface="BIZ UDPゴシック" panose="020B0400000000000000" pitchFamily="50" charset="-128"/>
                <a:ea typeface="BIZ UDPゴシック" panose="020B0400000000000000" pitchFamily="50" charset="-128"/>
              </a:rPr>
              <a:t>イノベーションの連鎖　</a:t>
            </a:r>
            <a:r>
              <a:rPr kumimoji="1" lang="ja-JP" altLang="en-US" sz="2400" dirty="0">
                <a:latin typeface="BIZ UDPゴシック" panose="020B0400000000000000" pitchFamily="50" charset="-128"/>
                <a:ea typeface="BIZ UDPゴシック" panose="020B0400000000000000" pitchFamily="50" charset="-128"/>
              </a:rPr>
              <a:t>～　</a:t>
            </a:r>
            <a:r>
              <a:rPr kumimoji="1" lang="ja-JP" altLang="en-US" sz="2400" dirty="0">
                <a:solidFill>
                  <a:srgbClr val="FF0000"/>
                </a:solidFill>
                <a:latin typeface="BIZ UDPゴシック" panose="020B0400000000000000" pitchFamily="50" charset="-128"/>
                <a:ea typeface="BIZ UDPゴシック" panose="020B0400000000000000" pitchFamily="50" charset="-128"/>
              </a:rPr>
              <a:t>新しい技術が次々と出てくる</a:t>
            </a:r>
            <a:r>
              <a:rPr kumimoji="1" lang="en-US" altLang="ja-JP" sz="2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2400" dirty="0">
              <a:solidFill>
                <a:srgbClr val="FF0000"/>
              </a:solidFill>
              <a:latin typeface="BIZ UDPゴシック" panose="020B0400000000000000" pitchFamily="50" charset="-128"/>
              <a:ea typeface="BIZ UDPゴシック" panose="020B0400000000000000" pitchFamily="50" charset="-128"/>
            </a:endParaRPr>
          </a:p>
          <a:p>
            <a:pPr marL="742950" lvl="1" indent="-285750">
              <a:spcBef>
                <a:spcPts val="600"/>
              </a:spcBef>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カーボンニュートラル時代における新たな環境技術への期待 など</a:t>
            </a:r>
          </a:p>
        </p:txBody>
      </p:sp>
    </p:spTree>
    <p:extLst>
      <p:ext uri="{BB962C8B-B14F-4D97-AF65-F5344CB8AC3E}">
        <p14:creationId xmlns:p14="http://schemas.microsoft.com/office/powerpoint/2010/main" val="232330792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サプライチェーン排出量の考え方　</a:t>
            </a:r>
            <a:r>
              <a:rPr kumimoji="1" lang="ja-JP" altLang="en-US" sz="2000" dirty="0"/>
              <a:t>～　</a:t>
            </a:r>
            <a:r>
              <a:rPr kumimoji="1" lang="en-US" altLang="ja-JP" sz="2000" dirty="0"/>
              <a:t>GHG</a:t>
            </a:r>
            <a:r>
              <a:rPr kumimoji="1" lang="ja-JP" altLang="en-US" sz="2000" dirty="0"/>
              <a:t>のスコープ</a:t>
            </a:r>
            <a:endParaRPr kumimoji="1" lang="ja-JP" altLang="en-US" dirty="0"/>
          </a:p>
        </p:txBody>
      </p:sp>
      <p:pic>
        <p:nvPicPr>
          <p:cNvPr id="3074" name="Picture 2" descr="スコープ３」排出量の管理・削減を本格的に始動｜イオン株式会社のプレスリリース">
            <a:extLst>
              <a:ext uri="{FF2B5EF4-FFF2-40B4-BE49-F238E27FC236}">
                <a16:creationId xmlns:a16="http://schemas.microsoft.com/office/drawing/2014/main" id="{B793F946-E476-733B-FCD1-A99D4E1AD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0" y="2348880"/>
            <a:ext cx="9505056" cy="400674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6BFC1CF1-4B7E-DAD6-20A7-EA31020A7DA2}"/>
              </a:ext>
            </a:extLst>
          </p:cNvPr>
          <p:cNvSpPr txBox="1"/>
          <p:nvPr/>
        </p:nvSpPr>
        <p:spPr>
          <a:xfrm>
            <a:off x="272480" y="692696"/>
            <a:ext cx="9505056" cy="1323439"/>
          </a:xfrm>
          <a:prstGeom prst="rect">
            <a:avLst/>
          </a:prstGeom>
          <a:noFill/>
        </p:spPr>
        <p:txBody>
          <a:bodyPr wrap="square" rtlCol="0">
            <a:spAutoFit/>
          </a:bodyPr>
          <a:lstStyle/>
          <a:p>
            <a:pPr algn="l"/>
            <a:r>
              <a:rPr lang="ja-JP" altLang="en-US" sz="2000" b="0" i="0" u="none" strike="noStrike" baseline="0" dirty="0">
                <a:latin typeface="BIZ UDPゴシック" panose="020B0400000000000000" pitchFamily="50" charset="-128"/>
                <a:ea typeface="BIZ UDPゴシック" panose="020B0400000000000000" pitchFamily="50" charset="-128"/>
              </a:rPr>
              <a:t>事業者自らの排出だけでなく、</a:t>
            </a:r>
            <a:r>
              <a:rPr lang="ja-JP" altLang="en-US" sz="2000" b="0" i="0" u="none" strike="noStrike" baseline="0" dirty="0">
                <a:solidFill>
                  <a:srgbClr val="FF0000"/>
                </a:solidFill>
                <a:latin typeface="BIZ UDPゴシック" panose="020B0400000000000000" pitchFamily="50" charset="-128"/>
                <a:ea typeface="BIZ UDPゴシック" panose="020B0400000000000000" pitchFamily="50" charset="-128"/>
              </a:rPr>
              <a:t>事業活動に関係するあらゆる排出を合計</a:t>
            </a:r>
            <a:r>
              <a:rPr lang="ja-JP" altLang="en-US" sz="2000" b="0" i="0" u="none" strike="noStrike" baseline="0" dirty="0">
                <a:latin typeface="BIZ UDPゴシック" panose="020B0400000000000000" pitchFamily="50" charset="-128"/>
                <a:ea typeface="BIZ UDPゴシック" panose="020B0400000000000000" pitchFamily="50" charset="-128"/>
              </a:rPr>
              <a:t>した排出量を指す。つまり、</a:t>
            </a:r>
            <a:r>
              <a:rPr lang="ja-JP" altLang="en-US" sz="2000" b="0" i="0" u="none" strike="noStrike" baseline="0" dirty="0">
                <a:solidFill>
                  <a:srgbClr val="FF0000"/>
                </a:solidFill>
                <a:latin typeface="BIZ UDPゴシック" panose="020B0400000000000000" pitchFamily="50" charset="-128"/>
                <a:ea typeface="BIZ UDPゴシック" panose="020B0400000000000000" pitchFamily="50" charset="-128"/>
              </a:rPr>
              <a:t>原材料調達・製造・物流・販売・廃棄など、一連の流れ全体から発生</a:t>
            </a:r>
            <a:r>
              <a:rPr lang="ja-JP" altLang="en-US" sz="2000" b="0" i="0" u="none" strike="noStrike" baseline="0" dirty="0">
                <a:latin typeface="BIZ UDPゴシック" panose="020B0400000000000000" pitchFamily="50" charset="-128"/>
                <a:ea typeface="BIZ UDPゴシック" panose="020B0400000000000000" pitchFamily="50" charset="-128"/>
              </a:rPr>
              <a:t>する温室効果ガス排出量のこと</a:t>
            </a:r>
          </a:p>
          <a:p>
            <a:pPr algn="l"/>
            <a:r>
              <a:rPr kumimoji="1" lang="ja-JP" altLang="en-US" sz="2000" dirty="0">
                <a:latin typeface="BIZ UDPゴシック" panose="020B0400000000000000" pitchFamily="50" charset="-128"/>
                <a:ea typeface="BIZ UDPゴシック" panose="020B0400000000000000" pitchFamily="50" charset="-128"/>
              </a:rPr>
              <a:t>→</a:t>
            </a:r>
            <a:r>
              <a:rPr kumimoji="1" lang="en-US" altLang="ja-JP" sz="2000" dirty="0">
                <a:latin typeface="BIZ UDPゴシック" panose="020B0400000000000000" pitchFamily="50" charset="-128"/>
                <a:ea typeface="BIZ UDPゴシック" panose="020B0400000000000000" pitchFamily="50" charset="-128"/>
              </a:rPr>
              <a:t>1</a:t>
            </a:r>
            <a:r>
              <a:rPr kumimoji="1" lang="ja-JP" altLang="en-US" sz="2000" dirty="0">
                <a:latin typeface="BIZ UDPゴシック" panose="020B0400000000000000" pitchFamily="50" charset="-128"/>
                <a:ea typeface="BIZ UDPゴシック" panose="020B0400000000000000" pitchFamily="50" charset="-128"/>
              </a:rPr>
              <a:t>ヵ所で排出量が削減されれば、川下でも排出量が削減されたことになる</a:t>
            </a:r>
            <a:r>
              <a:rPr kumimoji="1" lang="en-US" altLang="ja-JP" sz="2000" dirty="0">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4879308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カーボンニュートラルを意識した「脱酸素経営」のメリット</a:t>
            </a:r>
          </a:p>
        </p:txBody>
      </p:sp>
      <p:grpSp>
        <p:nvGrpSpPr>
          <p:cNvPr id="20" name="グループ化 19">
            <a:extLst>
              <a:ext uri="{FF2B5EF4-FFF2-40B4-BE49-F238E27FC236}">
                <a16:creationId xmlns:a16="http://schemas.microsoft.com/office/drawing/2014/main" id="{C1288EF4-8D5A-448A-3603-3748CA7584C7}"/>
              </a:ext>
            </a:extLst>
          </p:cNvPr>
          <p:cNvGrpSpPr/>
          <p:nvPr/>
        </p:nvGrpSpPr>
        <p:grpSpPr>
          <a:xfrm>
            <a:off x="344488" y="1052736"/>
            <a:ext cx="9416329" cy="5536127"/>
            <a:chOff x="489672" y="1139990"/>
            <a:chExt cx="7583161" cy="5536127"/>
          </a:xfrm>
        </p:grpSpPr>
        <p:grpSp>
          <p:nvGrpSpPr>
            <p:cNvPr id="17" name="グループ化 16">
              <a:extLst>
                <a:ext uri="{FF2B5EF4-FFF2-40B4-BE49-F238E27FC236}">
                  <a16:creationId xmlns:a16="http://schemas.microsoft.com/office/drawing/2014/main" id="{E06C771B-767E-3379-CB3F-EB3F7D4D91BC}"/>
                </a:ext>
              </a:extLst>
            </p:cNvPr>
            <p:cNvGrpSpPr/>
            <p:nvPr/>
          </p:nvGrpSpPr>
          <p:grpSpPr>
            <a:xfrm>
              <a:off x="489672" y="1139990"/>
              <a:ext cx="6072579" cy="789366"/>
              <a:chOff x="752629" y="1108963"/>
              <a:chExt cx="6072579" cy="789366"/>
            </a:xfrm>
          </p:grpSpPr>
          <p:sp>
            <p:nvSpPr>
              <p:cNvPr id="4" name="テキスト ボックス 3">
                <a:extLst>
                  <a:ext uri="{FF2B5EF4-FFF2-40B4-BE49-F238E27FC236}">
                    <a16:creationId xmlns:a16="http://schemas.microsoft.com/office/drawing/2014/main" id="{C8A3ED51-9022-0E1D-C6FC-C1A1D99363F1}"/>
                  </a:ext>
                </a:extLst>
              </p:cNvPr>
              <p:cNvSpPr txBox="1"/>
              <p:nvPr/>
            </p:nvSpPr>
            <p:spPr>
              <a:xfrm>
                <a:off x="1424608" y="1128888"/>
                <a:ext cx="5400600" cy="769441"/>
              </a:xfrm>
              <a:prstGeom prst="rect">
                <a:avLst/>
              </a:prstGeom>
              <a:noFill/>
            </p:spPr>
            <p:txBody>
              <a:bodyPr wrap="square">
                <a:spAutoFit/>
              </a:bodyPr>
              <a:lstStyle/>
              <a:p>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地球環境を意識した事業の優位性→</a:t>
                </a:r>
                <a:r>
                  <a:rPr lang="ja-JP" altLang="en-US" sz="2400" b="0" i="0" u="none" strike="noStrike" baseline="0" dirty="0">
                    <a:solidFill>
                      <a:srgbClr val="FF0000"/>
                    </a:solidFill>
                    <a:latin typeface="BIZ UDPゴシック" panose="020B0400000000000000" pitchFamily="50" charset="-128"/>
                    <a:ea typeface="BIZ UDPゴシック" panose="020B0400000000000000" pitchFamily="50" charset="-128"/>
                  </a:rPr>
                  <a:t>売上の拡大</a:t>
                </a:r>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へ</a:t>
                </a:r>
              </a:p>
              <a:p>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（自社の地球環境への活動で競争力を強化）</a:t>
                </a:r>
                <a:endParaRPr lang="ja-JP" altLang="en-US" sz="20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70631D73-9B4B-A312-E5B0-3573CCDA2945}"/>
                  </a:ext>
                </a:extLst>
              </p:cNvPr>
              <p:cNvSpPr txBox="1"/>
              <p:nvPr/>
            </p:nvSpPr>
            <p:spPr>
              <a:xfrm>
                <a:off x="752629" y="1108963"/>
                <a:ext cx="697627" cy="707886"/>
              </a:xfrm>
              <a:prstGeom prst="rect">
                <a:avLst/>
              </a:prstGeom>
              <a:noFill/>
            </p:spPr>
            <p:txBody>
              <a:bodyPr wrap="none" rtlCol="0">
                <a:spAutoFit/>
              </a:bodyPr>
              <a:lstStyle/>
              <a:p>
                <a:pPr algn="ctr"/>
                <a:r>
                  <a:rPr kumimoji="1" lang="ja-JP" altLang="en-US" sz="4000" dirty="0">
                    <a:latin typeface="BIZ UDPゴシック" panose="020B0400000000000000" pitchFamily="50" charset="-128"/>
                    <a:ea typeface="BIZ UDPゴシック" panose="020B0400000000000000" pitchFamily="50" charset="-128"/>
                  </a:rPr>
                  <a:t>①</a:t>
                </a:r>
              </a:p>
            </p:txBody>
          </p:sp>
        </p:grpSp>
        <p:grpSp>
          <p:nvGrpSpPr>
            <p:cNvPr id="16" name="グループ化 15">
              <a:extLst>
                <a:ext uri="{FF2B5EF4-FFF2-40B4-BE49-F238E27FC236}">
                  <a16:creationId xmlns:a16="http://schemas.microsoft.com/office/drawing/2014/main" id="{52C08218-B860-4CC4-7CC8-BC0E3853A44B}"/>
                </a:ext>
              </a:extLst>
            </p:cNvPr>
            <p:cNvGrpSpPr/>
            <p:nvPr/>
          </p:nvGrpSpPr>
          <p:grpSpPr>
            <a:xfrm>
              <a:off x="1136003" y="2346604"/>
              <a:ext cx="5558545" cy="769442"/>
              <a:chOff x="106298" y="2569896"/>
              <a:chExt cx="5558545" cy="769442"/>
            </a:xfrm>
          </p:grpSpPr>
          <p:sp>
            <p:nvSpPr>
              <p:cNvPr id="5" name="テキスト ボックス 4">
                <a:extLst>
                  <a:ext uri="{FF2B5EF4-FFF2-40B4-BE49-F238E27FC236}">
                    <a16:creationId xmlns:a16="http://schemas.microsoft.com/office/drawing/2014/main" id="{BC15CB53-A041-FBD5-9541-0C1DA07CB881}"/>
                  </a:ext>
                </a:extLst>
              </p:cNvPr>
              <p:cNvSpPr txBox="1"/>
              <p:nvPr/>
            </p:nvSpPr>
            <p:spPr>
              <a:xfrm>
                <a:off x="704527" y="2569897"/>
                <a:ext cx="4960316" cy="769441"/>
              </a:xfrm>
              <a:prstGeom prst="rect">
                <a:avLst/>
              </a:prstGeom>
              <a:noFill/>
            </p:spPr>
            <p:txBody>
              <a:bodyPr wrap="square">
                <a:spAutoFit/>
              </a:bodyPr>
              <a:lstStyle/>
              <a:p>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光熱費・燃料費などの低減や効率化→</a:t>
                </a:r>
                <a:r>
                  <a:rPr lang="ja-JP" altLang="en-US" sz="2400" b="0" i="0" u="none" strike="noStrike" baseline="0" dirty="0">
                    <a:solidFill>
                      <a:srgbClr val="FF0000"/>
                    </a:solidFill>
                    <a:latin typeface="BIZ UDPゴシック" panose="020B0400000000000000" pitchFamily="50" charset="-128"/>
                    <a:ea typeface="BIZ UDPゴシック" panose="020B0400000000000000" pitchFamily="50" charset="-128"/>
                  </a:rPr>
                  <a:t>利益の拡大</a:t>
                </a:r>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へ</a:t>
                </a:r>
              </a:p>
              <a:p>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（非効率なプロセスや設備の更新による）</a:t>
                </a:r>
                <a:endParaRPr lang="ja-JP" altLang="en-US" sz="20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715C184-8164-5534-3768-C5535F87292A}"/>
                  </a:ext>
                </a:extLst>
              </p:cNvPr>
              <p:cNvSpPr txBox="1"/>
              <p:nvPr/>
            </p:nvSpPr>
            <p:spPr>
              <a:xfrm>
                <a:off x="106298" y="2569896"/>
                <a:ext cx="697627" cy="707886"/>
              </a:xfrm>
              <a:prstGeom prst="rect">
                <a:avLst/>
              </a:prstGeom>
              <a:noFill/>
            </p:spPr>
            <p:txBody>
              <a:bodyPr wrap="none" rtlCol="0">
                <a:spAutoFit/>
              </a:bodyPr>
              <a:lstStyle/>
              <a:p>
                <a:pPr algn="ctr"/>
                <a:r>
                  <a:rPr kumimoji="1" lang="ja-JP" altLang="en-US" sz="4000" dirty="0">
                    <a:latin typeface="BIZ UDPゴシック" panose="020B0400000000000000" pitchFamily="50" charset="-128"/>
                    <a:ea typeface="BIZ UDPゴシック" panose="020B0400000000000000" pitchFamily="50" charset="-128"/>
                  </a:rPr>
                  <a:t>②</a:t>
                </a:r>
              </a:p>
            </p:txBody>
          </p:sp>
        </p:grpSp>
        <p:grpSp>
          <p:nvGrpSpPr>
            <p:cNvPr id="15" name="グループ化 14">
              <a:extLst>
                <a:ext uri="{FF2B5EF4-FFF2-40B4-BE49-F238E27FC236}">
                  <a16:creationId xmlns:a16="http://schemas.microsoft.com/office/drawing/2014/main" id="{5453DB25-D941-C82B-894D-046E8EBDB2E0}"/>
                </a:ext>
              </a:extLst>
            </p:cNvPr>
            <p:cNvGrpSpPr/>
            <p:nvPr/>
          </p:nvGrpSpPr>
          <p:grpSpPr>
            <a:xfrm>
              <a:off x="1708585" y="3533295"/>
              <a:ext cx="5854867" cy="769442"/>
              <a:chOff x="1760741" y="3564455"/>
              <a:chExt cx="5854867" cy="769442"/>
            </a:xfrm>
          </p:grpSpPr>
          <p:sp>
            <p:nvSpPr>
              <p:cNvPr id="7" name="テキスト ボックス 6">
                <a:extLst>
                  <a:ext uri="{FF2B5EF4-FFF2-40B4-BE49-F238E27FC236}">
                    <a16:creationId xmlns:a16="http://schemas.microsoft.com/office/drawing/2014/main" id="{F20C744F-F5CD-6820-C5A4-C4EDFB41B212}"/>
                  </a:ext>
                </a:extLst>
              </p:cNvPr>
              <p:cNvSpPr txBox="1"/>
              <p:nvPr/>
            </p:nvSpPr>
            <p:spPr>
              <a:xfrm>
                <a:off x="2432720" y="3564456"/>
                <a:ext cx="5182888" cy="769441"/>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社員のモチベーションの向上→</a:t>
                </a:r>
                <a:r>
                  <a:rPr kumimoji="1" lang="ja-JP" altLang="en-US" sz="2400" dirty="0">
                    <a:solidFill>
                      <a:srgbClr val="FF0000"/>
                    </a:solidFill>
                    <a:latin typeface="BIZ UDPゴシック" panose="020B0400000000000000" pitchFamily="50" charset="-128"/>
                    <a:ea typeface="BIZ UDPゴシック" panose="020B0400000000000000" pitchFamily="50" charset="-128"/>
                  </a:rPr>
                  <a:t>人材獲得</a:t>
                </a:r>
                <a:r>
                  <a:rPr kumimoji="1" lang="ja-JP" altLang="en-US" sz="2000" dirty="0">
                    <a:latin typeface="BIZ UDPゴシック" panose="020B0400000000000000" pitchFamily="50" charset="-128"/>
                    <a:ea typeface="BIZ UDPゴシック" panose="020B0400000000000000" pitchFamily="50" charset="-128"/>
                  </a:rPr>
                  <a:t>へ</a:t>
                </a:r>
              </a:p>
              <a:p>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社員および家族等からの共感</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信頼獲得</a:t>
                </a:r>
                <a:r>
                  <a:rPr lang="en-US" altLang="ja-JP" sz="2000" dirty="0">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7BFDE82-CE4D-6803-801A-EE5CD9FAE663}"/>
                  </a:ext>
                </a:extLst>
              </p:cNvPr>
              <p:cNvSpPr txBox="1"/>
              <p:nvPr/>
            </p:nvSpPr>
            <p:spPr>
              <a:xfrm>
                <a:off x="1760741" y="3564455"/>
                <a:ext cx="697627" cy="707886"/>
              </a:xfrm>
              <a:prstGeom prst="rect">
                <a:avLst/>
              </a:prstGeom>
              <a:noFill/>
            </p:spPr>
            <p:txBody>
              <a:bodyPr wrap="none" rtlCol="0">
                <a:spAutoFit/>
              </a:bodyPr>
              <a:lstStyle/>
              <a:p>
                <a:pPr algn="ctr"/>
                <a:r>
                  <a:rPr kumimoji="1" lang="ja-JP" altLang="en-US" sz="4000" dirty="0">
                    <a:latin typeface="BIZ UDPゴシック" panose="020B0400000000000000" pitchFamily="50" charset="-128"/>
                    <a:ea typeface="BIZ UDPゴシック" panose="020B0400000000000000" pitchFamily="50" charset="-128"/>
                  </a:rPr>
                  <a:t>③</a:t>
                </a:r>
              </a:p>
            </p:txBody>
          </p:sp>
        </p:grpSp>
        <p:grpSp>
          <p:nvGrpSpPr>
            <p:cNvPr id="18" name="グループ化 17">
              <a:extLst>
                <a:ext uri="{FF2B5EF4-FFF2-40B4-BE49-F238E27FC236}">
                  <a16:creationId xmlns:a16="http://schemas.microsoft.com/office/drawing/2014/main" id="{CE33FF7C-53C5-F444-3C7F-817B763B3BA2}"/>
                </a:ext>
              </a:extLst>
            </p:cNvPr>
            <p:cNvGrpSpPr/>
            <p:nvPr/>
          </p:nvGrpSpPr>
          <p:grpSpPr>
            <a:xfrm>
              <a:off x="2354916" y="4719985"/>
              <a:ext cx="5717917" cy="769442"/>
              <a:chOff x="575761" y="5753143"/>
              <a:chExt cx="5717917" cy="769442"/>
            </a:xfrm>
          </p:grpSpPr>
          <p:sp>
            <p:nvSpPr>
              <p:cNvPr id="6" name="テキスト ボックス 5">
                <a:extLst>
                  <a:ext uri="{FF2B5EF4-FFF2-40B4-BE49-F238E27FC236}">
                    <a16:creationId xmlns:a16="http://schemas.microsoft.com/office/drawing/2014/main" id="{EBD03D8E-49F8-2990-0EAA-87CFEC3869F3}"/>
                  </a:ext>
                </a:extLst>
              </p:cNvPr>
              <p:cNvSpPr txBox="1"/>
              <p:nvPr/>
            </p:nvSpPr>
            <p:spPr>
              <a:xfrm>
                <a:off x="1247740" y="5753144"/>
                <a:ext cx="5045938" cy="769441"/>
              </a:xfrm>
              <a:prstGeom prst="rect">
                <a:avLst/>
              </a:prstGeom>
              <a:noFill/>
            </p:spPr>
            <p:txBody>
              <a:bodyPr wrap="square" rtlCol="0">
                <a:spAutoFit/>
              </a:bodyPr>
              <a:lstStyle/>
              <a:p>
                <a:r>
                  <a:rPr lang="ja-JP" altLang="en-US" sz="2000" b="0" i="0" u="none" strike="noStrike" baseline="0" dirty="0">
                    <a:solidFill>
                      <a:srgbClr val="000000"/>
                    </a:solidFill>
                    <a:latin typeface="BIZ UDPゴシック" panose="020B0400000000000000" pitchFamily="50" charset="-128"/>
                    <a:ea typeface="BIZ UDPゴシック" panose="020B0400000000000000" pitchFamily="50" charset="-128"/>
                  </a:rPr>
                  <a:t>第三者からの評価→</a:t>
                </a:r>
                <a:r>
                  <a:rPr lang="ja-JP" altLang="en-US" sz="2400" b="0" i="0" u="none" strike="noStrike" baseline="0" dirty="0">
                    <a:solidFill>
                      <a:srgbClr val="FF0000"/>
                    </a:solidFill>
                    <a:latin typeface="BIZ UDPゴシック" panose="020B0400000000000000" pitchFamily="50" charset="-128"/>
                    <a:ea typeface="BIZ UDPゴシック" panose="020B0400000000000000" pitchFamily="50" charset="-128"/>
                  </a:rPr>
                  <a:t>知名度や認知度の向上</a:t>
                </a:r>
              </a:p>
              <a:p>
                <a:r>
                  <a:rPr kumimoji="1" lang="en-US" altLang="ja-JP" sz="2000" dirty="0">
                    <a:solidFill>
                      <a:srgbClr val="000000"/>
                    </a:solidFill>
                    <a:latin typeface="BIZ UDPゴシック" panose="020B0400000000000000" pitchFamily="50" charset="-128"/>
                    <a:ea typeface="BIZ UDPゴシック" panose="020B0400000000000000" pitchFamily="50" charset="-128"/>
                  </a:rPr>
                  <a:t>(</a:t>
                </a:r>
                <a:r>
                  <a:rPr kumimoji="1" lang="ja-JP" altLang="en-US" sz="2000" dirty="0">
                    <a:solidFill>
                      <a:srgbClr val="000000"/>
                    </a:solidFill>
                    <a:latin typeface="BIZ UDPゴシック" panose="020B0400000000000000" pitchFamily="50" charset="-128"/>
                    <a:ea typeface="BIZ UDPゴシック" panose="020B0400000000000000" pitchFamily="50" charset="-128"/>
                  </a:rPr>
                  <a:t>メディアの掲載、政府等からの表彰、顧客等への浸透</a:t>
                </a:r>
                <a:r>
                  <a:rPr kumimoji="1" lang="en-US" altLang="ja-JP" sz="2000" dirty="0">
                    <a:solidFill>
                      <a:srgbClr val="000000"/>
                    </a:solidFill>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17B3073E-D45E-3869-8BF4-FBF4E240D90C}"/>
                  </a:ext>
                </a:extLst>
              </p:cNvPr>
              <p:cNvSpPr txBox="1"/>
              <p:nvPr/>
            </p:nvSpPr>
            <p:spPr>
              <a:xfrm>
                <a:off x="575761" y="5753143"/>
                <a:ext cx="697627" cy="707886"/>
              </a:xfrm>
              <a:prstGeom prst="rect">
                <a:avLst/>
              </a:prstGeom>
              <a:noFill/>
            </p:spPr>
            <p:txBody>
              <a:bodyPr wrap="none" rtlCol="0">
                <a:spAutoFit/>
              </a:bodyPr>
              <a:lstStyle/>
              <a:p>
                <a:pPr algn="ctr"/>
                <a:r>
                  <a:rPr kumimoji="1" lang="ja-JP" altLang="en-US" sz="4000" dirty="0">
                    <a:latin typeface="BIZ UDPゴシック" panose="020B0400000000000000" pitchFamily="50" charset="-128"/>
                    <a:ea typeface="BIZ UDPゴシック" panose="020B0400000000000000" pitchFamily="50" charset="-128"/>
                  </a:rPr>
                  <a:t>④</a:t>
                </a:r>
              </a:p>
            </p:txBody>
          </p:sp>
        </p:grpSp>
        <p:grpSp>
          <p:nvGrpSpPr>
            <p:cNvPr id="19" name="グループ化 18">
              <a:extLst>
                <a:ext uri="{FF2B5EF4-FFF2-40B4-BE49-F238E27FC236}">
                  <a16:creationId xmlns:a16="http://schemas.microsoft.com/office/drawing/2014/main" id="{36BB845C-2F2D-B441-421F-69DFE336D47D}"/>
                </a:ext>
              </a:extLst>
            </p:cNvPr>
            <p:cNvGrpSpPr/>
            <p:nvPr/>
          </p:nvGrpSpPr>
          <p:grpSpPr>
            <a:xfrm>
              <a:off x="3001247" y="5906676"/>
              <a:ext cx="4852152" cy="769441"/>
              <a:chOff x="5290210" y="4509463"/>
              <a:chExt cx="4852152" cy="769441"/>
            </a:xfrm>
          </p:grpSpPr>
          <p:sp>
            <p:nvSpPr>
              <p:cNvPr id="8" name="テキスト ボックス 7">
                <a:extLst>
                  <a:ext uri="{FF2B5EF4-FFF2-40B4-BE49-F238E27FC236}">
                    <a16:creationId xmlns:a16="http://schemas.microsoft.com/office/drawing/2014/main" id="{F25234AD-2B14-ECA7-D0F6-9C7C106BA14E}"/>
                  </a:ext>
                </a:extLst>
              </p:cNvPr>
              <p:cNvSpPr txBox="1"/>
              <p:nvPr/>
            </p:nvSpPr>
            <p:spPr>
              <a:xfrm>
                <a:off x="5961112" y="4509463"/>
                <a:ext cx="4181250" cy="769441"/>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資金調達での優遇→</a:t>
                </a:r>
                <a:r>
                  <a:rPr kumimoji="1" lang="ja-JP" altLang="en-US" sz="2400" dirty="0">
                    <a:solidFill>
                      <a:srgbClr val="FF0000"/>
                    </a:solidFill>
                    <a:latin typeface="BIZ UDPゴシック" panose="020B0400000000000000" pitchFamily="50" charset="-128"/>
                    <a:ea typeface="BIZ UDPゴシック" panose="020B0400000000000000" pitchFamily="50" charset="-128"/>
                  </a:rPr>
                  <a:t>資金コスト低減</a:t>
                </a:r>
                <a:endParaRPr kumimoji="1" lang="ja-JP" altLang="en-US" sz="2000" dirty="0">
                  <a:solidFill>
                    <a:srgbClr val="FF0000"/>
                  </a:solidFill>
                  <a:latin typeface="BIZ UDPゴシック" panose="020B0400000000000000" pitchFamily="50" charset="-128"/>
                  <a:ea typeface="BIZ UDPゴシック" panose="020B0400000000000000" pitchFamily="50" charset="-128"/>
                </a:endParaRPr>
              </a:p>
              <a:p>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融資条件・金利の優遇</a:t>
                </a:r>
                <a:r>
                  <a:rPr lang="en-US" altLang="ja-JP" sz="2000" dirty="0">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A91850C7-DEBC-1892-3848-803D90139422}"/>
                  </a:ext>
                </a:extLst>
              </p:cNvPr>
              <p:cNvSpPr txBox="1"/>
              <p:nvPr/>
            </p:nvSpPr>
            <p:spPr>
              <a:xfrm>
                <a:off x="5290210" y="4515684"/>
                <a:ext cx="697627" cy="707886"/>
              </a:xfrm>
              <a:prstGeom prst="rect">
                <a:avLst/>
              </a:prstGeom>
              <a:noFill/>
            </p:spPr>
            <p:txBody>
              <a:bodyPr wrap="none" rtlCol="0">
                <a:spAutoFit/>
              </a:bodyPr>
              <a:lstStyle/>
              <a:p>
                <a:pPr algn="ctr"/>
                <a:r>
                  <a:rPr kumimoji="1" lang="ja-JP" altLang="en-US" sz="4000" dirty="0">
                    <a:latin typeface="BIZ UDPゴシック" panose="020B0400000000000000" pitchFamily="50" charset="-128"/>
                    <a:ea typeface="BIZ UDPゴシック" panose="020B0400000000000000" pitchFamily="50" charset="-128"/>
                  </a:rPr>
                  <a:t>⑤</a:t>
                </a:r>
              </a:p>
            </p:txBody>
          </p:sp>
        </p:grpSp>
      </p:grpSp>
      <p:sp>
        <p:nvSpPr>
          <p:cNvPr id="3" name="雲 2">
            <a:extLst>
              <a:ext uri="{FF2B5EF4-FFF2-40B4-BE49-F238E27FC236}">
                <a16:creationId xmlns:a16="http://schemas.microsoft.com/office/drawing/2014/main" id="{F2492868-E418-B5BB-7B8D-66D45652558C}"/>
              </a:ext>
            </a:extLst>
          </p:cNvPr>
          <p:cNvSpPr/>
          <p:nvPr/>
        </p:nvSpPr>
        <p:spPr>
          <a:xfrm>
            <a:off x="7562905" y="787351"/>
            <a:ext cx="1948013" cy="769441"/>
          </a:xfrm>
          <a:prstGeom prst="cloud">
            <a:avLst/>
          </a:prstGeom>
          <a:solidFill>
            <a:srgbClr val="00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取引先や</a:t>
            </a:r>
          </a:p>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受注が増える</a:t>
            </a:r>
            <a:r>
              <a:rPr kumimoji="1"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21" name="雲 20">
            <a:extLst>
              <a:ext uri="{FF2B5EF4-FFF2-40B4-BE49-F238E27FC236}">
                <a16:creationId xmlns:a16="http://schemas.microsoft.com/office/drawing/2014/main" id="{1F15C91C-0070-F64C-5830-218F0D74D7F4}"/>
              </a:ext>
            </a:extLst>
          </p:cNvPr>
          <p:cNvSpPr/>
          <p:nvPr/>
        </p:nvSpPr>
        <p:spPr>
          <a:xfrm>
            <a:off x="7818181" y="1872358"/>
            <a:ext cx="1948013" cy="769441"/>
          </a:xfrm>
          <a:prstGeom prst="cloud">
            <a:avLst/>
          </a:prstGeom>
          <a:solidFill>
            <a:srgbClr val="00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ムダを減らして</a:t>
            </a:r>
          </a:p>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利益を出す</a:t>
            </a:r>
            <a:r>
              <a:rPr kumimoji="1"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22" name="雲 21">
            <a:extLst>
              <a:ext uri="{FF2B5EF4-FFF2-40B4-BE49-F238E27FC236}">
                <a16:creationId xmlns:a16="http://schemas.microsoft.com/office/drawing/2014/main" id="{A90EAA2D-0173-C928-8A2D-19C1C6C0DEBC}"/>
              </a:ext>
            </a:extLst>
          </p:cNvPr>
          <p:cNvSpPr/>
          <p:nvPr/>
        </p:nvSpPr>
        <p:spPr>
          <a:xfrm>
            <a:off x="712627" y="4815430"/>
            <a:ext cx="1948013" cy="769441"/>
          </a:xfrm>
          <a:prstGeom prst="cloud">
            <a:avLst/>
          </a:prstGeom>
          <a:solidFill>
            <a:srgbClr val="00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すばらしい</a:t>
            </a:r>
          </a:p>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会社ですね</a:t>
            </a:r>
            <a:r>
              <a:rPr kumimoji="1"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23" name="雲 22">
            <a:extLst>
              <a:ext uri="{FF2B5EF4-FFF2-40B4-BE49-F238E27FC236}">
                <a16:creationId xmlns:a16="http://schemas.microsoft.com/office/drawing/2014/main" id="{538D0282-2EFB-8030-A396-49C3CB3757E6}"/>
              </a:ext>
            </a:extLst>
          </p:cNvPr>
          <p:cNvSpPr/>
          <p:nvPr/>
        </p:nvSpPr>
        <p:spPr>
          <a:xfrm>
            <a:off x="1424608" y="6014335"/>
            <a:ext cx="1948013" cy="769441"/>
          </a:xfrm>
          <a:prstGeom prst="cloud">
            <a:avLst/>
          </a:prstGeom>
          <a:solidFill>
            <a:srgbClr val="00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金利なども</a:t>
            </a:r>
          </a:p>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優遇しますね</a:t>
            </a:r>
            <a:r>
              <a:rPr kumimoji="1"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
        <p:nvSpPr>
          <p:cNvPr id="24" name="雲 23">
            <a:extLst>
              <a:ext uri="{FF2B5EF4-FFF2-40B4-BE49-F238E27FC236}">
                <a16:creationId xmlns:a16="http://schemas.microsoft.com/office/drawing/2014/main" id="{C092BA78-FA75-F31E-2801-7E29EBD5481D}"/>
              </a:ext>
            </a:extLst>
          </p:cNvPr>
          <p:cNvSpPr/>
          <p:nvPr/>
        </p:nvSpPr>
        <p:spPr>
          <a:xfrm>
            <a:off x="7787674" y="3235144"/>
            <a:ext cx="1948013" cy="769441"/>
          </a:xfrm>
          <a:prstGeom prst="cloud">
            <a:avLst/>
          </a:prstGeom>
          <a:solidFill>
            <a:srgbClr val="00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働きがいの</a:t>
            </a:r>
          </a:p>
          <a:p>
            <a:pPr algn="ctr"/>
            <a:r>
              <a:rPr kumimoji="1" lang="ja-JP" altLang="en-US" dirty="0">
                <a:solidFill>
                  <a:srgbClr val="006600"/>
                </a:solidFill>
                <a:latin typeface="BIZ UDPゴシック" panose="020B0400000000000000" pitchFamily="50" charset="-128"/>
                <a:ea typeface="BIZ UDPゴシック" panose="020B0400000000000000" pitchFamily="50" charset="-128"/>
              </a:rPr>
              <a:t>ある会社だ</a:t>
            </a:r>
            <a:r>
              <a:rPr kumimoji="1" lang="en-US" altLang="ja-JP" dirty="0">
                <a:solidFill>
                  <a:srgbClr val="006600"/>
                </a:solidFill>
                <a:latin typeface="BIZ UDPゴシック" panose="020B0400000000000000" pitchFamily="50" charset="-128"/>
                <a:ea typeface="BIZ UDPゴシック" panose="020B0400000000000000" pitchFamily="50" charset="-128"/>
              </a:rPr>
              <a:t>!</a:t>
            </a:r>
            <a:endParaRPr kumimoji="1" lang="ja-JP" altLang="en-US" dirty="0">
              <a:solidFill>
                <a:srgbClr val="0066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7078660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2246769"/>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55263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12D6A1-B526-7AFC-40CE-045B406CC9B8}"/>
              </a:ext>
            </a:extLst>
          </p:cNvPr>
          <p:cNvSpPr>
            <a:spLocks noGrp="1"/>
          </p:cNvSpPr>
          <p:nvPr>
            <p:ph type="title"/>
          </p:nvPr>
        </p:nvSpPr>
        <p:spPr/>
        <p:txBody>
          <a:bodyPr/>
          <a:lstStyle/>
          <a:p>
            <a:r>
              <a:rPr kumimoji="1" lang="ja-JP" altLang="en-US" dirty="0"/>
              <a:t>カーボンニュートラルに向けて取り組むステップ</a:t>
            </a:r>
          </a:p>
        </p:txBody>
      </p:sp>
      <p:sp>
        <p:nvSpPr>
          <p:cNvPr id="7" name="object 71">
            <a:extLst>
              <a:ext uri="{FF2B5EF4-FFF2-40B4-BE49-F238E27FC236}">
                <a16:creationId xmlns:a16="http://schemas.microsoft.com/office/drawing/2014/main" id="{4C55D198-6569-0182-78D1-99F061C93696}"/>
              </a:ext>
            </a:extLst>
          </p:cNvPr>
          <p:cNvSpPr txBox="1"/>
          <p:nvPr/>
        </p:nvSpPr>
        <p:spPr>
          <a:xfrm>
            <a:off x="2178117" y="5125376"/>
            <a:ext cx="2365518" cy="289823"/>
          </a:xfrm>
          <a:prstGeom prst="rect">
            <a:avLst/>
          </a:prstGeom>
        </p:spPr>
        <p:txBody>
          <a:bodyPr vert="horz" wrap="square" lIns="0" tIns="12700" rIns="0" bIns="0" rtlCol="0">
            <a:spAutoFit/>
          </a:bodyPr>
          <a:lstStyle/>
          <a:p>
            <a:pPr marL="12700">
              <a:spcBef>
                <a:spcPts val="100"/>
              </a:spcBef>
            </a:pPr>
            <a:r>
              <a:rPr lang="en-US" altLang="ja-JP" spc="-25" dirty="0">
                <a:solidFill>
                  <a:srgbClr val="00AF50"/>
                </a:solidFill>
                <a:latin typeface="BIZ UDPゴシック" panose="020B0400000000000000" pitchFamily="50" charset="-128"/>
                <a:ea typeface="BIZ UDPゴシック" panose="020B0400000000000000" pitchFamily="50" charset="-128"/>
                <a:cs typeface="Arial"/>
              </a:rPr>
              <a:t>20XX</a:t>
            </a:r>
            <a:r>
              <a:rPr lang="ja-JP" altLang="en-US" dirty="0">
                <a:solidFill>
                  <a:srgbClr val="00AF50"/>
                </a:solidFill>
                <a:latin typeface="BIZ UDPゴシック" panose="020B0400000000000000" pitchFamily="50" charset="-128"/>
                <a:ea typeface="BIZ UDPゴシック" panose="020B0400000000000000" pitchFamily="50" charset="-128"/>
                <a:cs typeface="ＭＳ Ｐゴシック"/>
              </a:rPr>
              <a:t>年の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sp>
        <p:nvSpPr>
          <p:cNvPr id="8" name="object 79">
            <a:extLst>
              <a:ext uri="{FF2B5EF4-FFF2-40B4-BE49-F238E27FC236}">
                <a16:creationId xmlns:a16="http://schemas.microsoft.com/office/drawing/2014/main" id="{1A40EE5D-C4E1-7158-1559-3752C93DAF0F}"/>
              </a:ext>
            </a:extLst>
          </p:cNvPr>
          <p:cNvSpPr txBox="1"/>
          <p:nvPr/>
        </p:nvSpPr>
        <p:spPr>
          <a:xfrm>
            <a:off x="1725449" y="682003"/>
            <a:ext cx="2059409" cy="289823"/>
          </a:xfrm>
          <a:prstGeom prst="rect">
            <a:avLst/>
          </a:prstGeom>
        </p:spPr>
        <p:txBody>
          <a:bodyPr vert="horz" wrap="square" lIns="0" tIns="12700" rIns="0" bIns="0" rtlCol="0">
            <a:spAutoFit/>
          </a:bodyPr>
          <a:lstStyle/>
          <a:p>
            <a:pPr marL="12700">
              <a:spcBef>
                <a:spcPts val="100"/>
              </a:spcBef>
            </a:pPr>
            <a:r>
              <a:rPr dirty="0">
                <a:solidFill>
                  <a:srgbClr val="00AF50"/>
                </a:solidFill>
                <a:latin typeface="BIZ UDPゴシック" panose="020B0400000000000000" pitchFamily="50" charset="-128"/>
                <a:ea typeface="BIZ UDPゴシック" panose="020B0400000000000000" pitchFamily="50" charset="-128"/>
                <a:cs typeface="ＭＳ Ｐゴシック"/>
              </a:rPr>
              <a:t>現状の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lang="ja-JP" altLang="en-US"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grpSp>
        <p:nvGrpSpPr>
          <p:cNvPr id="20" name="グループ化 19">
            <a:extLst>
              <a:ext uri="{FF2B5EF4-FFF2-40B4-BE49-F238E27FC236}">
                <a16:creationId xmlns:a16="http://schemas.microsoft.com/office/drawing/2014/main" id="{4D56E64B-74E6-34F1-48F1-6CF0E31B5484}"/>
              </a:ext>
            </a:extLst>
          </p:cNvPr>
          <p:cNvGrpSpPr/>
          <p:nvPr/>
        </p:nvGrpSpPr>
        <p:grpSpPr>
          <a:xfrm>
            <a:off x="3590454" y="776196"/>
            <a:ext cx="2118345" cy="1384851"/>
            <a:chOff x="-2833090" y="-1547968"/>
            <a:chExt cx="2118345" cy="1384851"/>
          </a:xfrm>
        </p:grpSpPr>
        <p:sp>
          <p:nvSpPr>
            <p:cNvPr id="21" name="object 84">
              <a:extLst>
                <a:ext uri="{FF2B5EF4-FFF2-40B4-BE49-F238E27FC236}">
                  <a16:creationId xmlns:a16="http://schemas.microsoft.com/office/drawing/2014/main" id="{A4F2988F-33BC-00E7-A9B6-31FBF93561F7}"/>
                </a:ext>
              </a:extLst>
            </p:cNvPr>
            <p:cNvSpPr txBox="1"/>
            <p:nvPr/>
          </p:nvSpPr>
          <p:spPr>
            <a:xfrm>
              <a:off x="-2319808" y="-1547968"/>
              <a:ext cx="1453124" cy="228268"/>
            </a:xfrm>
            <a:prstGeom prst="rect">
              <a:avLst/>
            </a:prstGeom>
          </p:spPr>
          <p:txBody>
            <a:bodyPr vert="horz" wrap="square" lIns="0" tIns="12700" rIns="0" bIns="0" rtlCol="0">
              <a:spAutoFit/>
            </a:bodyPr>
            <a:lstStyle/>
            <a:p>
              <a:pPr marL="12700">
                <a:spcBef>
                  <a:spcPts val="100"/>
                </a:spcBef>
              </a:pPr>
              <a:r>
                <a:rPr sz="1400" spc="-15" dirty="0" err="1">
                  <a:latin typeface="BIZ UDPゴシック" panose="020B0400000000000000" pitchFamily="50" charset="-128"/>
                  <a:ea typeface="BIZ UDPゴシック" panose="020B0400000000000000" pitchFamily="50" charset="-128"/>
                  <a:cs typeface="ＭＳ Ｐゴシック"/>
                </a:rPr>
                <a:t>エネルギ</a:t>
              </a:r>
              <a:r>
                <a:rPr lang="ja-JP" altLang="en-US" sz="1400" spc="-15" dirty="0">
                  <a:latin typeface="BIZ UDPゴシック" panose="020B0400000000000000" pitchFamily="50" charset="-128"/>
                  <a:ea typeface="BIZ UDPゴシック" panose="020B0400000000000000" pitchFamily="50" charset="-128"/>
                  <a:cs typeface="ＭＳ Ｐゴシック"/>
                </a:rPr>
                <a:t>ー</a:t>
              </a:r>
              <a:r>
                <a:rPr sz="1400" spc="-15" dirty="0" err="1">
                  <a:latin typeface="BIZ UDPゴシック" panose="020B0400000000000000" pitchFamily="50" charset="-128"/>
                  <a:ea typeface="BIZ UDPゴシック" panose="020B0400000000000000" pitchFamily="50" charset="-128"/>
                  <a:cs typeface="ＭＳ Ｐゴシック"/>
                </a:rPr>
                <a:t>消費量</a:t>
              </a:r>
              <a:endParaRPr sz="1400" dirty="0">
                <a:latin typeface="BIZ UDPゴシック" panose="020B0400000000000000" pitchFamily="50" charset="-128"/>
                <a:ea typeface="BIZ UDPゴシック" panose="020B0400000000000000" pitchFamily="50" charset="-128"/>
                <a:cs typeface="ＭＳ Ｐゴシック"/>
              </a:endParaRPr>
            </a:p>
          </p:txBody>
        </p:sp>
        <p:sp>
          <p:nvSpPr>
            <p:cNvPr id="22" name="正方形/長方形 21">
              <a:extLst>
                <a:ext uri="{FF2B5EF4-FFF2-40B4-BE49-F238E27FC236}">
                  <a16:creationId xmlns:a16="http://schemas.microsoft.com/office/drawing/2014/main" id="{5D647D00-9883-B458-DEFE-FBB8F8ED38EE}"/>
                </a:ext>
              </a:extLst>
            </p:cNvPr>
            <p:cNvSpPr/>
            <p:nvPr/>
          </p:nvSpPr>
          <p:spPr>
            <a:xfrm>
              <a:off x="-2514600" y="-1243117"/>
              <a:ext cx="974489"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3" name="正方形/長方形 22">
              <a:extLst>
                <a:ext uri="{FF2B5EF4-FFF2-40B4-BE49-F238E27FC236}">
                  <a16:creationId xmlns:a16="http://schemas.microsoft.com/office/drawing/2014/main" id="{71C834A8-1295-BDDA-5AB1-A3845BF15E9A}"/>
                </a:ext>
              </a:extLst>
            </p:cNvPr>
            <p:cNvSpPr/>
            <p:nvPr/>
          </p:nvSpPr>
          <p:spPr>
            <a:xfrm>
              <a:off x="-1540111" y="-1243117"/>
              <a:ext cx="812596"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4" name="object 85">
              <a:extLst>
                <a:ext uri="{FF2B5EF4-FFF2-40B4-BE49-F238E27FC236}">
                  <a16:creationId xmlns:a16="http://schemas.microsoft.com/office/drawing/2014/main" id="{D6291E22-12E1-1996-A10B-4AE16981C2EB}"/>
                </a:ext>
              </a:extLst>
            </p:cNvPr>
            <p:cNvSpPr txBox="1"/>
            <p:nvPr/>
          </p:nvSpPr>
          <p:spPr>
            <a:xfrm>
              <a:off x="-2833090" y="-1300568"/>
              <a:ext cx="179536" cy="1129168"/>
            </a:xfrm>
            <a:prstGeom prst="rect">
              <a:avLst/>
            </a:prstGeom>
          </p:spPr>
          <p:txBody>
            <a:bodyPr vert="vert270" wrap="square" lIns="0" tIns="0" rIns="0" bIns="0" rtlCol="0">
              <a:spAutoFit/>
            </a:bodyPr>
            <a:lstStyle/>
            <a:p>
              <a:pPr marL="12700">
                <a:lnSpc>
                  <a:spcPts val="1425"/>
                </a:lnSpc>
              </a:pPr>
              <a:r>
                <a:rPr sz="1400" spc="-10" dirty="0">
                  <a:latin typeface="BIZ UDPゴシック" panose="020B0400000000000000" pitchFamily="50" charset="-128"/>
                  <a:ea typeface="BIZ UDPゴシック" panose="020B0400000000000000" pitchFamily="50" charset="-128"/>
                  <a:cs typeface="Arial"/>
                </a:rPr>
                <a:t>CO</a:t>
              </a:r>
              <a:r>
                <a:rPr sz="1400" spc="-10" baseline="-25000" dirty="0">
                  <a:latin typeface="BIZ UDPゴシック" panose="020B0400000000000000" pitchFamily="50" charset="-128"/>
                  <a:ea typeface="BIZ UDPゴシック" panose="020B0400000000000000" pitchFamily="50" charset="-128"/>
                  <a:cs typeface="Arial"/>
                </a:rPr>
                <a:t>2</a:t>
              </a:r>
              <a:r>
                <a:rPr sz="1400" spc="-20" dirty="0">
                  <a:latin typeface="BIZ UDPゴシック" panose="020B0400000000000000" pitchFamily="50" charset="-128"/>
                  <a:ea typeface="BIZ UDPゴシック" panose="020B0400000000000000" pitchFamily="50" charset="-128"/>
                  <a:cs typeface="ＭＳ Ｐゴシック"/>
                </a:rPr>
                <a:t>排出強</a:t>
              </a:r>
              <a:r>
                <a:rPr sz="1400" spc="-50" dirty="0">
                  <a:latin typeface="BIZ UDPゴシック" panose="020B0400000000000000" pitchFamily="50" charset="-128"/>
                  <a:ea typeface="BIZ UDPゴシック" panose="020B0400000000000000" pitchFamily="50" charset="-128"/>
                  <a:cs typeface="ＭＳ Ｐゴシック"/>
                </a:rPr>
                <a:t>度</a:t>
              </a:r>
              <a:endParaRPr sz="1400" dirty="0">
                <a:latin typeface="BIZ UDPゴシック" panose="020B0400000000000000" pitchFamily="50" charset="-128"/>
                <a:ea typeface="BIZ UDPゴシック" panose="020B0400000000000000" pitchFamily="50" charset="-128"/>
                <a:cs typeface="ＭＳ Ｐゴシック"/>
              </a:endParaRPr>
            </a:p>
          </p:txBody>
        </p:sp>
        <p:cxnSp>
          <p:nvCxnSpPr>
            <p:cNvPr id="25" name="直線矢印コネクタ 24">
              <a:extLst>
                <a:ext uri="{FF2B5EF4-FFF2-40B4-BE49-F238E27FC236}">
                  <a16:creationId xmlns:a16="http://schemas.microsoft.com/office/drawing/2014/main" id="{7DE05BC5-2CE3-4992-C246-92CAD9CA5704}"/>
                </a:ext>
              </a:extLst>
            </p:cNvPr>
            <p:cNvCxnSpPr>
              <a:cxnSpLocks/>
            </p:cNvCxnSpPr>
            <p:nvPr/>
          </p:nvCxnSpPr>
          <p:spPr>
            <a:xfrm>
              <a:off x="-2501830" y="-1300371"/>
              <a:ext cx="1787085" cy="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2F98BEA-3B81-5E43-3189-E19C2019E5ED}"/>
                </a:ext>
              </a:extLst>
            </p:cNvPr>
            <p:cNvCxnSpPr>
              <a:cxnSpLocks/>
            </p:cNvCxnSpPr>
            <p:nvPr/>
          </p:nvCxnSpPr>
          <p:spPr>
            <a:xfrm>
              <a:off x="-2575972" y="-1243117"/>
              <a:ext cx="0" cy="108000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1D3D83A9-D191-988F-DFF3-3C46089107A4}"/>
              </a:ext>
            </a:extLst>
          </p:cNvPr>
          <p:cNvGrpSpPr/>
          <p:nvPr/>
        </p:nvGrpSpPr>
        <p:grpSpPr>
          <a:xfrm>
            <a:off x="3935297" y="5417021"/>
            <a:ext cx="1769036" cy="1080001"/>
            <a:chOff x="10423005" y="-2565259"/>
            <a:chExt cx="1769036" cy="1080001"/>
          </a:xfrm>
        </p:grpSpPr>
        <p:sp>
          <p:nvSpPr>
            <p:cNvPr id="27" name="正方形/長方形 26">
              <a:extLst>
                <a:ext uri="{FF2B5EF4-FFF2-40B4-BE49-F238E27FC236}">
                  <a16:creationId xmlns:a16="http://schemas.microsoft.com/office/drawing/2014/main" id="{60865EE9-28C9-0E02-C423-2DCD3A03EFDD}"/>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8" name="正方形/長方形 27">
              <a:extLst>
                <a:ext uri="{FF2B5EF4-FFF2-40B4-BE49-F238E27FC236}">
                  <a16:creationId xmlns:a16="http://schemas.microsoft.com/office/drawing/2014/main" id="{7D01593A-3D41-B11A-7194-7169836D7B21}"/>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9" name="正方形/長方形 28">
              <a:extLst>
                <a:ext uri="{FF2B5EF4-FFF2-40B4-BE49-F238E27FC236}">
                  <a16:creationId xmlns:a16="http://schemas.microsoft.com/office/drawing/2014/main" id="{A32BE576-EF41-61AF-CFBC-91AB81F908E9}"/>
                </a:ext>
              </a:extLst>
            </p:cNvPr>
            <p:cNvSpPr/>
            <p:nvPr/>
          </p:nvSpPr>
          <p:spPr>
            <a:xfrm>
              <a:off x="10899226" y="-1773170"/>
              <a:ext cx="764527" cy="28791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30" name="正方形/長方形 29">
              <a:extLst>
                <a:ext uri="{FF2B5EF4-FFF2-40B4-BE49-F238E27FC236}">
                  <a16:creationId xmlns:a16="http://schemas.microsoft.com/office/drawing/2014/main" id="{EE61A027-3B08-4A52-98EA-321E6531EC84}"/>
                </a:ext>
              </a:extLst>
            </p:cNvPr>
            <p:cNvSpPr/>
            <p:nvPr/>
          </p:nvSpPr>
          <p:spPr>
            <a:xfrm>
              <a:off x="11653586" y="-1989194"/>
              <a:ext cx="288308" cy="50393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1" name="正方形/長方形 30">
              <a:extLst>
                <a:ext uri="{FF2B5EF4-FFF2-40B4-BE49-F238E27FC236}">
                  <a16:creationId xmlns:a16="http://schemas.microsoft.com/office/drawing/2014/main" id="{117D10D2-9157-DF95-8AA8-DB66FCD88205}"/>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2" name="正方形/長方形 31">
              <a:extLst>
                <a:ext uri="{FF2B5EF4-FFF2-40B4-BE49-F238E27FC236}">
                  <a16:creationId xmlns:a16="http://schemas.microsoft.com/office/drawing/2014/main" id="{0FF88DF9-87CC-959D-E32A-1778407A82AB}"/>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3" name="正方形/長方形 32">
              <a:extLst>
                <a:ext uri="{FF2B5EF4-FFF2-40B4-BE49-F238E27FC236}">
                  <a16:creationId xmlns:a16="http://schemas.microsoft.com/office/drawing/2014/main" id="{2D900FD4-5992-3C18-B161-F57B63D29FB7}"/>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grpSp>
        <p:nvGrpSpPr>
          <p:cNvPr id="41" name="グループ化 40">
            <a:extLst>
              <a:ext uri="{FF2B5EF4-FFF2-40B4-BE49-F238E27FC236}">
                <a16:creationId xmlns:a16="http://schemas.microsoft.com/office/drawing/2014/main" id="{EB1B8F0D-6779-D544-46EA-C46E0A0C185E}"/>
              </a:ext>
            </a:extLst>
          </p:cNvPr>
          <p:cNvGrpSpPr/>
          <p:nvPr/>
        </p:nvGrpSpPr>
        <p:grpSpPr>
          <a:xfrm>
            <a:off x="1047908" y="2547733"/>
            <a:ext cx="1849559" cy="2240932"/>
            <a:chOff x="-80853" y="-2933700"/>
            <a:chExt cx="1849559" cy="2240932"/>
          </a:xfrm>
        </p:grpSpPr>
        <p:sp>
          <p:nvSpPr>
            <p:cNvPr id="6" name="object 47">
              <a:extLst>
                <a:ext uri="{FF2B5EF4-FFF2-40B4-BE49-F238E27FC236}">
                  <a16:creationId xmlns:a16="http://schemas.microsoft.com/office/drawing/2014/main" id="{C7D5DFC3-8984-8A96-AE20-04F9C6C75ED0}"/>
                </a:ext>
              </a:extLst>
            </p:cNvPr>
            <p:cNvSpPr txBox="1"/>
            <p:nvPr/>
          </p:nvSpPr>
          <p:spPr>
            <a:xfrm>
              <a:off x="-80853" y="-1444256"/>
              <a:ext cx="1769037"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0" dirty="0" err="1">
                  <a:latin typeface="BIZ UDPゴシック" panose="020B0400000000000000" pitchFamily="50" charset="-128"/>
                  <a:ea typeface="BIZ UDPゴシック" panose="020B0400000000000000" pitchFamily="50" charset="-128"/>
                  <a:cs typeface="ＭＳ Ｐゴシック"/>
                </a:rPr>
                <a:t>可能な限りエネルギー需要の削減</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tabLst>
                  <a:tab pos="2184400" algn="l"/>
                </a:tabLst>
              </a:pPr>
              <a:r>
                <a:rPr sz="1200" dirty="0" err="1">
                  <a:latin typeface="BIZ UDPゴシック" panose="020B0400000000000000" pitchFamily="50" charset="-128"/>
                  <a:ea typeface="BIZ UDPゴシック" panose="020B0400000000000000" pitchFamily="50" charset="-128"/>
                  <a:cs typeface="ＭＳ Ｐゴシック"/>
                </a:rPr>
                <a:t>機器の</a:t>
              </a:r>
              <a:r>
                <a:rPr sz="1200" spc="-10" dirty="0" err="1">
                  <a:latin typeface="BIZ UDPゴシック" panose="020B0400000000000000" pitchFamily="50" charset="-128"/>
                  <a:ea typeface="BIZ UDPゴシック" panose="020B0400000000000000" pitchFamily="50" charset="-128"/>
                  <a:cs typeface="ＭＳ Ｐゴシック"/>
                </a:rPr>
                <a:t>エ</a:t>
              </a:r>
              <a:r>
                <a:rPr sz="1200" dirty="0" err="1">
                  <a:latin typeface="BIZ UDPゴシック" panose="020B0400000000000000" pitchFamily="50" charset="-128"/>
                  <a:ea typeface="BIZ UDPゴシック" panose="020B0400000000000000" pitchFamily="50" charset="-128"/>
                  <a:cs typeface="ＭＳ Ｐゴシック"/>
                </a:rPr>
                <a:t>ネル</a:t>
              </a:r>
              <a:r>
                <a:rPr sz="1200" spc="-10" dirty="0" err="1">
                  <a:latin typeface="BIZ UDPゴシック" panose="020B0400000000000000" pitchFamily="50" charset="-128"/>
                  <a:ea typeface="BIZ UDPゴシック" panose="020B0400000000000000" pitchFamily="50" charset="-128"/>
                  <a:cs typeface="ＭＳ Ｐゴシック"/>
                </a:rPr>
                <a:t>ギ</a:t>
              </a:r>
              <a:r>
                <a:rPr sz="1200" dirty="0" err="1">
                  <a:latin typeface="BIZ UDPゴシック" panose="020B0400000000000000" pitchFamily="50" charset="-128"/>
                  <a:ea typeface="BIZ UDPゴシック" panose="020B0400000000000000" pitchFamily="50" charset="-128"/>
                  <a:cs typeface="ＭＳ Ｐゴシック"/>
                </a:rPr>
                <a:t>ー効率改</a:t>
              </a:r>
              <a:r>
                <a:rPr sz="1200" spc="-50" dirty="0" err="1">
                  <a:latin typeface="BIZ UDPゴシック" panose="020B0400000000000000" pitchFamily="50" charset="-128"/>
                  <a:ea typeface="BIZ UDPゴシック" panose="020B0400000000000000" pitchFamily="50" charset="-128"/>
                  <a:cs typeface="ＭＳ Ｐゴシック"/>
                </a:rPr>
                <a:t>善</a:t>
              </a:r>
              <a:r>
                <a:rPr lang="ja-JP" altLang="en-US" sz="1200" spc="-50" dirty="0">
                  <a:latin typeface="BIZ UDPゴシック" panose="020B0400000000000000" pitchFamily="50" charset="-128"/>
                  <a:ea typeface="BIZ UDPゴシック" panose="020B0400000000000000" pitchFamily="50" charset="-128"/>
                  <a:cs typeface="ＭＳ Ｐゴシック"/>
                </a:rPr>
                <a:t>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9" name="正方形/長方形 8">
              <a:extLst>
                <a:ext uri="{FF2B5EF4-FFF2-40B4-BE49-F238E27FC236}">
                  <a16:creationId xmlns:a16="http://schemas.microsoft.com/office/drawing/2014/main" id="{C4DADF52-BAAB-24A2-3333-FC1BA2029867}"/>
                </a:ext>
              </a:extLst>
            </p:cNvPr>
            <p:cNvSpPr/>
            <p:nvPr/>
          </p:nvSpPr>
          <p:spPr>
            <a:xfrm>
              <a:off x="-80852" y="-2562706"/>
              <a:ext cx="588331"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0" name="正方形/長方形 9">
              <a:extLst>
                <a:ext uri="{FF2B5EF4-FFF2-40B4-BE49-F238E27FC236}">
                  <a16:creationId xmlns:a16="http://schemas.microsoft.com/office/drawing/2014/main" id="{22065FF7-3B97-1F7C-A6E3-BAE109185327}"/>
                </a:ext>
              </a:extLst>
            </p:cNvPr>
            <p:cNvSpPr/>
            <p:nvPr/>
          </p:nvSpPr>
          <p:spPr>
            <a:xfrm>
              <a:off x="1068770" y="-2562706"/>
              <a:ext cx="619414"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1" name="正方形/長方形 10">
              <a:extLst>
                <a:ext uri="{FF2B5EF4-FFF2-40B4-BE49-F238E27FC236}">
                  <a16:creationId xmlns:a16="http://schemas.microsoft.com/office/drawing/2014/main" id="{858F9273-1ECE-9042-6420-D7406A7AA848}"/>
                </a:ext>
              </a:extLst>
            </p:cNvPr>
            <p:cNvSpPr/>
            <p:nvPr/>
          </p:nvSpPr>
          <p:spPr>
            <a:xfrm>
              <a:off x="287256" y="-2562706"/>
              <a:ext cx="588331"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2" name="正方形/長方形 11">
              <a:extLst>
                <a:ext uri="{FF2B5EF4-FFF2-40B4-BE49-F238E27FC236}">
                  <a16:creationId xmlns:a16="http://schemas.microsoft.com/office/drawing/2014/main" id="{6245DFCF-3DAE-6475-D32B-447FBB69AE3D}"/>
                </a:ext>
              </a:extLst>
            </p:cNvPr>
            <p:cNvSpPr/>
            <p:nvPr/>
          </p:nvSpPr>
          <p:spPr>
            <a:xfrm>
              <a:off x="868706" y="-2562706"/>
              <a:ext cx="448554"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4" name="テキスト ボックス 33">
              <a:extLst>
                <a:ext uri="{FF2B5EF4-FFF2-40B4-BE49-F238E27FC236}">
                  <a16:creationId xmlns:a16="http://schemas.microsoft.com/office/drawing/2014/main" id="{20C74904-588D-3C1C-1FF6-3ACE24B9D5F2}"/>
                </a:ext>
              </a:extLst>
            </p:cNvPr>
            <p:cNvSpPr txBox="1"/>
            <p:nvPr/>
          </p:nvSpPr>
          <p:spPr>
            <a:xfrm>
              <a:off x="-312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①消費量の削減</a:t>
              </a:r>
            </a:p>
          </p:txBody>
        </p:sp>
      </p:grpSp>
      <p:grpSp>
        <p:nvGrpSpPr>
          <p:cNvPr id="42" name="グループ化 41">
            <a:extLst>
              <a:ext uri="{FF2B5EF4-FFF2-40B4-BE49-F238E27FC236}">
                <a16:creationId xmlns:a16="http://schemas.microsoft.com/office/drawing/2014/main" id="{FF7D8245-369F-F226-B749-C4DA7A0C55E2}"/>
              </a:ext>
            </a:extLst>
          </p:cNvPr>
          <p:cNvGrpSpPr/>
          <p:nvPr/>
        </p:nvGrpSpPr>
        <p:grpSpPr>
          <a:xfrm>
            <a:off x="3876602" y="2547733"/>
            <a:ext cx="1825456" cy="2258244"/>
            <a:chOff x="3298805" y="-2933700"/>
            <a:chExt cx="1825456" cy="2258244"/>
          </a:xfrm>
        </p:grpSpPr>
        <p:sp>
          <p:nvSpPr>
            <p:cNvPr id="5" name="object 18">
              <a:extLst>
                <a:ext uri="{FF2B5EF4-FFF2-40B4-BE49-F238E27FC236}">
                  <a16:creationId xmlns:a16="http://schemas.microsoft.com/office/drawing/2014/main" id="{A88CC56F-05F6-5862-1C85-3ECFCA13D10F}"/>
                </a:ext>
              </a:extLst>
            </p:cNvPr>
            <p:cNvSpPr txBox="1"/>
            <p:nvPr/>
          </p:nvSpPr>
          <p:spPr>
            <a:xfrm>
              <a:off x="3355225" y="-1444256"/>
              <a:ext cx="1769036" cy="768800"/>
            </a:xfrm>
            <a:prstGeom prst="rect">
              <a:avLst/>
            </a:prstGeom>
          </p:spPr>
          <p:txBody>
            <a:bodyPr vert="horz" wrap="square" lIns="0" tIns="24765" rIns="0" bIns="0" rtlCol="0">
              <a:spAutoFit/>
            </a:bodyPr>
            <a:lstStyle/>
            <a:p>
              <a:pPr marL="183515" marR="5080" indent="-171450">
                <a:lnSpc>
                  <a:spcPts val="1380"/>
                </a:lnSpc>
                <a:spcBef>
                  <a:spcPts val="195"/>
                </a:spcBef>
                <a:buFont typeface="Arial" panose="020B0604020202020204" pitchFamily="34" charset="0"/>
                <a:buChar char="•"/>
              </a:pPr>
              <a:r>
                <a:rPr sz="1200" dirty="0" err="1">
                  <a:latin typeface="BIZ UDPゴシック" panose="020B0400000000000000" pitchFamily="50" charset="-128"/>
                  <a:ea typeface="BIZ UDPゴシック" panose="020B0400000000000000" pitchFamily="50" charset="-128"/>
                  <a:cs typeface="ＭＳ Ｐゴシック"/>
                </a:rPr>
                <a:t>低炭素電源</a:t>
              </a:r>
              <a:r>
                <a:rPr lang="en-US" sz="1200" dirty="0">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再生可能エネルギー等</a:t>
              </a:r>
              <a:r>
                <a:rPr sz="1200" spc="-50" dirty="0" err="1">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の利用拡大</a:t>
              </a:r>
              <a:endParaRPr lang="ja-JP" altLang="en-US" sz="1200" spc="-10" dirty="0">
                <a:latin typeface="BIZ UDPゴシック" panose="020B0400000000000000" pitchFamily="50" charset="-128"/>
                <a:ea typeface="BIZ UDPゴシック" panose="020B0400000000000000" pitchFamily="50" charset="-128"/>
                <a:cs typeface="ＭＳ Ｐゴシック"/>
              </a:endParaRPr>
            </a:p>
            <a:p>
              <a:pPr marL="183515" marR="5080" indent="-171450">
                <a:lnSpc>
                  <a:spcPts val="1380"/>
                </a:lnSpc>
                <a:spcBef>
                  <a:spcPts val="195"/>
                </a:spcBef>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cs typeface="ＭＳ Ｐゴシック"/>
                </a:rPr>
                <a:t>再生可能エネルギーの自社発電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3" name="正方形/長方形 12">
              <a:extLst>
                <a:ext uri="{FF2B5EF4-FFF2-40B4-BE49-F238E27FC236}">
                  <a16:creationId xmlns:a16="http://schemas.microsoft.com/office/drawing/2014/main" id="{57375F47-CEED-8B9E-C3C5-848032570315}"/>
                </a:ext>
              </a:extLst>
            </p:cNvPr>
            <p:cNvSpPr/>
            <p:nvPr/>
          </p:nvSpPr>
          <p:spPr>
            <a:xfrm>
              <a:off x="3355225" y="-2565257"/>
              <a:ext cx="952444"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4" name="正方形/長方形 13">
              <a:extLst>
                <a:ext uri="{FF2B5EF4-FFF2-40B4-BE49-F238E27FC236}">
                  <a16:creationId xmlns:a16="http://schemas.microsoft.com/office/drawing/2014/main" id="{136F6036-77FA-F25D-EF56-F927AD76217A}"/>
                </a:ext>
              </a:extLst>
            </p:cNvPr>
            <p:cNvSpPr/>
            <p:nvPr/>
          </p:nvSpPr>
          <p:spPr>
            <a:xfrm>
              <a:off x="4307669" y="-2565257"/>
              <a:ext cx="816592"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5" name="正方形/長方形 14">
              <a:extLst>
                <a:ext uri="{FF2B5EF4-FFF2-40B4-BE49-F238E27FC236}">
                  <a16:creationId xmlns:a16="http://schemas.microsoft.com/office/drawing/2014/main" id="{A728D097-501A-FC24-D83D-44EDCB089DBE}"/>
                </a:ext>
              </a:extLst>
            </p:cNvPr>
            <p:cNvSpPr/>
            <p:nvPr/>
          </p:nvSpPr>
          <p:spPr>
            <a:xfrm>
              <a:off x="3355226" y="-1886659"/>
              <a:ext cx="952424" cy="40140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6" name="正方形/長方形 15">
              <a:extLst>
                <a:ext uri="{FF2B5EF4-FFF2-40B4-BE49-F238E27FC236}">
                  <a16:creationId xmlns:a16="http://schemas.microsoft.com/office/drawing/2014/main" id="{517FD975-3EAC-BCE8-E929-E76350ADC7B0}"/>
                </a:ext>
              </a:extLst>
            </p:cNvPr>
            <p:cNvSpPr/>
            <p:nvPr/>
          </p:nvSpPr>
          <p:spPr>
            <a:xfrm>
              <a:off x="4307659" y="-2184363"/>
              <a:ext cx="816602" cy="6991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5" name="テキスト ボックス 34">
              <a:extLst>
                <a:ext uri="{FF2B5EF4-FFF2-40B4-BE49-F238E27FC236}">
                  <a16:creationId xmlns:a16="http://schemas.microsoft.com/office/drawing/2014/main" id="{ACAB4CFD-8ED8-90D9-A232-E95E4BB65A63}"/>
                </a:ext>
              </a:extLst>
            </p:cNvPr>
            <p:cNvSpPr txBox="1"/>
            <p:nvPr/>
          </p:nvSpPr>
          <p:spPr>
            <a:xfrm>
              <a:off x="3298805"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②低炭素化</a:t>
              </a:r>
            </a:p>
          </p:txBody>
        </p:sp>
      </p:grpSp>
      <p:grpSp>
        <p:nvGrpSpPr>
          <p:cNvPr id="43" name="グループ化 42">
            <a:extLst>
              <a:ext uri="{FF2B5EF4-FFF2-40B4-BE49-F238E27FC236}">
                <a16:creationId xmlns:a16="http://schemas.microsoft.com/office/drawing/2014/main" id="{649D69AC-5D47-6861-2430-3AC7A8BE1367}"/>
              </a:ext>
            </a:extLst>
          </p:cNvPr>
          <p:cNvGrpSpPr/>
          <p:nvPr/>
        </p:nvGrpSpPr>
        <p:grpSpPr>
          <a:xfrm>
            <a:off x="6681192" y="2547733"/>
            <a:ext cx="1800943" cy="2240932"/>
            <a:chOff x="6928594" y="-2933700"/>
            <a:chExt cx="1800943" cy="2240932"/>
          </a:xfrm>
        </p:grpSpPr>
        <p:sp>
          <p:nvSpPr>
            <p:cNvPr id="4" name="object 3">
              <a:extLst>
                <a:ext uri="{FF2B5EF4-FFF2-40B4-BE49-F238E27FC236}">
                  <a16:creationId xmlns:a16="http://schemas.microsoft.com/office/drawing/2014/main" id="{B9E2820F-0559-919A-5A05-151499D91290}"/>
                </a:ext>
              </a:extLst>
            </p:cNvPr>
            <p:cNvSpPr txBox="1"/>
            <p:nvPr/>
          </p:nvSpPr>
          <p:spPr>
            <a:xfrm>
              <a:off x="6942453" y="-1444256"/>
              <a:ext cx="1786140"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ガソリン自動車から電気自動車</a:t>
              </a:r>
              <a:r>
                <a:rPr lang="ja-JP" altLang="en-US" sz="1200" spc="-15" dirty="0">
                  <a:latin typeface="BIZ UDPゴシック" panose="020B0400000000000000" pitchFamily="50" charset="-128"/>
                  <a:ea typeface="BIZ UDPゴシック" panose="020B0400000000000000" pitchFamily="50" charset="-128"/>
                  <a:cs typeface="ＭＳ Ｐゴシック"/>
                </a:rPr>
                <a:t>へ変更</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暖房・給湯の</a:t>
              </a:r>
              <a:r>
                <a:rPr lang="ja-JP" altLang="en-US" sz="1200" spc="15" dirty="0">
                  <a:latin typeface="BIZ UDPゴシック" panose="020B0400000000000000" pitchFamily="50" charset="-128"/>
                  <a:ea typeface="BIZ UDPゴシック" panose="020B0400000000000000" pitchFamily="50" charset="-128"/>
                  <a:cs typeface="ＭＳ Ｐゴシック"/>
                </a:rPr>
                <a:t>髙効率</a:t>
              </a:r>
              <a:r>
                <a:rPr sz="1200" spc="15" dirty="0" err="1">
                  <a:latin typeface="BIZ UDPゴシック" panose="020B0400000000000000" pitchFamily="50" charset="-128"/>
                  <a:ea typeface="BIZ UDPゴシック" panose="020B0400000000000000" pitchFamily="50" charset="-128"/>
                  <a:cs typeface="ＭＳ Ｐゴシック"/>
                </a:rPr>
                <a:t>ヒートポンプ利用</a:t>
              </a:r>
              <a:r>
                <a:rPr sz="1200" spc="15" dirty="0">
                  <a:latin typeface="BIZ UDPゴシック" panose="020B0400000000000000" pitchFamily="50" charset="-128"/>
                  <a:ea typeface="BIZ UDPゴシック" panose="020B0400000000000000" pitchFamily="50" charset="-128"/>
                  <a:cs typeface="ＭＳ Ｐゴシック"/>
                </a:rPr>
                <a:t> </a:t>
              </a:r>
              <a:r>
                <a:rPr lang="ja-JP" altLang="en-US" sz="1200" spc="15" dirty="0">
                  <a:latin typeface="BIZ UDPゴシック" panose="020B0400000000000000" pitchFamily="50" charset="-128"/>
                  <a:ea typeface="BIZ UDPゴシック" panose="020B0400000000000000" pitchFamily="50" charset="-128"/>
                  <a:cs typeface="ＭＳ Ｐゴシック"/>
                </a:rPr>
                <a:t>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7" name="正方形/長方形 16">
              <a:extLst>
                <a:ext uri="{FF2B5EF4-FFF2-40B4-BE49-F238E27FC236}">
                  <a16:creationId xmlns:a16="http://schemas.microsoft.com/office/drawing/2014/main" id="{66CFB67A-78AE-4664-E964-A67B33AA2289}"/>
                </a:ext>
              </a:extLst>
            </p:cNvPr>
            <p:cNvSpPr/>
            <p:nvPr/>
          </p:nvSpPr>
          <p:spPr>
            <a:xfrm>
              <a:off x="6942453" y="-2558260"/>
              <a:ext cx="952444"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8" name="正方形/長方形 17">
              <a:extLst>
                <a:ext uri="{FF2B5EF4-FFF2-40B4-BE49-F238E27FC236}">
                  <a16:creationId xmlns:a16="http://schemas.microsoft.com/office/drawing/2014/main" id="{0D949EEB-A94D-4C32-745D-B9D3175B0361}"/>
                </a:ext>
              </a:extLst>
            </p:cNvPr>
            <p:cNvSpPr/>
            <p:nvPr/>
          </p:nvSpPr>
          <p:spPr>
            <a:xfrm>
              <a:off x="8263494" y="-2558260"/>
              <a:ext cx="466043"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19" name="正方形/長方形 18">
              <a:extLst>
                <a:ext uri="{FF2B5EF4-FFF2-40B4-BE49-F238E27FC236}">
                  <a16:creationId xmlns:a16="http://schemas.microsoft.com/office/drawing/2014/main" id="{991AEB43-191C-82EE-567D-4B90851D4362}"/>
                </a:ext>
              </a:extLst>
            </p:cNvPr>
            <p:cNvSpPr/>
            <p:nvPr/>
          </p:nvSpPr>
          <p:spPr>
            <a:xfrm>
              <a:off x="7894896" y="-2558260"/>
              <a:ext cx="368597"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36" name="テキスト ボックス 35">
              <a:extLst>
                <a:ext uri="{FF2B5EF4-FFF2-40B4-BE49-F238E27FC236}">
                  <a16:creationId xmlns:a16="http://schemas.microsoft.com/office/drawing/2014/main" id="{7F6BADC9-37B8-D02C-968B-880CA23F46B3}"/>
                </a:ext>
              </a:extLst>
            </p:cNvPr>
            <p:cNvSpPr txBox="1"/>
            <p:nvPr/>
          </p:nvSpPr>
          <p:spPr>
            <a:xfrm>
              <a:off x="69285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③利用の転換</a:t>
              </a:r>
            </a:p>
          </p:txBody>
        </p:sp>
      </p:grpSp>
      <p:pic>
        <p:nvPicPr>
          <p:cNvPr id="45" name="図 44" descr="図形, 円&#10;&#10;自動的に生成された説明">
            <a:extLst>
              <a:ext uri="{FF2B5EF4-FFF2-40B4-BE49-F238E27FC236}">
                <a16:creationId xmlns:a16="http://schemas.microsoft.com/office/drawing/2014/main" id="{E502FBA1-20A8-491A-8784-98B3564981F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4333" y="1693536"/>
            <a:ext cx="552898" cy="552898"/>
          </a:xfrm>
          <a:prstGeom prst="rect">
            <a:avLst/>
          </a:prstGeom>
        </p:spPr>
      </p:pic>
      <p:grpSp>
        <p:nvGrpSpPr>
          <p:cNvPr id="49" name="グループ化 48">
            <a:extLst>
              <a:ext uri="{FF2B5EF4-FFF2-40B4-BE49-F238E27FC236}">
                <a16:creationId xmlns:a16="http://schemas.microsoft.com/office/drawing/2014/main" id="{3A77C976-1255-FCA3-2C9A-AD664A5EEB4A}"/>
              </a:ext>
            </a:extLst>
          </p:cNvPr>
          <p:cNvGrpSpPr/>
          <p:nvPr/>
        </p:nvGrpSpPr>
        <p:grpSpPr>
          <a:xfrm>
            <a:off x="7275291" y="5406627"/>
            <a:ext cx="1769036" cy="1080001"/>
            <a:chOff x="10423005" y="-2565259"/>
            <a:chExt cx="1769036" cy="1080001"/>
          </a:xfrm>
        </p:grpSpPr>
        <p:sp>
          <p:nvSpPr>
            <p:cNvPr id="50" name="正方形/長方形 49">
              <a:extLst>
                <a:ext uri="{FF2B5EF4-FFF2-40B4-BE49-F238E27FC236}">
                  <a16:creationId xmlns:a16="http://schemas.microsoft.com/office/drawing/2014/main" id="{471E26A0-A9FE-440F-C321-62670CFA5A9B}"/>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1" name="正方形/長方形 50">
              <a:extLst>
                <a:ext uri="{FF2B5EF4-FFF2-40B4-BE49-F238E27FC236}">
                  <a16:creationId xmlns:a16="http://schemas.microsoft.com/office/drawing/2014/main" id="{25B19C77-0F88-8224-7ED5-80CD3A10CB28}"/>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4" name="正方形/長方形 53">
              <a:extLst>
                <a:ext uri="{FF2B5EF4-FFF2-40B4-BE49-F238E27FC236}">
                  <a16:creationId xmlns:a16="http://schemas.microsoft.com/office/drawing/2014/main" id="{FF94BFD7-3CE1-4C6A-B0E9-7585C77B5822}"/>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5" name="正方形/長方形 54">
              <a:extLst>
                <a:ext uri="{FF2B5EF4-FFF2-40B4-BE49-F238E27FC236}">
                  <a16:creationId xmlns:a16="http://schemas.microsoft.com/office/drawing/2014/main" id="{26A827DA-4922-31BD-AFB1-39937F76448D}"/>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6" name="正方形/長方形 55">
              <a:extLst>
                <a:ext uri="{FF2B5EF4-FFF2-40B4-BE49-F238E27FC236}">
                  <a16:creationId xmlns:a16="http://schemas.microsoft.com/office/drawing/2014/main" id="{0B753E42-B41D-1E19-6F99-36847957CBD3}"/>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cxnSp>
        <p:nvCxnSpPr>
          <p:cNvPr id="58" name="コネクタ: カギ線 57">
            <a:extLst>
              <a:ext uri="{FF2B5EF4-FFF2-40B4-BE49-F238E27FC236}">
                <a16:creationId xmlns:a16="http://schemas.microsoft.com/office/drawing/2014/main" id="{B9F5CD74-B382-8BCD-51B9-60AF334DC8A6}"/>
              </a:ext>
            </a:extLst>
          </p:cNvPr>
          <p:cNvCxnSpPr>
            <a:endCxn id="34" idx="0"/>
          </p:cNvCxnSpPr>
          <p:nvPr/>
        </p:nvCxnSpPr>
        <p:spPr>
          <a:xfrm rot="10800000" flipV="1">
            <a:off x="1997468" y="1588179"/>
            <a:ext cx="1515373" cy="959553"/>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8E1B130C-17C7-2BF2-C171-BC4B93363C31}"/>
              </a:ext>
            </a:extLst>
          </p:cNvPr>
          <p:cNvCxnSpPr>
            <a:cxnSpLocks/>
            <a:stCxn id="23" idx="3"/>
            <a:endCxn id="36" idx="0"/>
          </p:cNvCxnSpPr>
          <p:nvPr/>
        </p:nvCxnSpPr>
        <p:spPr>
          <a:xfrm>
            <a:off x="5696029" y="1621047"/>
            <a:ext cx="1885163" cy="926686"/>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9D527FA-764F-4606-226C-B46428EF2948}"/>
              </a:ext>
            </a:extLst>
          </p:cNvPr>
          <p:cNvCxnSpPr>
            <a:cxnSpLocks/>
          </p:cNvCxnSpPr>
          <p:nvPr/>
        </p:nvCxnSpPr>
        <p:spPr>
          <a:xfrm>
            <a:off x="4805867" y="2246434"/>
            <a:ext cx="0" cy="267739"/>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id="{86859C61-7EAF-E463-2CE8-7D3724865513}"/>
              </a:ext>
            </a:extLst>
          </p:cNvPr>
          <p:cNvCxnSpPr>
            <a:cxnSpLocks/>
            <a:stCxn id="6" idx="2"/>
            <a:endCxn id="32" idx="0"/>
          </p:cNvCxnSpPr>
          <p:nvPr/>
        </p:nvCxnSpPr>
        <p:spPr>
          <a:xfrm rot="16200000" flipH="1">
            <a:off x="2976849" y="3744243"/>
            <a:ext cx="628357" cy="2717200"/>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EC73E04A-838C-8F4C-A181-167EC0F103D6}"/>
              </a:ext>
            </a:extLst>
          </p:cNvPr>
          <p:cNvCxnSpPr>
            <a:cxnSpLocks/>
            <a:stCxn id="5" idx="2"/>
          </p:cNvCxnSpPr>
          <p:nvPr/>
        </p:nvCxnSpPr>
        <p:spPr>
          <a:xfrm>
            <a:off x="4817540" y="4805977"/>
            <a:ext cx="8135" cy="61104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549DA961-50A6-689D-DABF-D7BFF7C22CE0}"/>
              </a:ext>
            </a:extLst>
          </p:cNvPr>
          <p:cNvCxnSpPr>
            <a:cxnSpLocks/>
            <a:stCxn id="4" idx="2"/>
            <a:endCxn id="33" idx="0"/>
          </p:cNvCxnSpPr>
          <p:nvPr/>
        </p:nvCxnSpPr>
        <p:spPr>
          <a:xfrm rot="5400000">
            <a:off x="5993286" y="3822186"/>
            <a:ext cx="628357" cy="2561315"/>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77" name="四角形: メモ 76">
            <a:extLst>
              <a:ext uri="{FF2B5EF4-FFF2-40B4-BE49-F238E27FC236}">
                <a16:creationId xmlns:a16="http://schemas.microsoft.com/office/drawing/2014/main" id="{2DAF8F0B-4A4A-07FF-27A3-B535DCE28437}"/>
              </a:ext>
            </a:extLst>
          </p:cNvPr>
          <p:cNvSpPr/>
          <p:nvPr/>
        </p:nvSpPr>
        <p:spPr>
          <a:xfrm rot="20849489">
            <a:off x="32387" y="2776247"/>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省エネを</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徹底</a:t>
            </a:r>
          </a:p>
        </p:txBody>
      </p:sp>
      <p:sp>
        <p:nvSpPr>
          <p:cNvPr id="78" name="四角形: メモ 77">
            <a:extLst>
              <a:ext uri="{FF2B5EF4-FFF2-40B4-BE49-F238E27FC236}">
                <a16:creationId xmlns:a16="http://schemas.microsoft.com/office/drawing/2014/main" id="{F4328ACC-360C-E788-B96A-95C118519F05}"/>
              </a:ext>
            </a:extLst>
          </p:cNvPr>
          <p:cNvSpPr/>
          <p:nvPr/>
        </p:nvSpPr>
        <p:spPr>
          <a:xfrm rot="20849489">
            <a:off x="5579135" y="239901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再生可能</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エネルギーへ</a:t>
            </a:r>
          </a:p>
        </p:txBody>
      </p:sp>
      <p:sp>
        <p:nvSpPr>
          <p:cNvPr id="79" name="四角形: メモ 78">
            <a:extLst>
              <a:ext uri="{FF2B5EF4-FFF2-40B4-BE49-F238E27FC236}">
                <a16:creationId xmlns:a16="http://schemas.microsoft.com/office/drawing/2014/main" id="{FCBD6523-4CAE-5507-4E5B-5188556E52C9}"/>
              </a:ext>
            </a:extLst>
          </p:cNvPr>
          <p:cNvSpPr/>
          <p:nvPr/>
        </p:nvSpPr>
        <p:spPr>
          <a:xfrm rot="20849489">
            <a:off x="8388874" y="247537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転換</a:t>
            </a:r>
          </a:p>
        </p:txBody>
      </p:sp>
      <p:sp>
        <p:nvSpPr>
          <p:cNvPr id="80" name="四角形: メモ 79">
            <a:extLst>
              <a:ext uri="{FF2B5EF4-FFF2-40B4-BE49-F238E27FC236}">
                <a16:creationId xmlns:a16="http://schemas.microsoft.com/office/drawing/2014/main" id="{2B480660-CFAF-2370-A14E-79714E5E6368}"/>
              </a:ext>
            </a:extLst>
          </p:cNvPr>
          <p:cNvSpPr/>
          <p:nvPr/>
        </p:nvSpPr>
        <p:spPr>
          <a:xfrm rot="20849489">
            <a:off x="5974035" y="1105390"/>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エネルギーの</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「見える化」</a:t>
            </a:r>
          </a:p>
        </p:txBody>
      </p:sp>
      <p:sp>
        <p:nvSpPr>
          <p:cNvPr id="81" name="四角形: メモ 80">
            <a:extLst>
              <a:ext uri="{FF2B5EF4-FFF2-40B4-BE49-F238E27FC236}">
                <a16:creationId xmlns:a16="http://schemas.microsoft.com/office/drawing/2014/main" id="{119D291F-E563-A47D-080E-0BDB86161A5C}"/>
              </a:ext>
            </a:extLst>
          </p:cNvPr>
          <p:cNvSpPr/>
          <p:nvPr/>
        </p:nvSpPr>
        <p:spPr>
          <a:xfrm rot="20849489">
            <a:off x="8645459" y="4905426"/>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カーボン</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オフセットへ</a:t>
            </a:r>
          </a:p>
        </p:txBody>
      </p:sp>
      <p:cxnSp>
        <p:nvCxnSpPr>
          <p:cNvPr id="82" name="直線矢印コネクタ 81">
            <a:extLst>
              <a:ext uri="{FF2B5EF4-FFF2-40B4-BE49-F238E27FC236}">
                <a16:creationId xmlns:a16="http://schemas.microsoft.com/office/drawing/2014/main" id="{E2217D02-379C-E8D3-9996-1BB69AFF33B1}"/>
              </a:ext>
            </a:extLst>
          </p:cNvPr>
          <p:cNvCxnSpPr>
            <a:cxnSpLocks/>
            <a:endCxn id="50" idx="1"/>
          </p:cNvCxnSpPr>
          <p:nvPr/>
        </p:nvCxnSpPr>
        <p:spPr>
          <a:xfrm>
            <a:off x="5980782" y="5946628"/>
            <a:ext cx="1294509" cy="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コネクタ: カギ線 86">
            <a:extLst>
              <a:ext uri="{FF2B5EF4-FFF2-40B4-BE49-F238E27FC236}">
                <a16:creationId xmlns:a16="http://schemas.microsoft.com/office/drawing/2014/main" id="{CAA10256-7900-447A-6A11-55255E4913EC}"/>
              </a:ext>
            </a:extLst>
          </p:cNvPr>
          <p:cNvCxnSpPr>
            <a:cxnSpLocks/>
            <a:stCxn id="51" idx="3"/>
            <a:endCxn id="91" idx="2"/>
          </p:cNvCxnSpPr>
          <p:nvPr/>
        </p:nvCxnSpPr>
        <p:spPr>
          <a:xfrm flipH="1">
            <a:off x="2755754" y="5946628"/>
            <a:ext cx="6288573" cy="377943"/>
          </a:xfrm>
          <a:prstGeom prst="bentConnector4">
            <a:avLst>
              <a:gd name="adj1" fmla="val -3635"/>
              <a:gd name="adj2" fmla="val 203364"/>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8E42F571-D001-1035-F88F-74130D0D4115}"/>
              </a:ext>
            </a:extLst>
          </p:cNvPr>
          <p:cNvSpPr txBox="1"/>
          <p:nvPr/>
        </p:nvSpPr>
        <p:spPr>
          <a:xfrm>
            <a:off x="2087141" y="6047572"/>
            <a:ext cx="1337226"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クレジット</a:t>
            </a:r>
          </a:p>
        </p:txBody>
      </p:sp>
      <p:sp>
        <p:nvSpPr>
          <p:cNvPr id="92" name="テキスト ボックス 91">
            <a:extLst>
              <a:ext uri="{FF2B5EF4-FFF2-40B4-BE49-F238E27FC236}">
                <a16:creationId xmlns:a16="http://schemas.microsoft.com/office/drawing/2014/main" id="{DE20063A-80ED-EBAF-0E92-36D88B3E818C}"/>
              </a:ext>
            </a:extLst>
          </p:cNvPr>
          <p:cNvSpPr txBox="1"/>
          <p:nvPr/>
        </p:nvSpPr>
        <p:spPr>
          <a:xfrm rot="21104454">
            <a:off x="7673086" y="963505"/>
            <a:ext cx="2098651"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省エネ補助金</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設備導入・エネルギーマネジメント等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DB682C4C-9683-BBF7-45F0-E17C5344C4BD}"/>
              </a:ext>
            </a:extLst>
          </p:cNvPr>
          <p:cNvSpPr txBox="1"/>
          <p:nvPr/>
        </p:nvSpPr>
        <p:spPr>
          <a:xfrm rot="21104454">
            <a:off x="7213993" y="428087"/>
            <a:ext cx="1984838"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省エネ最適化診断</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省エネルギーセンター</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45172722-6D3C-F2F4-B3C2-EE0C07FC200F}"/>
              </a:ext>
            </a:extLst>
          </p:cNvPr>
          <p:cNvSpPr txBox="1"/>
          <p:nvPr/>
        </p:nvSpPr>
        <p:spPr>
          <a:xfrm rot="21104454">
            <a:off x="7804162" y="1575942"/>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87976F2A-3D2B-3221-59B1-8AF6191493EA}"/>
              </a:ext>
            </a:extLst>
          </p:cNvPr>
          <p:cNvSpPr/>
          <p:nvPr/>
        </p:nvSpPr>
        <p:spPr>
          <a:xfrm>
            <a:off x="132480" y="6036332"/>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排出</a:t>
            </a:r>
          </a:p>
        </p:txBody>
      </p:sp>
      <p:sp>
        <p:nvSpPr>
          <p:cNvPr id="69" name="正方形/長方形 68">
            <a:extLst>
              <a:ext uri="{FF2B5EF4-FFF2-40B4-BE49-F238E27FC236}">
                <a16:creationId xmlns:a16="http://schemas.microsoft.com/office/drawing/2014/main" id="{3584D213-84A8-F8AA-F9E5-01E9F03E30CE}"/>
              </a:ext>
            </a:extLst>
          </p:cNvPr>
          <p:cNvSpPr/>
          <p:nvPr/>
        </p:nvSpPr>
        <p:spPr>
          <a:xfrm>
            <a:off x="132480" y="6536378"/>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sp>
        <p:nvSpPr>
          <p:cNvPr id="84" name="正方形/長方形 83">
            <a:extLst>
              <a:ext uri="{FF2B5EF4-FFF2-40B4-BE49-F238E27FC236}">
                <a16:creationId xmlns:a16="http://schemas.microsoft.com/office/drawing/2014/main" id="{4190B7AF-F036-9358-EB13-A1B042F53CE5}"/>
              </a:ext>
            </a:extLst>
          </p:cNvPr>
          <p:cNvSpPr/>
          <p:nvPr/>
        </p:nvSpPr>
        <p:spPr>
          <a:xfrm>
            <a:off x="1298464" y="6033536"/>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100" dirty="0">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880EB159-4990-A78F-4AC1-2F5EE44D4989}"/>
              </a:ext>
            </a:extLst>
          </p:cNvPr>
          <p:cNvSpPr/>
          <p:nvPr/>
        </p:nvSpPr>
        <p:spPr>
          <a:xfrm>
            <a:off x="1298464" y="6533582"/>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grpSp>
        <p:nvGrpSpPr>
          <p:cNvPr id="70" name="グループ化 69">
            <a:extLst>
              <a:ext uri="{FF2B5EF4-FFF2-40B4-BE49-F238E27FC236}">
                <a16:creationId xmlns:a16="http://schemas.microsoft.com/office/drawing/2014/main" id="{BE6605EB-D711-E70E-A141-699D93E43F1C}"/>
              </a:ext>
            </a:extLst>
          </p:cNvPr>
          <p:cNvGrpSpPr/>
          <p:nvPr/>
        </p:nvGrpSpPr>
        <p:grpSpPr>
          <a:xfrm>
            <a:off x="1628380" y="6053342"/>
            <a:ext cx="519933" cy="317420"/>
            <a:chOff x="10423005" y="-2565259"/>
            <a:chExt cx="1769036" cy="1080001"/>
          </a:xfrm>
          <a:solidFill>
            <a:schemeClr val="bg1"/>
          </a:solidFill>
        </p:grpSpPr>
        <p:sp>
          <p:nvSpPr>
            <p:cNvPr id="73" name="正方形/長方形 72">
              <a:extLst>
                <a:ext uri="{FF2B5EF4-FFF2-40B4-BE49-F238E27FC236}">
                  <a16:creationId xmlns:a16="http://schemas.microsoft.com/office/drawing/2014/main" id="{E760947E-BE66-736C-8BD2-D06F2F323ED1}"/>
                </a:ext>
              </a:extLst>
            </p:cNvPr>
            <p:cNvSpPr/>
            <p:nvPr/>
          </p:nvSpPr>
          <p:spPr>
            <a:xfrm>
              <a:off x="10423005" y="-2565258"/>
              <a:ext cx="476220"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4" name="正方形/長方形 73">
              <a:extLst>
                <a:ext uri="{FF2B5EF4-FFF2-40B4-BE49-F238E27FC236}">
                  <a16:creationId xmlns:a16="http://schemas.microsoft.com/office/drawing/2014/main" id="{026EB511-BAAE-8CED-8B90-A6C5BB63412F}"/>
                </a:ext>
              </a:extLst>
            </p:cNvPr>
            <p:cNvSpPr/>
            <p:nvPr/>
          </p:nvSpPr>
          <p:spPr>
            <a:xfrm>
              <a:off x="11941895" y="-2565258"/>
              <a:ext cx="250146"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5" name="正方形/長方形 74">
              <a:extLst>
                <a:ext uri="{FF2B5EF4-FFF2-40B4-BE49-F238E27FC236}">
                  <a16:creationId xmlns:a16="http://schemas.microsoft.com/office/drawing/2014/main" id="{4F79B9F6-F968-8F4A-6AF1-BC8DC36687D3}"/>
                </a:ext>
              </a:extLst>
            </p:cNvPr>
            <p:cNvSpPr/>
            <p:nvPr/>
          </p:nvSpPr>
          <p:spPr>
            <a:xfrm>
              <a:off x="11653586" y="-2565259"/>
              <a:ext cx="288308" cy="576065"/>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6" name="正方形/長方形 75">
              <a:extLst>
                <a:ext uri="{FF2B5EF4-FFF2-40B4-BE49-F238E27FC236}">
                  <a16:creationId xmlns:a16="http://schemas.microsoft.com/office/drawing/2014/main" id="{CE7EEF8D-B549-271F-AAA5-A86136E1B11D}"/>
                </a:ext>
              </a:extLst>
            </p:cNvPr>
            <p:cNvSpPr/>
            <p:nvPr/>
          </p:nvSpPr>
          <p:spPr>
            <a:xfrm>
              <a:off x="10899225" y="-2565258"/>
              <a:ext cx="476220"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83" name="正方形/長方形 82">
              <a:extLst>
                <a:ext uri="{FF2B5EF4-FFF2-40B4-BE49-F238E27FC236}">
                  <a16:creationId xmlns:a16="http://schemas.microsoft.com/office/drawing/2014/main" id="{8D77F98C-2172-DFC6-850C-53EFE527F87C}"/>
                </a:ext>
              </a:extLst>
            </p:cNvPr>
            <p:cNvSpPr/>
            <p:nvPr/>
          </p:nvSpPr>
          <p:spPr>
            <a:xfrm>
              <a:off x="11375444" y="-2565258"/>
              <a:ext cx="278139"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grpSp>
      <p:cxnSp>
        <p:nvCxnSpPr>
          <p:cNvPr id="53" name="直線矢印コネクタ 52">
            <a:extLst>
              <a:ext uri="{FF2B5EF4-FFF2-40B4-BE49-F238E27FC236}">
                <a16:creationId xmlns:a16="http://schemas.microsoft.com/office/drawing/2014/main" id="{4712361D-1051-F665-78C6-89B74B8C1C0F}"/>
              </a:ext>
            </a:extLst>
          </p:cNvPr>
          <p:cNvCxnSpPr>
            <a:stCxn id="3" idx="3"/>
            <a:endCxn id="84" idx="1"/>
          </p:cNvCxnSpPr>
          <p:nvPr/>
        </p:nvCxnSpPr>
        <p:spPr>
          <a:xfrm flipV="1">
            <a:off x="996576" y="6285564"/>
            <a:ext cx="301888" cy="2796"/>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E53C25D-559A-0BA9-F689-E970F44617C7}"/>
              </a:ext>
            </a:extLst>
          </p:cNvPr>
          <p:cNvSpPr txBox="1"/>
          <p:nvPr/>
        </p:nvSpPr>
        <p:spPr>
          <a:xfrm>
            <a:off x="128464" y="5868051"/>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ja-JP" altLang="en-US" sz="900" dirty="0">
                <a:solidFill>
                  <a:srgbClr val="FF0000"/>
                </a:solidFill>
                <a:latin typeface="BIZ UDPゴシック" panose="020B0400000000000000" pitchFamily="50" charset="-128"/>
                <a:ea typeface="BIZ UDPゴシック" panose="020B0400000000000000" pitchFamily="50" charset="-128"/>
              </a:rPr>
              <a:t>排出大</a:t>
            </a:r>
          </a:p>
        </p:txBody>
      </p:sp>
      <p:sp>
        <p:nvSpPr>
          <p:cNvPr id="86" name="テキスト ボックス 85">
            <a:extLst>
              <a:ext uri="{FF2B5EF4-FFF2-40B4-BE49-F238E27FC236}">
                <a16:creationId xmlns:a16="http://schemas.microsoft.com/office/drawing/2014/main" id="{3C330726-34B8-9B68-F89E-0E9E9EE7E07E}"/>
              </a:ext>
            </a:extLst>
          </p:cNvPr>
          <p:cNvSpPr txBox="1"/>
          <p:nvPr/>
        </p:nvSpPr>
        <p:spPr>
          <a:xfrm>
            <a:off x="1291853" y="5871709"/>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en-US" altLang="ja-JP" sz="900" dirty="0">
                <a:solidFill>
                  <a:srgbClr val="006600"/>
                </a:solidFill>
                <a:latin typeface="BIZ UDPゴシック" panose="020B0400000000000000" pitchFamily="50" charset="-128"/>
                <a:ea typeface="BIZ UDPゴシック" panose="020B0400000000000000" pitchFamily="50" charset="-128"/>
              </a:rPr>
              <a:t>CN</a:t>
            </a:r>
            <a:r>
              <a:rPr kumimoji="1" lang="ja-JP" altLang="en-US" sz="900" dirty="0">
                <a:solidFill>
                  <a:srgbClr val="006600"/>
                </a:solidFill>
                <a:latin typeface="BIZ UDPゴシック" panose="020B0400000000000000" pitchFamily="50" charset="-128"/>
                <a:ea typeface="BIZ UDPゴシック" panose="020B0400000000000000" pitchFamily="50" charset="-128"/>
              </a:rPr>
              <a:t>実現</a:t>
            </a:r>
          </a:p>
        </p:txBody>
      </p:sp>
      <p:grpSp>
        <p:nvGrpSpPr>
          <p:cNvPr id="64" name="グループ化 63">
            <a:extLst>
              <a:ext uri="{FF2B5EF4-FFF2-40B4-BE49-F238E27FC236}">
                <a16:creationId xmlns:a16="http://schemas.microsoft.com/office/drawing/2014/main" id="{16AC6560-DA30-57FA-23C3-DD89635DC224}"/>
              </a:ext>
            </a:extLst>
          </p:cNvPr>
          <p:cNvGrpSpPr/>
          <p:nvPr/>
        </p:nvGrpSpPr>
        <p:grpSpPr>
          <a:xfrm>
            <a:off x="8491429" y="3455206"/>
            <a:ext cx="552898" cy="552898"/>
            <a:chOff x="8491429" y="3455206"/>
            <a:chExt cx="552898" cy="552898"/>
          </a:xfrm>
        </p:grpSpPr>
        <p:pic>
          <p:nvPicPr>
            <p:cNvPr id="47" name="図 46" descr="図形, 円&#10;&#10;自動的に生成された説明">
              <a:extLst>
                <a:ext uri="{FF2B5EF4-FFF2-40B4-BE49-F238E27FC236}">
                  <a16:creationId xmlns:a16="http://schemas.microsoft.com/office/drawing/2014/main" id="{A99B15C4-6DBA-C89D-AF79-BB6CF98A1C1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88" name="図 87" descr="図形, 円&#10;&#10;自動的に生成された説明">
              <a:extLst>
                <a:ext uri="{FF2B5EF4-FFF2-40B4-BE49-F238E27FC236}">
                  <a16:creationId xmlns:a16="http://schemas.microsoft.com/office/drawing/2014/main" id="{016378CF-49D4-8E5E-2DF7-4FC4E620C64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63" name="正方形/長方形 62">
              <a:extLst>
                <a:ext uri="{FF2B5EF4-FFF2-40B4-BE49-F238E27FC236}">
                  <a16:creationId xmlns:a16="http://schemas.microsoft.com/office/drawing/2014/main" id="{6C5BAFC7-C8D0-4405-51E7-F876490FE6EE}"/>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1CD72E9D-8884-9470-FAF1-E1F10030EB38}"/>
              </a:ext>
            </a:extLst>
          </p:cNvPr>
          <p:cNvGrpSpPr/>
          <p:nvPr/>
        </p:nvGrpSpPr>
        <p:grpSpPr>
          <a:xfrm>
            <a:off x="5696029" y="3446550"/>
            <a:ext cx="552898" cy="552898"/>
            <a:chOff x="8491429" y="3455206"/>
            <a:chExt cx="552898" cy="552898"/>
          </a:xfrm>
        </p:grpSpPr>
        <p:pic>
          <p:nvPicPr>
            <p:cNvPr id="96" name="図 95" descr="図形, 円&#10;&#10;自動的に生成された説明">
              <a:extLst>
                <a:ext uri="{FF2B5EF4-FFF2-40B4-BE49-F238E27FC236}">
                  <a16:creationId xmlns:a16="http://schemas.microsoft.com/office/drawing/2014/main" id="{9ED84FF4-553D-5BCE-FB60-5F7E2FA526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97" name="図 96" descr="図形, 円&#10;&#10;自動的に生成された説明">
              <a:extLst>
                <a:ext uri="{FF2B5EF4-FFF2-40B4-BE49-F238E27FC236}">
                  <a16:creationId xmlns:a16="http://schemas.microsoft.com/office/drawing/2014/main" id="{E50FE491-C550-7EEF-0BBC-05072757C95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98" name="正方形/長方形 97">
              <a:extLst>
                <a:ext uri="{FF2B5EF4-FFF2-40B4-BE49-F238E27FC236}">
                  <a16:creationId xmlns:a16="http://schemas.microsoft.com/office/drawing/2014/main" id="{9BEA503E-9E1E-A2BD-DD5A-89F1A8F6C278}"/>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9D89958A-FD27-8B75-6998-292F33BABBC4}"/>
              </a:ext>
            </a:extLst>
          </p:cNvPr>
          <p:cNvGrpSpPr/>
          <p:nvPr/>
        </p:nvGrpSpPr>
        <p:grpSpPr>
          <a:xfrm>
            <a:off x="2822483" y="3452402"/>
            <a:ext cx="552898" cy="552898"/>
            <a:chOff x="8491429" y="3455206"/>
            <a:chExt cx="552898" cy="552898"/>
          </a:xfrm>
        </p:grpSpPr>
        <p:pic>
          <p:nvPicPr>
            <p:cNvPr id="100" name="図 99" descr="図形, 円&#10;&#10;自動的に生成された説明">
              <a:extLst>
                <a:ext uri="{FF2B5EF4-FFF2-40B4-BE49-F238E27FC236}">
                  <a16:creationId xmlns:a16="http://schemas.microsoft.com/office/drawing/2014/main" id="{057858DC-0A40-E638-29E0-F43D96E34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1" name="図 100" descr="図形, 円&#10;&#10;自動的に生成された説明">
              <a:extLst>
                <a:ext uri="{FF2B5EF4-FFF2-40B4-BE49-F238E27FC236}">
                  <a16:creationId xmlns:a16="http://schemas.microsoft.com/office/drawing/2014/main" id="{E6F760C1-2CC5-F53A-FA5B-AB96A1AF4F6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102" name="正方形/長方形 101">
              <a:extLst>
                <a:ext uri="{FF2B5EF4-FFF2-40B4-BE49-F238E27FC236}">
                  <a16:creationId xmlns:a16="http://schemas.microsoft.com/office/drawing/2014/main" id="{1130609E-6532-DE2C-15C7-A3FF7627E485}"/>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67555C2D-72BE-C016-866A-F1DD6846A8D2}"/>
              </a:ext>
            </a:extLst>
          </p:cNvPr>
          <p:cNvGrpSpPr/>
          <p:nvPr/>
        </p:nvGrpSpPr>
        <p:grpSpPr>
          <a:xfrm>
            <a:off x="5696029" y="5957058"/>
            <a:ext cx="552898" cy="552898"/>
            <a:chOff x="8491429" y="3455206"/>
            <a:chExt cx="552898" cy="552898"/>
          </a:xfrm>
        </p:grpSpPr>
        <p:pic>
          <p:nvPicPr>
            <p:cNvPr id="104" name="図 103" descr="図形, 円&#10;&#10;自動的に生成された説明">
              <a:extLst>
                <a:ext uri="{FF2B5EF4-FFF2-40B4-BE49-F238E27FC236}">
                  <a16:creationId xmlns:a16="http://schemas.microsoft.com/office/drawing/2014/main" id="{8C94428C-8064-F356-7DAE-756323B26C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5" name="図 104" descr="図形, 円&#10;&#10;自動的に生成された説明">
              <a:extLst>
                <a:ext uri="{FF2B5EF4-FFF2-40B4-BE49-F238E27FC236}">
                  <a16:creationId xmlns:a16="http://schemas.microsoft.com/office/drawing/2014/main" id="{615BA7C1-848C-3466-1823-E5A2C05A628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3374686">
              <a:off x="8639565" y="3691218"/>
              <a:ext cx="199365" cy="131951"/>
            </a:xfrm>
            <a:prstGeom prst="rect">
              <a:avLst/>
            </a:prstGeom>
          </p:spPr>
        </p:pic>
        <p:sp>
          <p:nvSpPr>
            <p:cNvPr id="106" name="正方形/長方形 105">
              <a:extLst>
                <a:ext uri="{FF2B5EF4-FFF2-40B4-BE49-F238E27FC236}">
                  <a16:creationId xmlns:a16="http://schemas.microsoft.com/office/drawing/2014/main" id="{8698C1DA-4AE9-7985-B051-0092A502995D}"/>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0" name="Picture 2" descr="Ｊ－クレジット制度">
            <a:extLst>
              <a:ext uri="{FF2B5EF4-FFF2-40B4-BE49-F238E27FC236}">
                <a16:creationId xmlns:a16="http://schemas.microsoft.com/office/drawing/2014/main" id="{504D9E67-5FB2-7A90-CC28-E59F7561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5517232"/>
            <a:ext cx="1794627" cy="317683"/>
          </a:xfrm>
          <a:prstGeom prst="rect">
            <a:avLst/>
          </a:prstGeom>
          <a:noFill/>
          <a:extLst>
            <a:ext uri="{909E8E84-426E-40DD-AFC4-6F175D3DCCD1}">
              <a14:hiddenFill xmlns:a14="http://schemas.microsoft.com/office/drawing/2010/main">
                <a:solidFill>
                  <a:srgbClr val="FFFFFF"/>
                </a:solidFill>
              </a14:hiddenFill>
            </a:ext>
          </a:extLst>
        </p:spPr>
      </p:pic>
      <p:sp>
        <p:nvSpPr>
          <p:cNvPr id="108" name="テキスト ボックス 107">
            <a:extLst>
              <a:ext uri="{FF2B5EF4-FFF2-40B4-BE49-F238E27FC236}">
                <a16:creationId xmlns:a16="http://schemas.microsoft.com/office/drawing/2014/main" id="{3C1DC58B-FA2F-6DCF-E5BF-3A598A5845BE}"/>
              </a:ext>
            </a:extLst>
          </p:cNvPr>
          <p:cNvSpPr txBox="1"/>
          <p:nvPr/>
        </p:nvSpPr>
        <p:spPr>
          <a:xfrm rot="20682924">
            <a:off x="8156907" y="4648081"/>
            <a:ext cx="1774845"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自社が</a:t>
            </a:r>
            <a:r>
              <a:rPr kumimoji="1" lang="en-US" altLang="ja-JP" sz="1200" dirty="0">
                <a:latin typeface="BIZ UDPゴシック" panose="020B0400000000000000" pitchFamily="50" charset="-128"/>
                <a:ea typeface="BIZ UDPゴシック" panose="020B0400000000000000" pitchFamily="50" charset="-128"/>
              </a:rPr>
              <a:t>CN</a:t>
            </a:r>
            <a:r>
              <a:rPr kumimoji="1" lang="ja-JP" altLang="en-US" sz="1200" dirty="0">
                <a:latin typeface="BIZ UDPゴシック" panose="020B0400000000000000" pitchFamily="50" charset="-128"/>
                <a:ea typeface="BIZ UDPゴシック" panose="020B0400000000000000" pitchFamily="50" charset="-128"/>
              </a:rPr>
              <a:t>実現したら</a:t>
            </a:r>
            <a:r>
              <a:rPr kumimoji="1" lang="en-US" altLang="ja-JP" sz="12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17650209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省エネで、利益を生む</a:t>
            </a:r>
          </a:p>
        </p:txBody>
      </p:sp>
      <p:sp>
        <p:nvSpPr>
          <p:cNvPr id="6" name="object 263">
            <a:extLst>
              <a:ext uri="{FF2B5EF4-FFF2-40B4-BE49-F238E27FC236}">
                <a16:creationId xmlns:a16="http://schemas.microsoft.com/office/drawing/2014/main" id="{DD2B443E-1A38-B255-50F0-072F47680B77}"/>
              </a:ext>
            </a:extLst>
          </p:cNvPr>
          <p:cNvSpPr txBox="1">
            <a:spLocks/>
          </p:cNvSpPr>
          <p:nvPr/>
        </p:nvSpPr>
        <p:spPr>
          <a:xfrm>
            <a:off x="116463" y="612013"/>
            <a:ext cx="9589064" cy="1397177"/>
          </a:xfrm>
          <a:prstGeom prst="rect">
            <a:avLst/>
          </a:prstGeom>
        </p:spPr>
        <p:txBody>
          <a:bodyPr vert="horz" wrap="square" lIns="0" tIns="17145" rIns="0" bIns="0" rtlCol="0" anchor="ctr">
            <a:spAutoFit/>
          </a:bodyPr>
          <a:lstStyle>
            <a:lvl1pPr algn="l" defTabSz="914400" rtl="0" eaLnBrk="1" latinLnBrk="0" hangingPunct="1">
              <a:spcBef>
                <a:spcPct val="0"/>
              </a:spcBef>
              <a:buNone/>
              <a:defRPr kumimoji="1" sz="2800" kern="1200">
                <a:solidFill>
                  <a:schemeClr val="tx1"/>
                </a:solidFill>
                <a:latin typeface="BIZ UDPゴシック" panose="020B0400000000000000" pitchFamily="50" charset="-128"/>
                <a:ea typeface="BIZ UDPゴシック" panose="020B0400000000000000" pitchFamily="50" charset="-128"/>
                <a:cs typeface="+mj-cs"/>
              </a:defRPr>
            </a:lvl1pPr>
          </a:lstStyle>
          <a:p>
            <a:pPr marL="12700" algn="ctr">
              <a:spcBef>
                <a:spcPts val="135"/>
              </a:spcBef>
            </a:pPr>
            <a:r>
              <a:rPr lang="ja-JP" altLang="en-US" spc="50" dirty="0"/>
              <a:t>省エネで、浮いたコストは</a:t>
            </a:r>
          </a:p>
          <a:p>
            <a:pPr marL="12700" algn="ctr">
              <a:spcBef>
                <a:spcPts val="135"/>
              </a:spcBef>
            </a:pPr>
            <a:r>
              <a:rPr lang="ja-JP" altLang="en-US" sz="4000" b="1" spc="50" dirty="0">
                <a:solidFill>
                  <a:srgbClr val="FF0000"/>
                </a:solidFill>
              </a:rPr>
              <a:t>売上いらずの利益</a:t>
            </a:r>
            <a:r>
              <a:rPr lang="en-US" altLang="ja-JP" sz="4000" spc="50" dirty="0"/>
              <a:t>!</a:t>
            </a:r>
            <a:endParaRPr lang="ja-JP" altLang="en-US" sz="4000" spc="50" dirty="0"/>
          </a:p>
          <a:p>
            <a:pPr marL="12700" algn="ctr">
              <a:spcBef>
                <a:spcPts val="135"/>
              </a:spcBef>
            </a:pPr>
            <a:r>
              <a:rPr lang="ja-JP" altLang="en-US" sz="1800" spc="50" dirty="0"/>
              <a:t>また、一度省エネをすれば、その効果（利益）が何年も続きます</a:t>
            </a:r>
            <a:endParaRPr lang="ja-JP" altLang="en-US" sz="4000" spc="50" dirty="0"/>
          </a:p>
        </p:txBody>
      </p:sp>
      <p:sp>
        <p:nvSpPr>
          <p:cNvPr id="8" name="object 265">
            <a:extLst>
              <a:ext uri="{FF2B5EF4-FFF2-40B4-BE49-F238E27FC236}">
                <a16:creationId xmlns:a16="http://schemas.microsoft.com/office/drawing/2014/main" id="{22386239-215A-1901-70E9-F37291B8F397}"/>
              </a:ext>
            </a:extLst>
          </p:cNvPr>
          <p:cNvSpPr txBox="1"/>
          <p:nvPr/>
        </p:nvSpPr>
        <p:spPr>
          <a:xfrm>
            <a:off x="2504728" y="2132559"/>
            <a:ext cx="4516464" cy="4633320"/>
          </a:xfrm>
          <a:prstGeom prst="rect">
            <a:avLst/>
          </a:prstGeom>
          <a:solidFill>
            <a:schemeClr val="accent6">
              <a:lumMod val="20000"/>
              <a:lumOff val="80000"/>
            </a:schemeClr>
          </a:solidFill>
        </p:spPr>
        <p:txBody>
          <a:bodyPr vert="horz" wrap="square" lIns="0" tIns="57150" rIns="0" bIns="0" rtlCol="0">
            <a:spAutoFit/>
          </a:bodyPr>
          <a:lstStyle/>
          <a:p>
            <a:pPr marL="20320" algn="ctr">
              <a:lnSpc>
                <a:spcPct val="100000"/>
              </a:lnSpc>
              <a:spcBef>
                <a:spcPts val="450"/>
              </a:spcBef>
            </a:pPr>
            <a:r>
              <a:rPr lang="ja-JP" altLang="en-US" sz="2400" dirty="0">
                <a:latin typeface="BIZ UDPゴシック" panose="020B0400000000000000" pitchFamily="50" charset="-128"/>
                <a:ea typeface="BIZ UDPゴシック" panose="020B0400000000000000" pitchFamily="50" charset="-128"/>
                <a:cs typeface="Microsoft YaHei"/>
              </a:rPr>
              <a:t>光熱費を</a:t>
            </a:r>
            <a:r>
              <a:rPr lang="en-US" altLang="ja-JP" sz="2400" dirty="0">
                <a:solidFill>
                  <a:srgbClr val="FF0000"/>
                </a:solidFill>
                <a:latin typeface="BIZ UDPゴシック" panose="020B0400000000000000" pitchFamily="50" charset="-128"/>
                <a:ea typeface="BIZ UDPゴシック" panose="020B0400000000000000" pitchFamily="50" charset="-128"/>
                <a:cs typeface="Microsoft YaHei"/>
              </a:rPr>
              <a:t>10</a:t>
            </a:r>
            <a:r>
              <a:rPr lang="ja-JP" altLang="en-US" sz="2400" dirty="0">
                <a:solidFill>
                  <a:srgbClr val="FF0000"/>
                </a:solidFill>
                <a:latin typeface="BIZ UDPゴシック" panose="020B0400000000000000" pitchFamily="50" charset="-128"/>
                <a:ea typeface="BIZ UDPゴシック" panose="020B0400000000000000" pitchFamily="50" charset="-128"/>
                <a:cs typeface="Microsoft YaHei"/>
              </a:rPr>
              <a:t>％削減</a:t>
            </a:r>
            <a:r>
              <a:rPr lang="en-US" altLang="ja-JP" sz="2400" dirty="0">
                <a:latin typeface="BIZ UDPゴシック" panose="020B0400000000000000" pitchFamily="50" charset="-128"/>
                <a:ea typeface="BIZ UDPゴシック" panose="020B0400000000000000" pitchFamily="50" charset="-128"/>
                <a:cs typeface="Microsoft YaHei"/>
              </a:rPr>
              <a:t>!</a:t>
            </a:r>
            <a:endParaRPr lang="ja-JP" altLang="en-US" sz="2400" dirty="0">
              <a:latin typeface="BIZ UDPゴシック" panose="020B0400000000000000" pitchFamily="50" charset="-128"/>
              <a:ea typeface="BIZ UDPゴシック" panose="020B0400000000000000" pitchFamily="50" charset="-128"/>
              <a:cs typeface="Microsoft YaHei"/>
            </a:endParaRPr>
          </a:p>
          <a:p>
            <a:pPr marL="20320" algn="ctr">
              <a:lnSpc>
                <a:spcPct val="100000"/>
              </a:lnSpc>
              <a:spcBef>
                <a:spcPts val="450"/>
              </a:spcBef>
            </a:pPr>
            <a:r>
              <a:rPr lang="ja-JP" altLang="en-US" sz="2400" dirty="0">
                <a:latin typeface="BIZ UDPゴシック" panose="020B0400000000000000" pitchFamily="50" charset="-128"/>
                <a:ea typeface="BIZ UDPゴシック" panose="020B0400000000000000" pitchFamily="50" charset="-128"/>
                <a:cs typeface="Microsoft YaHei"/>
              </a:rPr>
              <a:t>↓</a:t>
            </a:r>
          </a:p>
          <a:p>
            <a:pPr marL="20320" algn="ctr">
              <a:lnSpc>
                <a:spcPct val="100000"/>
              </a:lnSpc>
              <a:spcBef>
                <a:spcPts val="450"/>
              </a:spcBef>
            </a:pPr>
            <a:r>
              <a:rPr lang="ja-JP" altLang="en-US" sz="2400" dirty="0">
                <a:latin typeface="BIZ UDPゴシック" panose="020B0400000000000000" pitchFamily="50" charset="-128"/>
                <a:ea typeface="BIZ UDPゴシック" panose="020B0400000000000000" pitchFamily="50" charset="-128"/>
                <a:cs typeface="Microsoft YaHei"/>
              </a:rPr>
              <a:t>光熱費が</a:t>
            </a:r>
            <a:r>
              <a:rPr lang="en-US" altLang="ja-JP" sz="2400" dirty="0">
                <a:solidFill>
                  <a:srgbClr val="FF0000"/>
                </a:solidFill>
                <a:latin typeface="BIZ UDPゴシック" panose="020B0400000000000000" pitchFamily="50" charset="-128"/>
                <a:ea typeface="BIZ UDPゴシック" panose="020B0400000000000000" pitchFamily="50" charset="-128"/>
                <a:cs typeface="Microsoft YaHei"/>
              </a:rPr>
              <a:t>30</a:t>
            </a:r>
            <a:r>
              <a:rPr lang="ja-JP" altLang="en-US" sz="2400" dirty="0">
                <a:solidFill>
                  <a:srgbClr val="FF0000"/>
                </a:solidFill>
                <a:latin typeface="BIZ UDPゴシック" panose="020B0400000000000000" pitchFamily="50" charset="-128"/>
                <a:ea typeface="BIZ UDPゴシック" panose="020B0400000000000000" pitchFamily="50" charset="-128"/>
                <a:cs typeface="Microsoft YaHei"/>
              </a:rPr>
              <a:t>万円</a:t>
            </a:r>
            <a:r>
              <a:rPr lang="en-US" altLang="ja-JP" sz="2400" dirty="0">
                <a:solidFill>
                  <a:srgbClr val="FF0000"/>
                </a:solidFill>
                <a:latin typeface="BIZ UDPゴシック" panose="020B0400000000000000" pitchFamily="50" charset="-128"/>
                <a:ea typeface="BIZ UDPゴシック" panose="020B0400000000000000" pitchFamily="50" charset="-128"/>
                <a:cs typeface="Microsoft YaHei"/>
              </a:rPr>
              <a:t>/</a:t>
            </a:r>
            <a:r>
              <a:rPr lang="ja-JP" altLang="en-US" sz="2400" dirty="0">
                <a:solidFill>
                  <a:srgbClr val="FF0000"/>
                </a:solidFill>
                <a:latin typeface="BIZ UDPゴシック" panose="020B0400000000000000" pitchFamily="50" charset="-128"/>
                <a:ea typeface="BIZ UDPゴシック" panose="020B0400000000000000" pitchFamily="50" charset="-128"/>
                <a:cs typeface="Microsoft YaHei"/>
              </a:rPr>
              <a:t>年</a:t>
            </a:r>
            <a:r>
              <a:rPr lang="ja-JP" altLang="en-US" sz="2400" dirty="0">
                <a:latin typeface="BIZ UDPゴシック" panose="020B0400000000000000" pitchFamily="50" charset="-128"/>
                <a:ea typeface="BIZ UDPゴシック" panose="020B0400000000000000" pitchFamily="50" charset="-128"/>
                <a:cs typeface="Microsoft YaHei"/>
              </a:rPr>
              <a:t>ダウン</a:t>
            </a:r>
            <a:r>
              <a:rPr lang="en-US" altLang="ja-JP" sz="2400" dirty="0">
                <a:latin typeface="BIZ UDPゴシック" panose="020B0400000000000000" pitchFamily="50" charset="-128"/>
                <a:ea typeface="BIZ UDPゴシック" panose="020B0400000000000000" pitchFamily="50" charset="-128"/>
                <a:cs typeface="Microsoft YaHei"/>
              </a:rPr>
              <a:t>!</a:t>
            </a:r>
          </a:p>
          <a:p>
            <a:pPr marL="20320" algn="ctr">
              <a:lnSpc>
                <a:spcPct val="100000"/>
              </a:lnSpc>
              <a:spcBef>
                <a:spcPts val="450"/>
              </a:spcBef>
            </a:pPr>
            <a:r>
              <a:rPr lang="ja-JP" altLang="en-US" sz="2400" dirty="0">
                <a:latin typeface="BIZ UDPゴシック" panose="020B0400000000000000" pitchFamily="50" charset="-128"/>
                <a:ea typeface="BIZ UDPゴシック" panose="020B0400000000000000" pitchFamily="50" charset="-128"/>
                <a:cs typeface="Microsoft YaHei"/>
              </a:rPr>
              <a:t>↓</a:t>
            </a:r>
          </a:p>
          <a:p>
            <a:pPr marL="20320" algn="ctr">
              <a:lnSpc>
                <a:spcPct val="100000"/>
              </a:lnSpc>
              <a:spcBef>
                <a:spcPts val="450"/>
              </a:spcBef>
            </a:pPr>
            <a:r>
              <a:rPr lang="ja-JP" altLang="en-US" sz="2400" dirty="0">
                <a:latin typeface="BIZ UDPゴシック" panose="020B0400000000000000" pitchFamily="50" charset="-128"/>
                <a:ea typeface="BIZ UDPゴシック" panose="020B0400000000000000" pitchFamily="50" charset="-128"/>
                <a:cs typeface="Microsoft YaHei"/>
              </a:rPr>
              <a:t>利益が</a:t>
            </a:r>
            <a:r>
              <a:rPr lang="en-US" altLang="ja-JP" sz="2400" dirty="0">
                <a:solidFill>
                  <a:srgbClr val="006600"/>
                </a:solidFill>
                <a:latin typeface="BIZ UDPゴシック" panose="020B0400000000000000" pitchFamily="50" charset="-128"/>
                <a:ea typeface="BIZ UDPゴシック" panose="020B0400000000000000" pitchFamily="50" charset="-128"/>
                <a:cs typeface="Microsoft YaHei"/>
              </a:rPr>
              <a:t>30</a:t>
            </a:r>
            <a:r>
              <a:rPr lang="ja-JP" altLang="en-US" sz="2400" dirty="0">
                <a:solidFill>
                  <a:srgbClr val="006600"/>
                </a:solidFill>
                <a:latin typeface="BIZ UDPゴシック" panose="020B0400000000000000" pitchFamily="50" charset="-128"/>
                <a:ea typeface="BIZ UDPゴシック" panose="020B0400000000000000" pitchFamily="50" charset="-128"/>
                <a:cs typeface="Microsoft YaHei"/>
              </a:rPr>
              <a:t>万円</a:t>
            </a:r>
            <a:r>
              <a:rPr lang="en-US" altLang="ja-JP" sz="2400" dirty="0">
                <a:solidFill>
                  <a:srgbClr val="006600"/>
                </a:solidFill>
                <a:latin typeface="BIZ UDPゴシック" panose="020B0400000000000000" pitchFamily="50" charset="-128"/>
                <a:ea typeface="BIZ UDPゴシック" panose="020B0400000000000000" pitchFamily="50" charset="-128"/>
                <a:cs typeface="Microsoft YaHei"/>
              </a:rPr>
              <a:t>/</a:t>
            </a:r>
            <a:r>
              <a:rPr lang="ja-JP" altLang="en-US" sz="2400" dirty="0">
                <a:solidFill>
                  <a:srgbClr val="006600"/>
                </a:solidFill>
                <a:latin typeface="BIZ UDPゴシック" panose="020B0400000000000000" pitchFamily="50" charset="-128"/>
                <a:ea typeface="BIZ UDPゴシック" panose="020B0400000000000000" pitchFamily="50" charset="-128"/>
                <a:cs typeface="Microsoft YaHei"/>
              </a:rPr>
              <a:t>年の増加</a:t>
            </a:r>
            <a:r>
              <a:rPr lang="en-US" altLang="ja-JP" sz="2400" dirty="0">
                <a:latin typeface="BIZ UDPゴシック" panose="020B0400000000000000" pitchFamily="50" charset="-128"/>
                <a:ea typeface="BIZ UDPゴシック" panose="020B0400000000000000" pitchFamily="50" charset="-128"/>
                <a:cs typeface="Microsoft YaHei"/>
              </a:rPr>
              <a:t>!</a:t>
            </a:r>
          </a:p>
          <a:p>
            <a:pPr marL="20320" algn="ctr">
              <a:lnSpc>
                <a:spcPct val="100000"/>
              </a:lnSpc>
              <a:spcBef>
                <a:spcPts val="450"/>
              </a:spcBef>
            </a:pPr>
            <a:r>
              <a:rPr lang="ja-JP" altLang="en-US" sz="2400" dirty="0">
                <a:latin typeface="BIZ UDPゴシック" panose="020B0400000000000000" pitchFamily="50" charset="-128"/>
                <a:ea typeface="BIZ UDPゴシック" panose="020B0400000000000000" pitchFamily="50" charset="-128"/>
                <a:cs typeface="Microsoft YaHei"/>
              </a:rPr>
              <a:t>↓</a:t>
            </a:r>
          </a:p>
          <a:p>
            <a:pPr marL="12700" algn="ctr">
              <a:spcBef>
                <a:spcPts val="300"/>
              </a:spcBef>
            </a:pPr>
            <a:r>
              <a:rPr lang="ja-JP" altLang="en-US" sz="2400" dirty="0">
                <a:latin typeface="BIZ UDPゴシック" panose="020B0400000000000000" pitchFamily="50" charset="-128"/>
                <a:ea typeface="BIZ UDPゴシック" panose="020B0400000000000000" pitchFamily="50" charset="-128"/>
                <a:cs typeface="Microsoft YaHei"/>
              </a:rPr>
              <a:t>売上高に対する営業利益の割合</a:t>
            </a:r>
            <a:endParaRPr lang="en-US" altLang="ja-JP" sz="2400" dirty="0">
              <a:latin typeface="BIZ UDPゴシック" panose="020B0400000000000000" pitchFamily="50" charset="-128"/>
              <a:ea typeface="BIZ UDPゴシック" panose="020B0400000000000000" pitchFamily="50" charset="-128"/>
              <a:cs typeface="Microsoft YaHei"/>
            </a:endParaRPr>
          </a:p>
          <a:p>
            <a:pPr marL="12700" algn="ctr">
              <a:spcBef>
                <a:spcPts val="300"/>
              </a:spcBef>
            </a:pPr>
            <a:r>
              <a:rPr lang="en-US" altLang="ja-JP" sz="2400" dirty="0">
                <a:latin typeface="BIZ UDPゴシック" panose="020B0400000000000000" pitchFamily="50" charset="-128"/>
                <a:ea typeface="BIZ UDPゴシック" panose="020B0400000000000000" pitchFamily="50" charset="-128"/>
                <a:cs typeface="Microsoft YaHei"/>
              </a:rPr>
              <a:t>(</a:t>
            </a:r>
            <a:r>
              <a:rPr lang="ja-JP" altLang="en-US" sz="2400" dirty="0">
                <a:latin typeface="BIZ UDPゴシック" panose="020B0400000000000000" pitchFamily="50" charset="-128"/>
                <a:ea typeface="BIZ UDPゴシック" panose="020B0400000000000000" pitchFamily="50" charset="-128"/>
                <a:cs typeface="Microsoft YaHei"/>
              </a:rPr>
              <a:t>営業利益率</a:t>
            </a:r>
            <a:r>
              <a:rPr lang="en-US" altLang="ja-JP" sz="2400" dirty="0">
                <a:latin typeface="BIZ UDPゴシック" panose="020B0400000000000000" pitchFamily="50" charset="-128"/>
                <a:ea typeface="BIZ UDPゴシック" panose="020B0400000000000000" pitchFamily="50" charset="-128"/>
                <a:cs typeface="Microsoft YaHei"/>
              </a:rPr>
              <a:t>)</a:t>
            </a:r>
            <a:r>
              <a:rPr lang="ja-JP" altLang="en-US" sz="2400" dirty="0">
                <a:latin typeface="BIZ UDPゴシック" panose="020B0400000000000000" pitchFamily="50" charset="-128"/>
                <a:ea typeface="BIZ UDPゴシック" panose="020B0400000000000000" pitchFamily="50" charset="-128"/>
                <a:cs typeface="Microsoft YaHei"/>
              </a:rPr>
              <a:t>を</a:t>
            </a:r>
            <a:r>
              <a:rPr lang="en-US" altLang="ja-JP" sz="2400" dirty="0">
                <a:latin typeface="BIZ UDPゴシック" panose="020B0400000000000000" pitchFamily="50" charset="-128"/>
                <a:ea typeface="BIZ UDPゴシック" panose="020B0400000000000000" pitchFamily="50" charset="-128"/>
                <a:cs typeface="Microsoft YaHei"/>
              </a:rPr>
              <a:t>2</a:t>
            </a:r>
            <a:r>
              <a:rPr lang="ja-JP" altLang="en-US" sz="2400" dirty="0">
                <a:latin typeface="BIZ UDPゴシック" panose="020B0400000000000000" pitchFamily="50" charset="-128"/>
                <a:ea typeface="BIZ UDPゴシック" panose="020B0400000000000000" pitchFamily="50" charset="-128"/>
                <a:cs typeface="Microsoft YaHei"/>
              </a:rPr>
              <a:t>％とすれば</a:t>
            </a:r>
            <a:r>
              <a:rPr lang="en-US" altLang="ja-JP" sz="2400" dirty="0">
                <a:latin typeface="BIZ UDPゴシック" panose="020B0400000000000000" pitchFamily="50" charset="-128"/>
                <a:ea typeface="BIZ UDPゴシック" panose="020B0400000000000000" pitchFamily="50" charset="-128"/>
                <a:cs typeface="Microsoft YaHei"/>
              </a:rPr>
              <a:t>…</a:t>
            </a:r>
            <a:endParaRPr lang="ja-JP" altLang="en-US" sz="2400" dirty="0">
              <a:latin typeface="BIZ UDPゴシック" panose="020B0400000000000000" pitchFamily="50" charset="-128"/>
              <a:ea typeface="BIZ UDPゴシック" panose="020B0400000000000000" pitchFamily="50" charset="-128"/>
              <a:cs typeface="Microsoft YaHei"/>
            </a:endParaRPr>
          </a:p>
          <a:p>
            <a:pPr marL="12700" algn="ctr">
              <a:spcBef>
                <a:spcPts val="300"/>
              </a:spcBef>
            </a:pPr>
            <a:r>
              <a:rPr lang="ja-JP" altLang="en-US" sz="2400" dirty="0">
                <a:latin typeface="BIZ UDPゴシック" panose="020B0400000000000000" pitchFamily="50" charset="-128"/>
                <a:ea typeface="BIZ UDPゴシック" panose="020B0400000000000000" pitchFamily="50" charset="-128"/>
                <a:cs typeface="Microsoft YaHei"/>
              </a:rPr>
              <a:t>↓</a:t>
            </a:r>
          </a:p>
          <a:p>
            <a:pPr marL="12700" algn="ctr">
              <a:spcBef>
                <a:spcPts val="300"/>
              </a:spcBef>
            </a:pPr>
            <a:r>
              <a:rPr lang="ja-JP" altLang="en-US" sz="2400" dirty="0">
                <a:latin typeface="BIZ UDPゴシック" panose="020B0400000000000000" pitchFamily="50" charset="-128"/>
                <a:ea typeface="BIZ UDPゴシック" panose="020B0400000000000000" pitchFamily="50" charset="-128"/>
                <a:cs typeface="Microsoft YaHei"/>
              </a:rPr>
              <a:t>売上を、</a:t>
            </a:r>
            <a:r>
              <a:rPr lang="en-US" altLang="ja-JP" sz="2400" dirty="0">
                <a:solidFill>
                  <a:srgbClr val="006600"/>
                </a:solidFill>
                <a:latin typeface="BIZ UDPゴシック" panose="020B0400000000000000" pitchFamily="50" charset="-128"/>
                <a:ea typeface="BIZ UDPゴシック" panose="020B0400000000000000" pitchFamily="50" charset="-128"/>
                <a:cs typeface="Microsoft YaHei"/>
              </a:rPr>
              <a:t>1,500</a:t>
            </a:r>
            <a:r>
              <a:rPr lang="ja-JP" altLang="en-US" sz="2400" dirty="0">
                <a:solidFill>
                  <a:srgbClr val="006600"/>
                </a:solidFill>
                <a:latin typeface="BIZ UDPゴシック" panose="020B0400000000000000" pitchFamily="50" charset="-128"/>
                <a:ea typeface="BIZ UDPゴシック" panose="020B0400000000000000" pitchFamily="50" charset="-128"/>
                <a:cs typeface="Microsoft YaHei"/>
              </a:rPr>
              <a:t>万円増加</a:t>
            </a:r>
          </a:p>
          <a:p>
            <a:pPr marL="12700" algn="ctr">
              <a:spcBef>
                <a:spcPts val="300"/>
              </a:spcBef>
            </a:pPr>
            <a:r>
              <a:rPr lang="ja-JP" altLang="en-US" sz="2400" dirty="0">
                <a:latin typeface="BIZ UDPゴシック" panose="020B0400000000000000" pitchFamily="50" charset="-128"/>
                <a:ea typeface="BIZ UDPゴシック" panose="020B0400000000000000" pitchFamily="50" charset="-128"/>
                <a:cs typeface="Microsoft YaHei"/>
              </a:rPr>
              <a:t>と同じ効果</a:t>
            </a:r>
            <a:endParaRPr lang="en-US" altLang="ja-JP" sz="2400" dirty="0">
              <a:latin typeface="BIZ UDPゴシック" panose="020B0400000000000000" pitchFamily="50" charset="-128"/>
              <a:ea typeface="BIZ UDPゴシック" panose="020B0400000000000000" pitchFamily="50" charset="-128"/>
              <a:cs typeface="Microsoft YaHei"/>
            </a:endParaRPr>
          </a:p>
        </p:txBody>
      </p:sp>
      <p:sp>
        <p:nvSpPr>
          <p:cNvPr id="11" name="object 265">
            <a:extLst>
              <a:ext uri="{FF2B5EF4-FFF2-40B4-BE49-F238E27FC236}">
                <a16:creationId xmlns:a16="http://schemas.microsoft.com/office/drawing/2014/main" id="{06FB542B-E14E-04A9-6B6C-67F15A20354C}"/>
              </a:ext>
            </a:extLst>
          </p:cNvPr>
          <p:cNvSpPr txBox="1"/>
          <p:nvPr/>
        </p:nvSpPr>
        <p:spPr>
          <a:xfrm>
            <a:off x="118465" y="2132559"/>
            <a:ext cx="2354152" cy="1234953"/>
          </a:xfrm>
          <a:prstGeom prst="rect">
            <a:avLst/>
          </a:prstGeom>
        </p:spPr>
        <p:txBody>
          <a:bodyPr vert="horz" wrap="square" lIns="0" tIns="57150" rIns="0" bIns="0" rtlCol="0">
            <a:spAutoFit/>
          </a:bodyPr>
          <a:lstStyle/>
          <a:p>
            <a:pPr marL="20320" algn="ctr">
              <a:lnSpc>
                <a:spcPct val="100000"/>
              </a:lnSpc>
              <a:spcBef>
                <a:spcPts val="450"/>
              </a:spcBef>
            </a:pPr>
            <a:r>
              <a:rPr lang="ja-JP" altLang="en-US" sz="1600" dirty="0">
                <a:latin typeface="BIZ UDPゴシック" panose="020B0400000000000000" pitchFamily="50" charset="-128"/>
                <a:ea typeface="BIZ UDPゴシック" panose="020B0400000000000000" pitchFamily="50" charset="-128"/>
                <a:cs typeface="Microsoft YaHei"/>
              </a:rPr>
              <a:t>例えば、売上げ</a:t>
            </a:r>
            <a:r>
              <a:rPr lang="en-US" altLang="ja-JP" sz="1600" dirty="0">
                <a:latin typeface="BIZ UDPゴシック" panose="020B0400000000000000" pitchFamily="50" charset="-128"/>
                <a:ea typeface="BIZ UDPゴシック" panose="020B0400000000000000" pitchFamily="50" charset="-128"/>
                <a:cs typeface="Microsoft YaHei"/>
              </a:rPr>
              <a:t>1</a:t>
            </a:r>
            <a:r>
              <a:rPr lang="ja-JP" altLang="en-US" sz="1600" dirty="0">
                <a:latin typeface="BIZ UDPゴシック" panose="020B0400000000000000" pitchFamily="50" charset="-128"/>
                <a:ea typeface="BIZ UDPゴシック" panose="020B0400000000000000" pitchFamily="50" charset="-128"/>
                <a:cs typeface="Microsoft YaHei"/>
              </a:rPr>
              <a:t>億円、</a:t>
            </a:r>
          </a:p>
          <a:p>
            <a:pPr marL="20320" algn="ctr">
              <a:lnSpc>
                <a:spcPct val="100000"/>
              </a:lnSpc>
              <a:spcBef>
                <a:spcPts val="450"/>
              </a:spcBef>
            </a:pPr>
            <a:r>
              <a:rPr lang="ja-JP" altLang="en-US" sz="1600" dirty="0">
                <a:latin typeface="BIZ UDPゴシック" panose="020B0400000000000000" pitchFamily="50" charset="-128"/>
                <a:ea typeface="BIZ UDPゴシック" panose="020B0400000000000000" pitchFamily="50" charset="-128"/>
                <a:cs typeface="Microsoft YaHei"/>
              </a:rPr>
              <a:t>光熱費が売上の</a:t>
            </a:r>
          </a:p>
          <a:p>
            <a:pPr marL="20320" algn="ctr">
              <a:lnSpc>
                <a:spcPct val="100000"/>
              </a:lnSpc>
              <a:spcBef>
                <a:spcPts val="450"/>
              </a:spcBef>
            </a:pPr>
            <a:r>
              <a:rPr lang="en-US" altLang="ja-JP" sz="1600" dirty="0">
                <a:latin typeface="BIZ UDPゴシック" panose="020B0400000000000000" pitchFamily="50" charset="-128"/>
                <a:ea typeface="BIZ UDPゴシック" panose="020B0400000000000000" pitchFamily="50" charset="-128"/>
                <a:cs typeface="Microsoft YaHei"/>
              </a:rPr>
              <a:t>3</a:t>
            </a:r>
            <a:r>
              <a:rPr lang="ja-JP" altLang="en-US" sz="1600" dirty="0">
                <a:latin typeface="BIZ UDPゴシック" panose="020B0400000000000000" pitchFamily="50" charset="-128"/>
                <a:ea typeface="BIZ UDPゴシック" panose="020B0400000000000000" pitchFamily="50" charset="-128"/>
                <a:cs typeface="Microsoft YaHei"/>
              </a:rPr>
              <a:t>％</a:t>
            </a:r>
            <a:r>
              <a:rPr lang="en-US" altLang="ja-JP" sz="1600" dirty="0">
                <a:latin typeface="BIZ UDPゴシック" panose="020B0400000000000000" pitchFamily="50" charset="-128"/>
                <a:ea typeface="BIZ UDPゴシック" panose="020B0400000000000000" pitchFamily="50" charset="-128"/>
                <a:cs typeface="Microsoft YaHei"/>
              </a:rPr>
              <a:t>(300</a:t>
            </a:r>
            <a:r>
              <a:rPr lang="ja-JP" altLang="en-US" sz="1600" dirty="0">
                <a:latin typeface="BIZ UDPゴシック" panose="020B0400000000000000" pitchFamily="50" charset="-128"/>
                <a:ea typeface="BIZ UDPゴシック" panose="020B0400000000000000" pitchFamily="50" charset="-128"/>
                <a:cs typeface="Microsoft YaHei"/>
              </a:rPr>
              <a:t>万円</a:t>
            </a:r>
            <a:r>
              <a:rPr lang="en-US" altLang="ja-JP" sz="1600" dirty="0">
                <a:latin typeface="BIZ UDPゴシック" panose="020B0400000000000000" pitchFamily="50" charset="-128"/>
                <a:ea typeface="BIZ UDPゴシック" panose="020B0400000000000000" pitchFamily="50" charset="-128"/>
                <a:cs typeface="Microsoft YaHei"/>
              </a:rPr>
              <a:t>)</a:t>
            </a:r>
            <a:r>
              <a:rPr lang="ja-JP" altLang="en-US" sz="1600" dirty="0">
                <a:latin typeface="BIZ UDPゴシック" panose="020B0400000000000000" pitchFamily="50" charset="-128"/>
                <a:ea typeface="BIZ UDPゴシック" panose="020B0400000000000000" pitchFamily="50" charset="-128"/>
                <a:cs typeface="Microsoft YaHei"/>
              </a:rPr>
              <a:t>の</a:t>
            </a:r>
          </a:p>
          <a:p>
            <a:pPr marL="20320" algn="ctr">
              <a:lnSpc>
                <a:spcPct val="100000"/>
              </a:lnSpc>
              <a:spcBef>
                <a:spcPts val="450"/>
              </a:spcBef>
            </a:pPr>
            <a:r>
              <a:rPr lang="ja-JP" altLang="en-US" sz="1600" dirty="0">
                <a:latin typeface="BIZ UDPゴシック" panose="020B0400000000000000" pitchFamily="50" charset="-128"/>
                <a:ea typeface="BIZ UDPゴシック" panose="020B0400000000000000" pitchFamily="50" charset="-128"/>
                <a:cs typeface="Microsoft YaHei"/>
              </a:rPr>
              <a:t>企業の場合。</a:t>
            </a:r>
          </a:p>
        </p:txBody>
      </p:sp>
      <p:sp>
        <p:nvSpPr>
          <p:cNvPr id="12" name="object 265">
            <a:extLst>
              <a:ext uri="{FF2B5EF4-FFF2-40B4-BE49-F238E27FC236}">
                <a16:creationId xmlns:a16="http://schemas.microsoft.com/office/drawing/2014/main" id="{5586D504-01B9-4D00-69DD-BCC12A6B0873}"/>
              </a:ext>
            </a:extLst>
          </p:cNvPr>
          <p:cNvSpPr txBox="1"/>
          <p:nvPr/>
        </p:nvSpPr>
        <p:spPr>
          <a:xfrm>
            <a:off x="7211033" y="2132559"/>
            <a:ext cx="2520279" cy="3520194"/>
          </a:xfrm>
          <a:prstGeom prst="rect">
            <a:avLst/>
          </a:prstGeom>
        </p:spPr>
        <p:txBody>
          <a:bodyPr vert="horz" wrap="square" lIns="0" tIns="57150" rIns="0" bIns="0" rtlCol="0">
            <a:spAutoFit/>
          </a:bodyPr>
          <a:lstStyle/>
          <a:p>
            <a:pPr marL="20320" algn="ctr">
              <a:lnSpc>
                <a:spcPct val="100000"/>
              </a:lnSpc>
              <a:spcBef>
                <a:spcPts val="450"/>
              </a:spcBef>
            </a:pPr>
            <a:r>
              <a:rPr lang="ja-JP" altLang="en-US" sz="2000" dirty="0">
                <a:latin typeface="BIZ UDPゴシック" panose="020B0400000000000000" pitchFamily="50" charset="-128"/>
                <a:ea typeface="BIZ UDPゴシック" panose="020B0400000000000000" pitchFamily="50" charset="-128"/>
                <a:cs typeface="Microsoft YaHei"/>
              </a:rPr>
              <a:t>あなたは、</a:t>
            </a:r>
            <a:endParaRPr lang="en-US" altLang="ja-JP" sz="2000" dirty="0">
              <a:latin typeface="BIZ UDPゴシック" panose="020B0400000000000000" pitchFamily="50" charset="-128"/>
              <a:ea typeface="BIZ UDPゴシック" panose="020B0400000000000000" pitchFamily="50" charset="-128"/>
              <a:cs typeface="Microsoft YaHei"/>
            </a:endParaRPr>
          </a:p>
          <a:p>
            <a:pPr marL="20320" algn="ctr">
              <a:lnSpc>
                <a:spcPct val="100000"/>
              </a:lnSpc>
              <a:spcBef>
                <a:spcPts val="450"/>
              </a:spcBef>
            </a:pPr>
            <a:endParaRPr lang="ja-JP" altLang="en-US" sz="2000" dirty="0">
              <a:latin typeface="BIZ UDPゴシック" panose="020B0400000000000000" pitchFamily="50" charset="-128"/>
              <a:ea typeface="BIZ UDPゴシック" panose="020B0400000000000000" pitchFamily="50" charset="-128"/>
              <a:cs typeface="Microsoft YaHei"/>
            </a:endParaRPr>
          </a:p>
          <a:p>
            <a:pPr marL="20320" algn="ctr">
              <a:lnSpc>
                <a:spcPct val="100000"/>
              </a:lnSpc>
              <a:spcBef>
                <a:spcPts val="450"/>
              </a:spcBef>
            </a:pPr>
            <a:r>
              <a:rPr lang="en-US" altLang="ja-JP" sz="2000" dirty="0">
                <a:latin typeface="BIZ UDPゴシック" panose="020B0400000000000000" pitchFamily="50" charset="-128"/>
                <a:ea typeface="BIZ UDPゴシック" panose="020B0400000000000000" pitchFamily="50" charset="-128"/>
                <a:cs typeface="Microsoft YaHei"/>
              </a:rPr>
              <a:t>A:</a:t>
            </a:r>
            <a:r>
              <a:rPr lang="ja-JP" altLang="en-US" sz="2000" dirty="0">
                <a:latin typeface="BIZ UDPゴシック" panose="020B0400000000000000" pitchFamily="50" charset="-128"/>
                <a:ea typeface="BIZ UDPゴシック" panose="020B0400000000000000" pitchFamily="50" charset="-128"/>
                <a:cs typeface="Microsoft YaHei"/>
              </a:rPr>
              <a:t>「新しく</a:t>
            </a:r>
            <a:r>
              <a:rPr lang="en-US" altLang="ja-JP" sz="2000" dirty="0">
                <a:latin typeface="BIZ UDPゴシック" panose="020B0400000000000000" pitchFamily="50" charset="-128"/>
                <a:ea typeface="BIZ UDPゴシック" panose="020B0400000000000000" pitchFamily="50" charset="-128"/>
                <a:cs typeface="Microsoft YaHei"/>
              </a:rPr>
              <a:t>1,500</a:t>
            </a:r>
            <a:r>
              <a:rPr lang="ja-JP" altLang="en-US" sz="2000" dirty="0">
                <a:latin typeface="BIZ UDPゴシック" panose="020B0400000000000000" pitchFamily="50" charset="-128"/>
                <a:ea typeface="BIZ UDPゴシック" panose="020B0400000000000000" pitchFamily="50" charset="-128"/>
                <a:cs typeface="Microsoft YaHei"/>
              </a:rPr>
              <a:t>万円の売上をつくり、毎年継続する」</a:t>
            </a:r>
            <a:endParaRPr lang="en-US" altLang="ja-JP" sz="2000" dirty="0">
              <a:latin typeface="BIZ UDPゴシック" panose="020B0400000000000000" pitchFamily="50" charset="-128"/>
              <a:ea typeface="BIZ UDPゴシック" panose="020B0400000000000000" pitchFamily="50" charset="-128"/>
              <a:cs typeface="Microsoft YaHei"/>
            </a:endParaRPr>
          </a:p>
          <a:p>
            <a:pPr marL="20320" algn="ctr">
              <a:lnSpc>
                <a:spcPct val="100000"/>
              </a:lnSpc>
              <a:spcBef>
                <a:spcPts val="450"/>
              </a:spcBef>
            </a:pPr>
            <a:endParaRPr lang="ja-JP" altLang="en-US" sz="2000" dirty="0">
              <a:latin typeface="BIZ UDPゴシック" panose="020B0400000000000000" pitchFamily="50" charset="-128"/>
              <a:ea typeface="BIZ UDPゴシック" panose="020B0400000000000000" pitchFamily="50" charset="-128"/>
              <a:cs typeface="Microsoft YaHei"/>
            </a:endParaRPr>
          </a:p>
          <a:p>
            <a:pPr marL="20320" algn="ctr">
              <a:lnSpc>
                <a:spcPct val="100000"/>
              </a:lnSpc>
              <a:spcBef>
                <a:spcPts val="450"/>
              </a:spcBef>
            </a:pPr>
            <a:r>
              <a:rPr lang="en-US" altLang="ja-JP" sz="2000" dirty="0">
                <a:latin typeface="BIZ UDPゴシック" panose="020B0400000000000000" pitchFamily="50" charset="-128"/>
                <a:ea typeface="BIZ UDPゴシック" panose="020B0400000000000000" pitchFamily="50" charset="-128"/>
                <a:cs typeface="Microsoft YaHei"/>
              </a:rPr>
              <a:t>B:</a:t>
            </a:r>
            <a:r>
              <a:rPr lang="ja-JP" altLang="en-US" sz="2000" dirty="0">
                <a:latin typeface="BIZ UDPゴシック" panose="020B0400000000000000" pitchFamily="50" charset="-128"/>
                <a:ea typeface="BIZ UDPゴシック" panose="020B0400000000000000" pitchFamily="50" charset="-128"/>
                <a:cs typeface="Microsoft YaHei"/>
              </a:rPr>
              <a:t>「</a:t>
            </a:r>
            <a:r>
              <a:rPr lang="en-US" altLang="ja-JP" sz="2000" dirty="0">
                <a:latin typeface="BIZ UDPゴシック" panose="020B0400000000000000" pitchFamily="50" charset="-128"/>
                <a:ea typeface="BIZ UDPゴシック" panose="020B0400000000000000" pitchFamily="50" charset="-128"/>
                <a:cs typeface="Microsoft YaHei"/>
              </a:rPr>
              <a:t>10%</a:t>
            </a:r>
            <a:r>
              <a:rPr lang="ja-JP" altLang="en-US" sz="2000" dirty="0">
                <a:latin typeface="BIZ UDPゴシック" panose="020B0400000000000000" pitchFamily="50" charset="-128"/>
                <a:ea typeface="BIZ UDPゴシック" panose="020B0400000000000000" pitchFamily="50" charset="-128"/>
                <a:cs typeface="Microsoft YaHei"/>
              </a:rPr>
              <a:t>の光熱費を下げる」</a:t>
            </a:r>
            <a:endParaRPr lang="en-US" altLang="ja-JP" sz="2000" dirty="0">
              <a:latin typeface="BIZ UDPゴシック" panose="020B0400000000000000" pitchFamily="50" charset="-128"/>
              <a:ea typeface="BIZ UDPゴシック" panose="020B0400000000000000" pitchFamily="50" charset="-128"/>
              <a:cs typeface="Microsoft YaHei"/>
            </a:endParaRPr>
          </a:p>
          <a:p>
            <a:pPr marL="20320" algn="ctr">
              <a:lnSpc>
                <a:spcPct val="100000"/>
              </a:lnSpc>
              <a:spcBef>
                <a:spcPts val="450"/>
              </a:spcBef>
            </a:pPr>
            <a:endParaRPr lang="ja-JP" altLang="en-US" sz="2000" dirty="0">
              <a:latin typeface="BIZ UDPゴシック" panose="020B0400000000000000" pitchFamily="50" charset="-128"/>
              <a:ea typeface="BIZ UDPゴシック" panose="020B0400000000000000" pitchFamily="50" charset="-128"/>
              <a:cs typeface="Microsoft YaHei"/>
            </a:endParaRPr>
          </a:p>
          <a:p>
            <a:pPr marL="20320" algn="ctr">
              <a:lnSpc>
                <a:spcPct val="100000"/>
              </a:lnSpc>
              <a:spcBef>
                <a:spcPts val="450"/>
              </a:spcBef>
            </a:pPr>
            <a:r>
              <a:rPr lang="ja-JP" altLang="en-US" sz="2000" dirty="0">
                <a:latin typeface="BIZ UDPゴシック" panose="020B0400000000000000" pitchFamily="50" charset="-128"/>
                <a:ea typeface="BIZ UDPゴシック" panose="020B0400000000000000" pitchFamily="50" charset="-128"/>
                <a:cs typeface="Microsoft YaHei"/>
              </a:rPr>
              <a:t>どちらを選びますか</a:t>
            </a:r>
            <a:r>
              <a:rPr lang="en-US" altLang="ja-JP" sz="2000" dirty="0">
                <a:latin typeface="BIZ UDPゴシック" panose="020B0400000000000000" pitchFamily="50" charset="-128"/>
                <a:ea typeface="BIZ UDPゴシック" panose="020B0400000000000000" pitchFamily="50" charset="-128"/>
                <a:cs typeface="Microsoft YaHei"/>
              </a:rPr>
              <a:t>?</a:t>
            </a:r>
            <a:endParaRPr lang="ja-JP" altLang="en-US" sz="2000" dirty="0">
              <a:latin typeface="BIZ UDPゴシック" panose="020B0400000000000000" pitchFamily="50" charset="-128"/>
              <a:ea typeface="BIZ UDPゴシック" panose="020B0400000000000000" pitchFamily="50" charset="-128"/>
              <a:cs typeface="Microsoft YaHei"/>
            </a:endParaRPr>
          </a:p>
        </p:txBody>
      </p:sp>
    </p:spTree>
    <p:extLst>
      <p:ext uri="{BB962C8B-B14F-4D97-AF65-F5344CB8AC3E}">
        <p14:creationId xmlns:p14="http://schemas.microsoft.com/office/powerpoint/2010/main" val="147046831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Tree>
    <p:extLst>
      <p:ext uri="{BB962C8B-B14F-4D97-AF65-F5344CB8AC3E}">
        <p14:creationId xmlns:p14="http://schemas.microsoft.com/office/powerpoint/2010/main" val="272872163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省エネで、利益を生んだ事例</a:t>
            </a:r>
          </a:p>
        </p:txBody>
      </p:sp>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63CE16C9-9950-932F-DACA-D7F584BBFE80}"/>
              </a:ext>
            </a:extLst>
          </p:cNvPr>
          <p:cNvPicPr>
            <a:picLocks noChangeAspect="1"/>
          </p:cNvPicPr>
          <p:nvPr/>
        </p:nvPicPr>
        <p:blipFill rotWithShape="1">
          <a:blip r:embed="rId2">
            <a:extLst>
              <a:ext uri="{28A0092B-C50C-407E-A947-70E740481C1C}">
                <a14:useLocalDpi xmlns:a14="http://schemas.microsoft.com/office/drawing/2010/main" val="0"/>
              </a:ext>
            </a:extLst>
          </a:blip>
          <a:srcRect l="6035" t="26901" r="55962" b="8001"/>
          <a:stretch/>
        </p:blipFill>
        <p:spPr>
          <a:xfrm>
            <a:off x="56456" y="722369"/>
            <a:ext cx="4832647" cy="5874983"/>
          </a:xfrm>
          <a:prstGeom prst="rect">
            <a:avLst/>
          </a:prstGeom>
        </p:spPr>
      </p:pic>
      <p:pic>
        <p:nvPicPr>
          <p:cNvPr id="30" name="図 29" descr="グラフィカル ユーザー インターフェイス が含まれている画像&#10;&#10;自動的に生成された説明">
            <a:extLst>
              <a:ext uri="{FF2B5EF4-FFF2-40B4-BE49-F238E27FC236}">
                <a16:creationId xmlns:a16="http://schemas.microsoft.com/office/drawing/2014/main" id="{952BEA88-7905-4CCD-5B50-DFD3CBCE8861}"/>
              </a:ext>
            </a:extLst>
          </p:cNvPr>
          <p:cNvPicPr>
            <a:picLocks noChangeAspect="1"/>
          </p:cNvPicPr>
          <p:nvPr/>
        </p:nvPicPr>
        <p:blipFill rotWithShape="1">
          <a:blip r:embed="rId2">
            <a:extLst>
              <a:ext uri="{28A0092B-C50C-407E-A947-70E740481C1C}">
                <a14:useLocalDpi xmlns:a14="http://schemas.microsoft.com/office/drawing/2010/main" val="0"/>
              </a:ext>
            </a:extLst>
          </a:blip>
          <a:srcRect l="56242" t="26629" r="5755" b="8274"/>
          <a:stretch/>
        </p:blipFill>
        <p:spPr>
          <a:xfrm>
            <a:off x="5034247" y="722369"/>
            <a:ext cx="4832647" cy="5874983"/>
          </a:xfrm>
          <a:prstGeom prst="rect">
            <a:avLst/>
          </a:prstGeom>
        </p:spPr>
      </p:pic>
    </p:spTree>
    <p:extLst>
      <p:ext uri="{BB962C8B-B14F-4D97-AF65-F5344CB8AC3E}">
        <p14:creationId xmlns:p14="http://schemas.microsoft.com/office/powerpoint/2010/main" val="418850227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省エネで、利益を生んだ事例</a:t>
            </a:r>
          </a:p>
        </p:txBody>
      </p:sp>
      <p:pic>
        <p:nvPicPr>
          <p:cNvPr id="5" name="図 4" descr="テキスト&#10;&#10;自動的に生成された説明">
            <a:extLst>
              <a:ext uri="{FF2B5EF4-FFF2-40B4-BE49-F238E27FC236}">
                <a16:creationId xmlns:a16="http://schemas.microsoft.com/office/drawing/2014/main" id="{E75CABD7-DE15-E53B-2654-7F0ACC5617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4" t="23750" r="55959" b="5901"/>
          <a:stretch/>
        </p:blipFill>
        <p:spPr>
          <a:xfrm>
            <a:off x="116463" y="722369"/>
            <a:ext cx="4636438" cy="6091007"/>
          </a:xfrm>
          <a:prstGeom prst="rect">
            <a:avLst/>
          </a:prstGeom>
        </p:spPr>
      </p:pic>
      <p:pic>
        <p:nvPicPr>
          <p:cNvPr id="7" name="図 6" descr="テキスト&#10;&#10;自動的に生成された説明">
            <a:extLst>
              <a:ext uri="{FF2B5EF4-FFF2-40B4-BE49-F238E27FC236}">
                <a16:creationId xmlns:a16="http://schemas.microsoft.com/office/drawing/2014/main" id="{42C3143F-03C3-85D3-EA9D-6293BB707D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700" t="23750" r="6313" b="5901"/>
          <a:stretch/>
        </p:blipFill>
        <p:spPr>
          <a:xfrm>
            <a:off x="4953000" y="722369"/>
            <a:ext cx="4636438" cy="6091007"/>
          </a:xfrm>
          <a:prstGeom prst="rect">
            <a:avLst/>
          </a:prstGeom>
        </p:spPr>
      </p:pic>
    </p:spTree>
    <p:extLst>
      <p:ext uri="{BB962C8B-B14F-4D97-AF65-F5344CB8AC3E}">
        <p14:creationId xmlns:p14="http://schemas.microsoft.com/office/powerpoint/2010/main" val="322478677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省エネで、利益を生んだ事例</a:t>
            </a:r>
          </a:p>
        </p:txBody>
      </p:sp>
      <p:pic>
        <p:nvPicPr>
          <p:cNvPr id="5" name="図 4" descr="グラフィカル ユーザー インターフェイス, テキスト&#10;&#10;自動的に生成された説明">
            <a:extLst>
              <a:ext uri="{FF2B5EF4-FFF2-40B4-BE49-F238E27FC236}">
                <a16:creationId xmlns:a16="http://schemas.microsoft.com/office/drawing/2014/main" id="{4872742C-7F54-9FA7-20BF-D82C4721FFA7}"/>
              </a:ext>
            </a:extLst>
          </p:cNvPr>
          <p:cNvPicPr>
            <a:picLocks noChangeAspect="1"/>
          </p:cNvPicPr>
          <p:nvPr/>
        </p:nvPicPr>
        <p:blipFill rotWithShape="1">
          <a:blip r:embed="rId2">
            <a:extLst>
              <a:ext uri="{28A0092B-C50C-407E-A947-70E740481C1C}">
                <a14:useLocalDpi xmlns:a14="http://schemas.microsoft.com/office/drawing/2010/main" val="0"/>
              </a:ext>
            </a:extLst>
          </a:blip>
          <a:srcRect l="55958" t="15350" r="6054" b="6951"/>
          <a:stretch/>
        </p:blipFill>
        <p:spPr>
          <a:xfrm>
            <a:off x="5169024" y="648926"/>
            <a:ext cx="4248472" cy="6164450"/>
          </a:xfrm>
          <a:prstGeom prst="rect">
            <a:avLst/>
          </a:prstGeom>
        </p:spPr>
      </p:pic>
      <p:pic>
        <p:nvPicPr>
          <p:cNvPr id="4" name="図 3" descr="グラフィカル ユーザー インターフェイス, テキスト&#10;&#10;自動的に生成された説明">
            <a:extLst>
              <a:ext uri="{FF2B5EF4-FFF2-40B4-BE49-F238E27FC236}">
                <a16:creationId xmlns:a16="http://schemas.microsoft.com/office/drawing/2014/main" id="{3FFF9BFA-554B-A37E-547A-3FFF7BC367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4" t="16400" r="55959" b="6951"/>
          <a:stretch/>
        </p:blipFill>
        <p:spPr>
          <a:xfrm>
            <a:off x="627675" y="663859"/>
            <a:ext cx="4306672" cy="6164450"/>
          </a:xfrm>
          <a:prstGeom prst="rect">
            <a:avLst/>
          </a:prstGeom>
        </p:spPr>
      </p:pic>
    </p:spTree>
    <p:extLst>
      <p:ext uri="{BB962C8B-B14F-4D97-AF65-F5344CB8AC3E}">
        <p14:creationId xmlns:p14="http://schemas.microsoft.com/office/powerpoint/2010/main" val="235848215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省エネで、利益を生んだ事例</a:t>
            </a:r>
          </a:p>
        </p:txBody>
      </p:sp>
      <p:pic>
        <p:nvPicPr>
          <p:cNvPr id="7" name="図 6" descr="ダイアグラム&#10;&#10;低い精度で自動的に生成された説明">
            <a:extLst>
              <a:ext uri="{FF2B5EF4-FFF2-40B4-BE49-F238E27FC236}">
                <a16:creationId xmlns:a16="http://schemas.microsoft.com/office/drawing/2014/main" id="{89E8638C-CECE-EB3C-5840-291A0CE7FDCF}"/>
              </a:ext>
            </a:extLst>
          </p:cNvPr>
          <p:cNvPicPr>
            <a:picLocks noChangeAspect="1"/>
          </p:cNvPicPr>
          <p:nvPr/>
        </p:nvPicPr>
        <p:blipFill rotWithShape="1">
          <a:blip r:embed="rId2">
            <a:extLst>
              <a:ext uri="{28A0092B-C50C-407E-A947-70E740481C1C}">
                <a14:useLocalDpi xmlns:a14="http://schemas.microsoft.com/office/drawing/2010/main" val="0"/>
              </a:ext>
            </a:extLst>
          </a:blip>
          <a:srcRect l="5216" t="14700" r="54545" b="26717"/>
          <a:stretch/>
        </p:blipFill>
        <p:spPr>
          <a:xfrm>
            <a:off x="1136576" y="690963"/>
            <a:ext cx="5995249" cy="6194421"/>
          </a:xfrm>
          <a:prstGeom prst="rect">
            <a:avLst/>
          </a:prstGeom>
        </p:spPr>
      </p:pic>
      <p:pic>
        <p:nvPicPr>
          <p:cNvPr id="9" name="図 8" descr="ダイアグラム&#10;&#10;低い精度で自動的に生成された説明">
            <a:extLst>
              <a:ext uri="{FF2B5EF4-FFF2-40B4-BE49-F238E27FC236}">
                <a16:creationId xmlns:a16="http://schemas.microsoft.com/office/drawing/2014/main" id="{5704D0EF-850C-4D5E-D8BC-5A514DFE37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6" t="74321" r="54545" b="12233"/>
          <a:stretch/>
        </p:blipFill>
        <p:spPr>
          <a:xfrm>
            <a:off x="6393160" y="5938000"/>
            <a:ext cx="3384376" cy="802597"/>
          </a:xfrm>
          <a:prstGeom prst="rect">
            <a:avLst/>
          </a:prstGeom>
        </p:spPr>
      </p:pic>
    </p:spTree>
    <p:extLst>
      <p:ext uri="{BB962C8B-B14F-4D97-AF65-F5344CB8AC3E}">
        <p14:creationId xmlns:p14="http://schemas.microsoft.com/office/powerpoint/2010/main" val="103141023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2677656"/>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3589357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467ED445-781E-1966-80D2-FE5AC88B0D2A}"/>
              </a:ext>
            </a:extLst>
          </p:cNvPr>
          <p:cNvSpPr/>
          <p:nvPr/>
        </p:nvSpPr>
        <p:spPr>
          <a:xfrm>
            <a:off x="1416017" y="682003"/>
            <a:ext cx="5481199" cy="1605816"/>
          </a:xfrm>
          <a:prstGeom prst="rect">
            <a:avLst/>
          </a:prstGeom>
          <a:solidFill>
            <a:srgbClr val="FFFF99"/>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112D6A1-B526-7AFC-40CE-045B406CC9B8}"/>
              </a:ext>
            </a:extLst>
          </p:cNvPr>
          <p:cNvSpPr>
            <a:spLocks noGrp="1"/>
          </p:cNvSpPr>
          <p:nvPr>
            <p:ph type="title"/>
          </p:nvPr>
        </p:nvSpPr>
        <p:spPr/>
        <p:txBody>
          <a:bodyPr/>
          <a:lstStyle/>
          <a:p>
            <a:r>
              <a:rPr kumimoji="1" lang="ja-JP" altLang="en-US" dirty="0"/>
              <a:t>カーボンニュートラルに向けて取り組むステップ</a:t>
            </a:r>
          </a:p>
        </p:txBody>
      </p:sp>
      <p:sp>
        <p:nvSpPr>
          <p:cNvPr id="7" name="object 71">
            <a:extLst>
              <a:ext uri="{FF2B5EF4-FFF2-40B4-BE49-F238E27FC236}">
                <a16:creationId xmlns:a16="http://schemas.microsoft.com/office/drawing/2014/main" id="{4C55D198-6569-0182-78D1-99F061C93696}"/>
              </a:ext>
            </a:extLst>
          </p:cNvPr>
          <p:cNvSpPr txBox="1"/>
          <p:nvPr/>
        </p:nvSpPr>
        <p:spPr>
          <a:xfrm>
            <a:off x="2178117" y="5125376"/>
            <a:ext cx="2365518" cy="289823"/>
          </a:xfrm>
          <a:prstGeom prst="rect">
            <a:avLst/>
          </a:prstGeom>
        </p:spPr>
        <p:txBody>
          <a:bodyPr vert="horz" wrap="square" lIns="0" tIns="12700" rIns="0" bIns="0" rtlCol="0">
            <a:spAutoFit/>
          </a:bodyPr>
          <a:lstStyle/>
          <a:p>
            <a:pPr marL="12700">
              <a:spcBef>
                <a:spcPts val="100"/>
              </a:spcBef>
            </a:pPr>
            <a:r>
              <a:rPr lang="en-US" altLang="ja-JP" spc="-25" dirty="0">
                <a:solidFill>
                  <a:srgbClr val="00AF50"/>
                </a:solidFill>
                <a:latin typeface="BIZ UDPゴシック" panose="020B0400000000000000" pitchFamily="50" charset="-128"/>
                <a:ea typeface="BIZ UDPゴシック" panose="020B0400000000000000" pitchFamily="50" charset="-128"/>
                <a:cs typeface="Arial"/>
              </a:rPr>
              <a:t>20XX</a:t>
            </a:r>
            <a:r>
              <a:rPr lang="ja-JP" altLang="en-US" dirty="0">
                <a:solidFill>
                  <a:srgbClr val="00AF50"/>
                </a:solidFill>
                <a:latin typeface="BIZ UDPゴシック" panose="020B0400000000000000" pitchFamily="50" charset="-128"/>
                <a:ea typeface="BIZ UDPゴシック" panose="020B0400000000000000" pitchFamily="50" charset="-128"/>
                <a:cs typeface="ＭＳ Ｐゴシック"/>
              </a:rPr>
              <a:t>年の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sp>
        <p:nvSpPr>
          <p:cNvPr id="8" name="object 79">
            <a:extLst>
              <a:ext uri="{FF2B5EF4-FFF2-40B4-BE49-F238E27FC236}">
                <a16:creationId xmlns:a16="http://schemas.microsoft.com/office/drawing/2014/main" id="{1A40EE5D-C4E1-7158-1559-3752C93DAF0F}"/>
              </a:ext>
            </a:extLst>
          </p:cNvPr>
          <p:cNvSpPr txBox="1"/>
          <p:nvPr/>
        </p:nvSpPr>
        <p:spPr>
          <a:xfrm>
            <a:off x="1725449" y="682003"/>
            <a:ext cx="2059409" cy="289823"/>
          </a:xfrm>
          <a:prstGeom prst="rect">
            <a:avLst/>
          </a:prstGeom>
        </p:spPr>
        <p:txBody>
          <a:bodyPr vert="horz" wrap="square" lIns="0" tIns="12700" rIns="0" bIns="0" rtlCol="0">
            <a:spAutoFit/>
          </a:bodyPr>
          <a:lstStyle/>
          <a:p>
            <a:pPr marL="12700">
              <a:spcBef>
                <a:spcPts val="100"/>
              </a:spcBef>
            </a:pPr>
            <a:r>
              <a:rPr dirty="0">
                <a:solidFill>
                  <a:srgbClr val="00AF50"/>
                </a:solidFill>
                <a:latin typeface="BIZ UDPゴシック" panose="020B0400000000000000" pitchFamily="50" charset="-128"/>
                <a:ea typeface="BIZ UDPゴシック" panose="020B0400000000000000" pitchFamily="50" charset="-128"/>
                <a:cs typeface="ＭＳ Ｐゴシック"/>
              </a:rPr>
              <a:t>現状の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lang="ja-JP" altLang="en-US"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grpSp>
        <p:nvGrpSpPr>
          <p:cNvPr id="20" name="グループ化 19">
            <a:extLst>
              <a:ext uri="{FF2B5EF4-FFF2-40B4-BE49-F238E27FC236}">
                <a16:creationId xmlns:a16="http://schemas.microsoft.com/office/drawing/2014/main" id="{4D56E64B-74E6-34F1-48F1-6CF0E31B5484}"/>
              </a:ext>
            </a:extLst>
          </p:cNvPr>
          <p:cNvGrpSpPr/>
          <p:nvPr/>
        </p:nvGrpSpPr>
        <p:grpSpPr>
          <a:xfrm>
            <a:off x="3590454" y="776196"/>
            <a:ext cx="2118345" cy="1384851"/>
            <a:chOff x="-2833090" y="-1547968"/>
            <a:chExt cx="2118345" cy="1384851"/>
          </a:xfrm>
        </p:grpSpPr>
        <p:sp>
          <p:nvSpPr>
            <p:cNvPr id="21" name="object 84">
              <a:extLst>
                <a:ext uri="{FF2B5EF4-FFF2-40B4-BE49-F238E27FC236}">
                  <a16:creationId xmlns:a16="http://schemas.microsoft.com/office/drawing/2014/main" id="{A4F2988F-33BC-00E7-A9B6-31FBF93561F7}"/>
                </a:ext>
              </a:extLst>
            </p:cNvPr>
            <p:cNvSpPr txBox="1"/>
            <p:nvPr/>
          </p:nvSpPr>
          <p:spPr>
            <a:xfrm>
              <a:off x="-2319808" y="-1547968"/>
              <a:ext cx="1453124" cy="228268"/>
            </a:xfrm>
            <a:prstGeom prst="rect">
              <a:avLst/>
            </a:prstGeom>
          </p:spPr>
          <p:txBody>
            <a:bodyPr vert="horz" wrap="square" lIns="0" tIns="12700" rIns="0" bIns="0" rtlCol="0">
              <a:spAutoFit/>
            </a:bodyPr>
            <a:lstStyle/>
            <a:p>
              <a:pPr marL="12700">
                <a:spcBef>
                  <a:spcPts val="100"/>
                </a:spcBef>
              </a:pPr>
              <a:r>
                <a:rPr sz="1400" spc="-15" dirty="0" err="1">
                  <a:latin typeface="BIZ UDPゴシック" panose="020B0400000000000000" pitchFamily="50" charset="-128"/>
                  <a:ea typeface="BIZ UDPゴシック" panose="020B0400000000000000" pitchFamily="50" charset="-128"/>
                  <a:cs typeface="ＭＳ Ｐゴシック"/>
                </a:rPr>
                <a:t>エネルギ</a:t>
              </a:r>
              <a:r>
                <a:rPr lang="ja-JP" altLang="en-US" sz="1400" spc="-15" dirty="0">
                  <a:latin typeface="BIZ UDPゴシック" panose="020B0400000000000000" pitchFamily="50" charset="-128"/>
                  <a:ea typeface="BIZ UDPゴシック" panose="020B0400000000000000" pitchFamily="50" charset="-128"/>
                  <a:cs typeface="ＭＳ Ｐゴシック"/>
                </a:rPr>
                <a:t>ー</a:t>
              </a:r>
              <a:r>
                <a:rPr sz="1400" spc="-15" dirty="0" err="1">
                  <a:latin typeface="BIZ UDPゴシック" panose="020B0400000000000000" pitchFamily="50" charset="-128"/>
                  <a:ea typeface="BIZ UDPゴシック" panose="020B0400000000000000" pitchFamily="50" charset="-128"/>
                  <a:cs typeface="ＭＳ Ｐゴシック"/>
                </a:rPr>
                <a:t>消費量</a:t>
              </a:r>
              <a:endParaRPr sz="1400" dirty="0">
                <a:latin typeface="BIZ UDPゴシック" panose="020B0400000000000000" pitchFamily="50" charset="-128"/>
                <a:ea typeface="BIZ UDPゴシック" panose="020B0400000000000000" pitchFamily="50" charset="-128"/>
                <a:cs typeface="ＭＳ Ｐゴシック"/>
              </a:endParaRPr>
            </a:p>
          </p:txBody>
        </p:sp>
        <p:sp>
          <p:nvSpPr>
            <p:cNvPr id="22" name="正方形/長方形 21">
              <a:extLst>
                <a:ext uri="{FF2B5EF4-FFF2-40B4-BE49-F238E27FC236}">
                  <a16:creationId xmlns:a16="http://schemas.microsoft.com/office/drawing/2014/main" id="{5D647D00-9883-B458-DEFE-FBB8F8ED38EE}"/>
                </a:ext>
              </a:extLst>
            </p:cNvPr>
            <p:cNvSpPr/>
            <p:nvPr/>
          </p:nvSpPr>
          <p:spPr>
            <a:xfrm>
              <a:off x="-2514600" y="-1243117"/>
              <a:ext cx="974489"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3" name="正方形/長方形 22">
              <a:extLst>
                <a:ext uri="{FF2B5EF4-FFF2-40B4-BE49-F238E27FC236}">
                  <a16:creationId xmlns:a16="http://schemas.microsoft.com/office/drawing/2014/main" id="{71C834A8-1295-BDDA-5AB1-A3845BF15E9A}"/>
                </a:ext>
              </a:extLst>
            </p:cNvPr>
            <p:cNvSpPr/>
            <p:nvPr/>
          </p:nvSpPr>
          <p:spPr>
            <a:xfrm>
              <a:off x="-1540111" y="-1243117"/>
              <a:ext cx="812596"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4" name="object 85">
              <a:extLst>
                <a:ext uri="{FF2B5EF4-FFF2-40B4-BE49-F238E27FC236}">
                  <a16:creationId xmlns:a16="http://schemas.microsoft.com/office/drawing/2014/main" id="{D6291E22-12E1-1996-A10B-4AE16981C2EB}"/>
                </a:ext>
              </a:extLst>
            </p:cNvPr>
            <p:cNvSpPr txBox="1"/>
            <p:nvPr/>
          </p:nvSpPr>
          <p:spPr>
            <a:xfrm>
              <a:off x="-2833090" y="-1300568"/>
              <a:ext cx="179536" cy="1129168"/>
            </a:xfrm>
            <a:prstGeom prst="rect">
              <a:avLst/>
            </a:prstGeom>
          </p:spPr>
          <p:txBody>
            <a:bodyPr vert="vert270" wrap="square" lIns="0" tIns="0" rIns="0" bIns="0" rtlCol="0">
              <a:spAutoFit/>
            </a:bodyPr>
            <a:lstStyle/>
            <a:p>
              <a:pPr marL="12700">
                <a:lnSpc>
                  <a:spcPts val="1425"/>
                </a:lnSpc>
              </a:pPr>
              <a:r>
                <a:rPr sz="1400" spc="-10" dirty="0">
                  <a:latin typeface="BIZ UDPゴシック" panose="020B0400000000000000" pitchFamily="50" charset="-128"/>
                  <a:ea typeface="BIZ UDPゴシック" panose="020B0400000000000000" pitchFamily="50" charset="-128"/>
                  <a:cs typeface="Arial"/>
                </a:rPr>
                <a:t>CO</a:t>
              </a:r>
              <a:r>
                <a:rPr sz="1400" spc="-10" baseline="-25000" dirty="0">
                  <a:latin typeface="BIZ UDPゴシック" panose="020B0400000000000000" pitchFamily="50" charset="-128"/>
                  <a:ea typeface="BIZ UDPゴシック" panose="020B0400000000000000" pitchFamily="50" charset="-128"/>
                  <a:cs typeface="Arial"/>
                </a:rPr>
                <a:t>2</a:t>
              </a:r>
              <a:r>
                <a:rPr sz="1400" spc="-20" dirty="0">
                  <a:latin typeface="BIZ UDPゴシック" panose="020B0400000000000000" pitchFamily="50" charset="-128"/>
                  <a:ea typeface="BIZ UDPゴシック" panose="020B0400000000000000" pitchFamily="50" charset="-128"/>
                  <a:cs typeface="ＭＳ Ｐゴシック"/>
                </a:rPr>
                <a:t>排出強</a:t>
              </a:r>
              <a:r>
                <a:rPr sz="1400" spc="-50" dirty="0">
                  <a:latin typeface="BIZ UDPゴシック" panose="020B0400000000000000" pitchFamily="50" charset="-128"/>
                  <a:ea typeface="BIZ UDPゴシック" panose="020B0400000000000000" pitchFamily="50" charset="-128"/>
                  <a:cs typeface="ＭＳ Ｐゴシック"/>
                </a:rPr>
                <a:t>度</a:t>
              </a:r>
              <a:endParaRPr sz="1400" dirty="0">
                <a:latin typeface="BIZ UDPゴシック" panose="020B0400000000000000" pitchFamily="50" charset="-128"/>
                <a:ea typeface="BIZ UDPゴシック" panose="020B0400000000000000" pitchFamily="50" charset="-128"/>
                <a:cs typeface="ＭＳ Ｐゴシック"/>
              </a:endParaRPr>
            </a:p>
          </p:txBody>
        </p:sp>
        <p:cxnSp>
          <p:nvCxnSpPr>
            <p:cNvPr id="25" name="直線矢印コネクタ 24">
              <a:extLst>
                <a:ext uri="{FF2B5EF4-FFF2-40B4-BE49-F238E27FC236}">
                  <a16:creationId xmlns:a16="http://schemas.microsoft.com/office/drawing/2014/main" id="{7DE05BC5-2CE3-4992-C246-92CAD9CA5704}"/>
                </a:ext>
              </a:extLst>
            </p:cNvPr>
            <p:cNvCxnSpPr>
              <a:cxnSpLocks/>
            </p:cNvCxnSpPr>
            <p:nvPr/>
          </p:nvCxnSpPr>
          <p:spPr>
            <a:xfrm>
              <a:off x="-2501830" y="-1300371"/>
              <a:ext cx="1787085" cy="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2F98BEA-3B81-5E43-3189-E19C2019E5ED}"/>
                </a:ext>
              </a:extLst>
            </p:cNvPr>
            <p:cNvCxnSpPr>
              <a:cxnSpLocks/>
            </p:cNvCxnSpPr>
            <p:nvPr/>
          </p:nvCxnSpPr>
          <p:spPr>
            <a:xfrm>
              <a:off x="-2575972" y="-1243117"/>
              <a:ext cx="0" cy="108000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1D3D83A9-D191-988F-DFF3-3C46089107A4}"/>
              </a:ext>
            </a:extLst>
          </p:cNvPr>
          <p:cNvGrpSpPr/>
          <p:nvPr/>
        </p:nvGrpSpPr>
        <p:grpSpPr>
          <a:xfrm>
            <a:off x="3935297" y="5417021"/>
            <a:ext cx="1769036" cy="1080001"/>
            <a:chOff x="10423005" y="-2565259"/>
            <a:chExt cx="1769036" cy="1080001"/>
          </a:xfrm>
        </p:grpSpPr>
        <p:sp>
          <p:nvSpPr>
            <p:cNvPr id="27" name="正方形/長方形 26">
              <a:extLst>
                <a:ext uri="{FF2B5EF4-FFF2-40B4-BE49-F238E27FC236}">
                  <a16:creationId xmlns:a16="http://schemas.microsoft.com/office/drawing/2014/main" id="{60865EE9-28C9-0E02-C423-2DCD3A03EFDD}"/>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8" name="正方形/長方形 27">
              <a:extLst>
                <a:ext uri="{FF2B5EF4-FFF2-40B4-BE49-F238E27FC236}">
                  <a16:creationId xmlns:a16="http://schemas.microsoft.com/office/drawing/2014/main" id="{7D01593A-3D41-B11A-7194-7169836D7B21}"/>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9" name="正方形/長方形 28">
              <a:extLst>
                <a:ext uri="{FF2B5EF4-FFF2-40B4-BE49-F238E27FC236}">
                  <a16:creationId xmlns:a16="http://schemas.microsoft.com/office/drawing/2014/main" id="{A32BE576-EF41-61AF-CFBC-91AB81F908E9}"/>
                </a:ext>
              </a:extLst>
            </p:cNvPr>
            <p:cNvSpPr/>
            <p:nvPr/>
          </p:nvSpPr>
          <p:spPr>
            <a:xfrm>
              <a:off x="10899226" y="-1773170"/>
              <a:ext cx="764527" cy="28791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30" name="正方形/長方形 29">
              <a:extLst>
                <a:ext uri="{FF2B5EF4-FFF2-40B4-BE49-F238E27FC236}">
                  <a16:creationId xmlns:a16="http://schemas.microsoft.com/office/drawing/2014/main" id="{EE61A027-3B08-4A52-98EA-321E6531EC84}"/>
                </a:ext>
              </a:extLst>
            </p:cNvPr>
            <p:cNvSpPr/>
            <p:nvPr/>
          </p:nvSpPr>
          <p:spPr>
            <a:xfrm>
              <a:off x="11653586" y="-1989194"/>
              <a:ext cx="288308" cy="50393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1" name="正方形/長方形 30">
              <a:extLst>
                <a:ext uri="{FF2B5EF4-FFF2-40B4-BE49-F238E27FC236}">
                  <a16:creationId xmlns:a16="http://schemas.microsoft.com/office/drawing/2014/main" id="{117D10D2-9157-DF95-8AA8-DB66FCD88205}"/>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2" name="正方形/長方形 31">
              <a:extLst>
                <a:ext uri="{FF2B5EF4-FFF2-40B4-BE49-F238E27FC236}">
                  <a16:creationId xmlns:a16="http://schemas.microsoft.com/office/drawing/2014/main" id="{0FF88DF9-87CC-959D-E32A-1778407A82AB}"/>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3" name="正方形/長方形 32">
              <a:extLst>
                <a:ext uri="{FF2B5EF4-FFF2-40B4-BE49-F238E27FC236}">
                  <a16:creationId xmlns:a16="http://schemas.microsoft.com/office/drawing/2014/main" id="{2D900FD4-5992-3C18-B161-F57B63D29FB7}"/>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grpSp>
        <p:nvGrpSpPr>
          <p:cNvPr id="41" name="グループ化 40">
            <a:extLst>
              <a:ext uri="{FF2B5EF4-FFF2-40B4-BE49-F238E27FC236}">
                <a16:creationId xmlns:a16="http://schemas.microsoft.com/office/drawing/2014/main" id="{EB1B8F0D-6779-D544-46EA-C46E0A0C185E}"/>
              </a:ext>
            </a:extLst>
          </p:cNvPr>
          <p:cNvGrpSpPr/>
          <p:nvPr/>
        </p:nvGrpSpPr>
        <p:grpSpPr>
          <a:xfrm>
            <a:off x="1047908" y="2547733"/>
            <a:ext cx="1849559" cy="2240932"/>
            <a:chOff x="-80853" y="-2933700"/>
            <a:chExt cx="1849559" cy="2240932"/>
          </a:xfrm>
        </p:grpSpPr>
        <p:sp>
          <p:nvSpPr>
            <p:cNvPr id="6" name="object 47">
              <a:extLst>
                <a:ext uri="{FF2B5EF4-FFF2-40B4-BE49-F238E27FC236}">
                  <a16:creationId xmlns:a16="http://schemas.microsoft.com/office/drawing/2014/main" id="{C7D5DFC3-8984-8A96-AE20-04F9C6C75ED0}"/>
                </a:ext>
              </a:extLst>
            </p:cNvPr>
            <p:cNvSpPr txBox="1"/>
            <p:nvPr/>
          </p:nvSpPr>
          <p:spPr>
            <a:xfrm>
              <a:off x="-80853" y="-1444256"/>
              <a:ext cx="1769037"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0" dirty="0" err="1">
                  <a:latin typeface="BIZ UDPゴシック" panose="020B0400000000000000" pitchFamily="50" charset="-128"/>
                  <a:ea typeface="BIZ UDPゴシック" panose="020B0400000000000000" pitchFamily="50" charset="-128"/>
                  <a:cs typeface="ＭＳ Ｐゴシック"/>
                </a:rPr>
                <a:t>可能な限りエネルギー需要の削減</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tabLst>
                  <a:tab pos="2184400" algn="l"/>
                </a:tabLst>
              </a:pPr>
              <a:r>
                <a:rPr sz="1200" dirty="0" err="1">
                  <a:latin typeface="BIZ UDPゴシック" panose="020B0400000000000000" pitchFamily="50" charset="-128"/>
                  <a:ea typeface="BIZ UDPゴシック" panose="020B0400000000000000" pitchFamily="50" charset="-128"/>
                  <a:cs typeface="ＭＳ Ｐゴシック"/>
                </a:rPr>
                <a:t>機器の</a:t>
              </a:r>
              <a:r>
                <a:rPr sz="1200" spc="-10" dirty="0" err="1">
                  <a:latin typeface="BIZ UDPゴシック" panose="020B0400000000000000" pitchFamily="50" charset="-128"/>
                  <a:ea typeface="BIZ UDPゴシック" panose="020B0400000000000000" pitchFamily="50" charset="-128"/>
                  <a:cs typeface="ＭＳ Ｐゴシック"/>
                </a:rPr>
                <a:t>エ</a:t>
              </a:r>
              <a:r>
                <a:rPr sz="1200" dirty="0" err="1">
                  <a:latin typeface="BIZ UDPゴシック" panose="020B0400000000000000" pitchFamily="50" charset="-128"/>
                  <a:ea typeface="BIZ UDPゴシック" panose="020B0400000000000000" pitchFamily="50" charset="-128"/>
                  <a:cs typeface="ＭＳ Ｐゴシック"/>
                </a:rPr>
                <a:t>ネル</a:t>
              </a:r>
              <a:r>
                <a:rPr sz="1200" spc="-10" dirty="0" err="1">
                  <a:latin typeface="BIZ UDPゴシック" panose="020B0400000000000000" pitchFamily="50" charset="-128"/>
                  <a:ea typeface="BIZ UDPゴシック" panose="020B0400000000000000" pitchFamily="50" charset="-128"/>
                  <a:cs typeface="ＭＳ Ｐゴシック"/>
                </a:rPr>
                <a:t>ギ</a:t>
              </a:r>
              <a:r>
                <a:rPr sz="1200" dirty="0" err="1">
                  <a:latin typeface="BIZ UDPゴシック" panose="020B0400000000000000" pitchFamily="50" charset="-128"/>
                  <a:ea typeface="BIZ UDPゴシック" panose="020B0400000000000000" pitchFamily="50" charset="-128"/>
                  <a:cs typeface="ＭＳ Ｐゴシック"/>
                </a:rPr>
                <a:t>ー効率改</a:t>
              </a:r>
              <a:r>
                <a:rPr sz="1200" spc="-50" dirty="0" err="1">
                  <a:latin typeface="BIZ UDPゴシック" panose="020B0400000000000000" pitchFamily="50" charset="-128"/>
                  <a:ea typeface="BIZ UDPゴシック" panose="020B0400000000000000" pitchFamily="50" charset="-128"/>
                  <a:cs typeface="ＭＳ Ｐゴシック"/>
                </a:rPr>
                <a:t>善</a:t>
              </a:r>
              <a:r>
                <a:rPr lang="ja-JP" altLang="en-US" sz="1200" spc="-50" dirty="0">
                  <a:latin typeface="BIZ UDPゴシック" panose="020B0400000000000000" pitchFamily="50" charset="-128"/>
                  <a:ea typeface="BIZ UDPゴシック" panose="020B0400000000000000" pitchFamily="50" charset="-128"/>
                  <a:cs typeface="ＭＳ Ｐゴシック"/>
                </a:rPr>
                <a:t>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9" name="正方形/長方形 8">
              <a:extLst>
                <a:ext uri="{FF2B5EF4-FFF2-40B4-BE49-F238E27FC236}">
                  <a16:creationId xmlns:a16="http://schemas.microsoft.com/office/drawing/2014/main" id="{C4DADF52-BAAB-24A2-3333-FC1BA2029867}"/>
                </a:ext>
              </a:extLst>
            </p:cNvPr>
            <p:cNvSpPr/>
            <p:nvPr/>
          </p:nvSpPr>
          <p:spPr>
            <a:xfrm>
              <a:off x="-80852" y="-2562706"/>
              <a:ext cx="588331"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0" name="正方形/長方形 9">
              <a:extLst>
                <a:ext uri="{FF2B5EF4-FFF2-40B4-BE49-F238E27FC236}">
                  <a16:creationId xmlns:a16="http://schemas.microsoft.com/office/drawing/2014/main" id="{22065FF7-3B97-1F7C-A6E3-BAE109185327}"/>
                </a:ext>
              </a:extLst>
            </p:cNvPr>
            <p:cNvSpPr/>
            <p:nvPr/>
          </p:nvSpPr>
          <p:spPr>
            <a:xfrm>
              <a:off x="1068770" y="-2562706"/>
              <a:ext cx="619414"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1" name="正方形/長方形 10">
              <a:extLst>
                <a:ext uri="{FF2B5EF4-FFF2-40B4-BE49-F238E27FC236}">
                  <a16:creationId xmlns:a16="http://schemas.microsoft.com/office/drawing/2014/main" id="{858F9273-1ECE-9042-6420-D7406A7AA848}"/>
                </a:ext>
              </a:extLst>
            </p:cNvPr>
            <p:cNvSpPr/>
            <p:nvPr/>
          </p:nvSpPr>
          <p:spPr>
            <a:xfrm>
              <a:off x="287256" y="-2562706"/>
              <a:ext cx="588331"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2" name="正方形/長方形 11">
              <a:extLst>
                <a:ext uri="{FF2B5EF4-FFF2-40B4-BE49-F238E27FC236}">
                  <a16:creationId xmlns:a16="http://schemas.microsoft.com/office/drawing/2014/main" id="{6245DFCF-3DAE-6475-D32B-447FBB69AE3D}"/>
                </a:ext>
              </a:extLst>
            </p:cNvPr>
            <p:cNvSpPr/>
            <p:nvPr/>
          </p:nvSpPr>
          <p:spPr>
            <a:xfrm>
              <a:off x="868706" y="-2562706"/>
              <a:ext cx="448554"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4" name="テキスト ボックス 33">
              <a:extLst>
                <a:ext uri="{FF2B5EF4-FFF2-40B4-BE49-F238E27FC236}">
                  <a16:creationId xmlns:a16="http://schemas.microsoft.com/office/drawing/2014/main" id="{20C74904-588D-3C1C-1FF6-3ACE24B9D5F2}"/>
                </a:ext>
              </a:extLst>
            </p:cNvPr>
            <p:cNvSpPr txBox="1"/>
            <p:nvPr/>
          </p:nvSpPr>
          <p:spPr>
            <a:xfrm>
              <a:off x="-312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①消費量の削減</a:t>
              </a:r>
            </a:p>
          </p:txBody>
        </p:sp>
      </p:grpSp>
      <p:grpSp>
        <p:nvGrpSpPr>
          <p:cNvPr id="42" name="グループ化 41">
            <a:extLst>
              <a:ext uri="{FF2B5EF4-FFF2-40B4-BE49-F238E27FC236}">
                <a16:creationId xmlns:a16="http://schemas.microsoft.com/office/drawing/2014/main" id="{FF7D8245-369F-F226-B749-C4DA7A0C55E2}"/>
              </a:ext>
            </a:extLst>
          </p:cNvPr>
          <p:cNvGrpSpPr/>
          <p:nvPr/>
        </p:nvGrpSpPr>
        <p:grpSpPr>
          <a:xfrm>
            <a:off x="3876602" y="2547733"/>
            <a:ext cx="1825456" cy="2258244"/>
            <a:chOff x="3298805" y="-2933700"/>
            <a:chExt cx="1825456" cy="2258244"/>
          </a:xfrm>
        </p:grpSpPr>
        <p:sp>
          <p:nvSpPr>
            <p:cNvPr id="5" name="object 18">
              <a:extLst>
                <a:ext uri="{FF2B5EF4-FFF2-40B4-BE49-F238E27FC236}">
                  <a16:creationId xmlns:a16="http://schemas.microsoft.com/office/drawing/2014/main" id="{A88CC56F-05F6-5862-1C85-3ECFCA13D10F}"/>
                </a:ext>
              </a:extLst>
            </p:cNvPr>
            <p:cNvSpPr txBox="1"/>
            <p:nvPr/>
          </p:nvSpPr>
          <p:spPr>
            <a:xfrm>
              <a:off x="3355225" y="-1444256"/>
              <a:ext cx="1769036" cy="768800"/>
            </a:xfrm>
            <a:prstGeom prst="rect">
              <a:avLst/>
            </a:prstGeom>
          </p:spPr>
          <p:txBody>
            <a:bodyPr vert="horz" wrap="square" lIns="0" tIns="24765" rIns="0" bIns="0" rtlCol="0">
              <a:spAutoFit/>
            </a:bodyPr>
            <a:lstStyle/>
            <a:p>
              <a:pPr marL="183515" marR="5080" indent="-171450">
                <a:lnSpc>
                  <a:spcPts val="1380"/>
                </a:lnSpc>
                <a:spcBef>
                  <a:spcPts val="195"/>
                </a:spcBef>
                <a:buFont typeface="Arial" panose="020B0604020202020204" pitchFamily="34" charset="0"/>
                <a:buChar char="•"/>
              </a:pPr>
              <a:r>
                <a:rPr sz="1200" dirty="0" err="1">
                  <a:latin typeface="BIZ UDPゴシック" panose="020B0400000000000000" pitchFamily="50" charset="-128"/>
                  <a:ea typeface="BIZ UDPゴシック" panose="020B0400000000000000" pitchFamily="50" charset="-128"/>
                  <a:cs typeface="ＭＳ Ｐゴシック"/>
                </a:rPr>
                <a:t>低炭素電源</a:t>
              </a:r>
              <a:r>
                <a:rPr lang="en-US" sz="1200" dirty="0">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再生可能エネルギー等</a:t>
              </a:r>
              <a:r>
                <a:rPr sz="1200" spc="-50" dirty="0" err="1">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の利用拡大</a:t>
              </a:r>
              <a:endParaRPr lang="ja-JP" altLang="en-US" sz="1200" spc="-10" dirty="0">
                <a:latin typeface="BIZ UDPゴシック" panose="020B0400000000000000" pitchFamily="50" charset="-128"/>
                <a:ea typeface="BIZ UDPゴシック" panose="020B0400000000000000" pitchFamily="50" charset="-128"/>
                <a:cs typeface="ＭＳ Ｐゴシック"/>
              </a:endParaRPr>
            </a:p>
            <a:p>
              <a:pPr marL="183515" marR="5080" indent="-171450">
                <a:lnSpc>
                  <a:spcPts val="1380"/>
                </a:lnSpc>
                <a:spcBef>
                  <a:spcPts val="195"/>
                </a:spcBef>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cs typeface="ＭＳ Ｐゴシック"/>
                </a:rPr>
                <a:t>再生可能エネルギーの自社発電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3" name="正方形/長方形 12">
              <a:extLst>
                <a:ext uri="{FF2B5EF4-FFF2-40B4-BE49-F238E27FC236}">
                  <a16:creationId xmlns:a16="http://schemas.microsoft.com/office/drawing/2014/main" id="{57375F47-CEED-8B9E-C3C5-848032570315}"/>
                </a:ext>
              </a:extLst>
            </p:cNvPr>
            <p:cNvSpPr/>
            <p:nvPr/>
          </p:nvSpPr>
          <p:spPr>
            <a:xfrm>
              <a:off x="3355225" y="-2565257"/>
              <a:ext cx="952444"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4" name="正方形/長方形 13">
              <a:extLst>
                <a:ext uri="{FF2B5EF4-FFF2-40B4-BE49-F238E27FC236}">
                  <a16:creationId xmlns:a16="http://schemas.microsoft.com/office/drawing/2014/main" id="{136F6036-77FA-F25D-EF56-F927AD76217A}"/>
                </a:ext>
              </a:extLst>
            </p:cNvPr>
            <p:cNvSpPr/>
            <p:nvPr/>
          </p:nvSpPr>
          <p:spPr>
            <a:xfrm>
              <a:off x="4307669" y="-2565257"/>
              <a:ext cx="816592"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5" name="正方形/長方形 14">
              <a:extLst>
                <a:ext uri="{FF2B5EF4-FFF2-40B4-BE49-F238E27FC236}">
                  <a16:creationId xmlns:a16="http://schemas.microsoft.com/office/drawing/2014/main" id="{A728D097-501A-FC24-D83D-44EDCB089DBE}"/>
                </a:ext>
              </a:extLst>
            </p:cNvPr>
            <p:cNvSpPr/>
            <p:nvPr/>
          </p:nvSpPr>
          <p:spPr>
            <a:xfrm>
              <a:off x="3355226" y="-1886659"/>
              <a:ext cx="952424" cy="40140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6" name="正方形/長方形 15">
              <a:extLst>
                <a:ext uri="{FF2B5EF4-FFF2-40B4-BE49-F238E27FC236}">
                  <a16:creationId xmlns:a16="http://schemas.microsoft.com/office/drawing/2014/main" id="{517FD975-3EAC-BCE8-E929-E76350ADC7B0}"/>
                </a:ext>
              </a:extLst>
            </p:cNvPr>
            <p:cNvSpPr/>
            <p:nvPr/>
          </p:nvSpPr>
          <p:spPr>
            <a:xfrm>
              <a:off x="4307659" y="-2184363"/>
              <a:ext cx="816602" cy="6991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5" name="テキスト ボックス 34">
              <a:extLst>
                <a:ext uri="{FF2B5EF4-FFF2-40B4-BE49-F238E27FC236}">
                  <a16:creationId xmlns:a16="http://schemas.microsoft.com/office/drawing/2014/main" id="{ACAB4CFD-8ED8-90D9-A232-E95E4BB65A63}"/>
                </a:ext>
              </a:extLst>
            </p:cNvPr>
            <p:cNvSpPr txBox="1"/>
            <p:nvPr/>
          </p:nvSpPr>
          <p:spPr>
            <a:xfrm>
              <a:off x="3298805"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②低炭素化</a:t>
              </a:r>
            </a:p>
          </p:txBody>
        </p:sp>
      </p:grpSp>
      <p:grpSp>
        <p:nvGrpSpPr>
          <p:cNvPr id="43" name="グループ化 42">
            <a:extLst>
              <a:ext uri="{FF2B5EF4-FFF2-40B4-BE49-F238E27FC236}">
                <a16:creationId xmlns:a16="http://schemas.microsoft.com/office/drawing/2014/main" id="{649D69AC-5D47-6861-2430-3AC7A8BE1367}"/>
              </a:ext>
            </a:extLst>
          </p:cNvPr>
          <p:cNvGrpSpPr/>
          <p:nvPr/>
        </p:nvGrpSpPr>
        <p:grpSpPr>
          <a:xfrm>
            <a:off x="6681192" y="2547733"/>
            <a:ext cx="1800943" cy="2240932"/>
            <a:chOff x="6928594" y="-2933700"/>
            <a:chExt cx="1800943" cy="2240932"/>
          </a:xfrm>
        </p:grpSpPr>
        <p:sp>
          <p:nvSpPr>
            <p:cNvPr id="4" name="object 3">
              <a:extLst>
                <a:ext uri="{FF2B5EF4-FFF2-40B4-BE49-F238E27FC236}">
                  <a16:creationId xmlns:a16="http://schemas.microsoft.com/office/drawing/2014/main" id="{B9E2820F-0559-919A-5A05-151499D91290}"/>
                </a:ext>
              </a:extLst>
            </p:cNvPr>
            <p:cNvSpPr txBox="1"/>
            <p:nvPr/>
          </p:nvSpPr>
          <p:spPr>
            <a:xfrm>
              <a:off x="6942453" y="-1444256"/>
              <a:ext cx="1786140"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ガソリン自動車から電気自動車</a:t>
              </a:r>
              <a:r>
                <a:rPr lang="ja-JP" altLang="en-US" sz="1200" spc="-15" dirty="0">
                  <a:latin typeface="BIZ UDPゴシック" panose="020B0400000000000000" pitchFamily="50" charset="-128"/>
                  <a:ea typeface="BIZ UDPゴシック" panose="020B0400000000000000" pitchFamily="50" charset="-128"/>
                  <a:cs typeface="ＭＳ Ｐゴシック"/>
                </a:rPr>
                <a:t>へ変更</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暖房・給湯の</a:t>
              </a:r>
              <a:r>
                <a:rPr lang="ja-JP" altLang="en-US" sz="1200" spc="15" dirty="0">
                  <a:latin typeface="BIZ UDPゴシック" panose="020B0400000000000000" pitchFamily="50" charset="-128"/>
                  <a:ea typeface="BIZ UDPゴシック" panose="020B0400000000000000" pitchFamily="50" charset="-128"/>
                  <a:cs typeface="ＭＳ Ｐゴシック"/>
                </a:rPr>
                <a:t>髙効率</a:t>
              </a:r>
              <a:r>
                <a:rPr sz="1200" spc="15" dirty="0" err="1">
                  <a:latin typeface="BIZ UDPゴシック" panose="020B0400000000000000" pitchFamily="50" charset="-128"/>
                  <a:ea typeface="BIZ UDPゴシック" panose="020B0400000000000000" pitchFamily="50" charset="-128"/>
                  <a:cs typeface="ＭＳ Ｐゴシック"/>
                </a:rPr>
                <a:t>ヒートポンプ利用</a:t>
              </a:r>
              <a:r>
                <a:rPr sz="1200" spc="15" dirty="0">
                  <a:latin typeface="BIZ UDPゴシック" panose="020B0400000000000000" pitchFamily="50" charset="-128"/>
                  <a:ea typeface="BIZ UDPゴシック" panose="020B0400000000000000" pitchFamily="50" charset="-128"/>
                  <a:cs typeface="ＭＳ Ｐゴシック"/>
                </a:rPr>
                <a:t> </a:t>
              </a:r>
              <a:r>
                <a:rPr lang="ja-JP" altLang="en-US" sz="1200" spc="15" dirty="0">
                  <a:latin typeface="BIZ UDPゴシック" panose="020B0400000000000000" pitchFamily="50" charset="-128"/>
                  <a:ea typeface="BIZ UDPゴシック" panose="020B0400000000000000" pitchFamily="50" charset="-128"/>
                  <a:cs typeface="ＭＳ Ｐゴシック"/>
                </a:rPr>
                <a:t>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7" name="正方形/長方形 16">
              <a:extLst>
                <a:ext uri="{FF2B5EF4-FFF2-40B4-BE49-F238E27FC236}">
                  <a16:creationId xmlns:a16="http://schemas.microsoft.com/office/drawing/2014/main" id="{66CFB67A-78AE-4664-E964-A67B33AA2289}"/>
                </a:ext>
              </a:extLst>
            </p:cNvPr>
            <p:cNvSpPr/>
            <p:nvPr/>
          </p:nvSpPr>
          <p:spPr>
            <a:xfrm>
              <a:off x="6942453" y="-2558260"/>
              <a:ext cx="952444"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8" name="正方形/長方形 17">
              <a:extLst>
                <a:ext uri="{FF2B5EF4-FFF2-40B4-BE49-F238E27FC236}">
                  <a16:creationId xmlns:a16="http://schemas.microsoft.com/office/drawing/2014/main" id="{0D949EEB-A94D-4C32-745D-B9D3175B0361}"/>
                </a:ext>
              </a:extLst>
            </p:cNvPr>
            <p:cNvSpPr/>
            <p:nvPr/>
          </p:nvSpPr>
          <p:spPr>
            <a:xfrm>
              <a:off x="8263494" y="-2558260"/>
              <a:ext cx="466043"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19" name="正方形/長方形 18">
              <a:extLst>
                <a:ext uri="{FF2B5EF4-FFF2-40B4-BE49-F238E27FC236}">
                  <a16:creationId xmlns:a16="http://schemas.microsoft.com/office/drawing/2014/main" id="{991AEB43-191C-82EE-567D-4B90851D4362}"/>
                </a:ext>
              </a:extLst>
            </p:cNvPr>
            <p:cNvSpPr/>
            <p:nvPr/>
          </p:nvSpPr>
          <p:spPr>
            <a:xfrm>
              <a:off x="7894896" y="-2558260"/>
              <a:ext cx="368597"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36" name="テキスト ボックス 35">
              <a:extLst>
                <a:ext uri="{FF2B5EF4-FFF2-40B4-BE49-F238E27FC236}">
                  <a16:creationId xmlns:a16="http://schemas.microsoft.com/office/drawing/2014/main" id="{7F6BADC9-37B8-D02C-968B-880CA23F46B3}"/>
                </a:ext>
              </a:extLst>
            </p:cNvPr>
            <p:cNvSpPr txBox="1"/>
            <p:nvPr/>
          </p:nvSpPr>
          <p:spPr>
            <a:xfrm>
              <a:off x="69285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③利用の転換</a:t>
              </a:r>
            </a:p>
          </p:txBody>
        </p:sp>
      </p:grpSp>
      <p:pic>
        <p:nvPicPr>
          <p:cNvPr id="45" name="図 44" descr="図形, 円&#10;&#10;自動的に生成された説明">
            <a:extLst>
              <a:ext uri="{FF2B5EF4-FFF2-40B4-BE49-F238E27FC236}">
                <a16:creationId xmlns:a16="http://schemas.microsoft.com/office/drawing/2014/main" id="{E502FBA1-20A8-491A-8784-98B3564981F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4333" y="1693536"/>
            <a:ext cx="552898" cy="552898"/>
          </a:xfrm>
          <a:prstGeom prst="rect">
            <a:avLst/>
          </a:prstGeom>
        </p:spPr>
      </p:pic>
      <p:grpSp>
        <p:nvGrpSpPr>
          <p:cNvPr id="49" name="グループ化 48">
            <a:extLst>
              <a:ext uri="{FF2B5EF4-FFF2-40B4-BE49-F238E27FC236}">
                <a16:creationId xmlns:a16="http://schemas.microsoft.com/office/drawing/2014/main" id="{3A77C976-1255-FCA3-2C9A-AD664A5EEB4A}"/>
              </a:ext>
            </a:extLst>
          </p:cNvPr>
          <p:cNvGrpSpPr/>
          <p:nvPr/>
        </p:nvGrpSpPr>
        <p:grpSpPr>
          <a:xfrm>
            <a:off x="7275291" y="5406627"/>
            <a:ext cx="1769036" cy="1080001"/>
            <a:chOff x="10423005" y="-2565259"/>
            <a:chExt cx="1769036" cy="1080001"/>
          </a:xfrm>
        </p:grpSpPr>
        <p:sp>
          <p:nvSpPr>
            <p:cNvPr id="50" name="正方形/長方形 49">
              <a:extLst>
                <a:ext uri="{FF2B5EF4-FFF2-40B4-BE49-F238E27FC236}">
                  <a16:creationId xmlns:a16="http://schemas.microsoft.com/office/drawing/2014/main" id="{471E26A0-A9FE-440F-C321-62670CFA5A9B}"/>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1" name="正方形/長方形 50">
              <a:extLst>
                <a:ext uri="{FF2B5EF4-FFF2-40B4-BE49-F238E27FC236}">
                  <a16:creationId xmlns:a16="http://schemas.microsoft.com/office/drawing/2014/main" id="{25B19C77-0F88-8224-7ED5-80CD3A10CB28}"/>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4" name="正方形/長方形 53">
              <a:extLst>
                <a:ext uri="{FF2B5EF4-FFF2-40B4-BE49-F238E27FC236}">
                  <a16:creationId xmlns:a16="http://schemas.microsoft.com/office/drawing/2014/main" id="{FF94BFD7-3CE1-4C6A-B0E9-7585C77B5822}"/>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5" name="正方形/長方形 54">
              <a:extLst>
                <a:ext uri="{FF2B5EF4-FFF2-40B4-BE49-F238E27FC236}">
                  <a16:creationId xmlns:a16="http://schemas.microsoft.com/office/drawing/2014/main" id="{26A827DA-4922-31BD-AFB1-39937F76448D}"/>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6" name="正方形/長方形 55">
              <a:extLst>
                <a:ext uri="{FF2B5EF4-FFF2-40B4-BE49-F238E27FC236}">
                  <a16:creationId xmlns:a16="http://schemas.microsoft.com/office/drawing/2014/main" id="{0B753E42-B41D-1E19-6F99-36847957CBD3}"/>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cxnSp>
        <p:nvCxnSpPr>
          <p:cNvPr id="58" name="コネクタ: カギ線 57">
            <a:extLst>
              <a:ext uri="{FF2B5EF4-FFF2-40B4-BE49-F238E27FC236}">
                <a16:creationId xmlns:a16="http://schemas.microsoft.com/office/drawing/2014/main" id="{B9F5CD74-B382-8BCD-51B9-60AF334DC8A6}"/>
              </a:ext>
            </a:extLst>
          </p:cNvPr>
          <p:cNvCxnSpPr>
            <a:endCxn id="34" idx="0"/>
          </p:cNvCxnSpPr>
          <p:nvPr/>
        </p:nvCxnSpPr>
        <p:spPr>
          <a:xfrm rot="10800000" flipV="1">
            <a:off x="1997468" y="1588179"/>
            <a:ext cx="1515373" cy="959553"/>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8E1B130C-17C7-2BF2-C171-BC4B93363C31}"/>
              </a:ext>
            </a:extLst>
          </p:cNvPr>
          <p:cNvCxnSpPr>
            <a:cxnSpLocks/>
            <a:stCxn id="23" idx="3"/>
            <a:endCxn id="36" idx="0"/>
          </p:cNvCxnSpPr>
          <p:nvPr/>
        </p:nvCxnSpPr>
        <p:spPr>
          <a:xfrm>
            <a:off x="5696029" y="1621047"/>
            <a:ext cx="1885163" cy="926686"/>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9D527FA-764F-4606-226C-B46428EF2948}"/>
              </a:ext>
            </a:extLst>
          </p:cNvPr>
          <p:cNvCxnSpPr>
            <a:cxnSpLocks/>
          </p:cNvCxnSpPr>
          <p:nvPr/>
        </p:nvCxnSpPr>
        <p:spPr>
          <a:xfrm>
            <a:off x="4805867" y="2246434"/>
            <a:ext cx="0" cy="267739"/>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id="{86859C61-7EAF-E463-2CE8-7D3724865513}"/>
              </a:ext>
            </a:extLst>
          </p:cNvPr>
          <p:cNvCxnSpPr>
            <a:cxnSpLocks/>
            <a:stCxn id="6" idx="2"/>
            <a:endCxn id="32" idx="0"/>
          </p:cNvCxnSpPr>
          <p:nvPr/>
        </p:nvCxnSpPr>
        <p:spPr>
          <a:xfrm rot="16200000" flipH="1">
            <a:off x="2976849" y="3744243"/>
            <a:ext cx="628357" cy="2717200"/>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EC73E04A-838C-8F4C-A181-167EC0F103D6}"/>
              </a:ext>
            </a:extLst>
          </p:cNvPr>
          <p:cNvCxnSpPr>
            <a:cxnSpLocks/>
            <a:stCxn id="5" idx="2"/>
          </p:cNvCxnSpPr>
          <p:nvPr/>
        </p:nvCxnSpPr>
        <p:spPr>
          <a:xfrm>
            <a:off x="4817540" y="4805977"/>
            <a:ext cx="8135" cy="61104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549DA961-50A6-689D-DABF-D7BFF7C22CE0}"/>
              </a:ext>
            </a:extLst>
          </p:cNvPr>
          <p:cNvCxnSpPr>
            <a:cxnSpLocks/>
            <a:stCxn id="4" idx="2"/>
            <a:endCxn id="33" idx="0"/>
          </p:cNvCxnSpPr>
          <p:nvPr/>
        </p:nvCxnSpPr>
        <p:spPr>
          <a:xfrm rot="5400000">
            <a:off x="5993286" y="3822186"/>
            <a:ext cx="628357" cy="2561315"/>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77" name="四角形: メモ 76">
            <a:extLst>
              <a:ext uri="{FF2B5EF4-FFF2-40B4-BE49-F238E27FC236}">
                <a16:creationId xmlns:a16="http://schemas.microsoft.com/office/drawing/2014/main" id="{2DAF8F0B-4A4A-07FF-27A3-B535DCE28437}"/>
              </a:ext>
            </a:extLst>
          </p:cNvPr>
          <p:cNvSpPr/>
          <p:nvPr/>
        </p:nvSpPr>
        <p:spPr>
          <a:xfrm rot="20849489">
            <a:off x="32387" y="2776247"/>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省エネを</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徹底</a:t>
            </a:r>
          </a:p>
        </p:txBody>
      </p:sp>
      <p:sp>
        <p:nvSpPr>
          <p:cNvPr id="78" name="四角形: メモ 77">
            <a:extLst>
              <a:ext uri="{FF2B5EF4-FFF2-40B4-BE49-F238E27FC236}">
                <a16:creationId xmlns:a16="http://schemas.microsoft.com/office/drawing/2014/main" id="{F4328ACC-360C-E788-B96A-95C118519F05}"/>
              </a:ext>
            </a:extLst>
          </p:cNvPr>
          <p:cNvSpPr/>
          <p:nvPr/>
        </p:nvSpPr>
        <p:spPr>
          <a:xfrm rot="20849489">
            <a:off x="5579135" y="239901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再生可能</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エネルギーへ</a:t>
            </a:r>
          </a:p>
        </p:txBody>
      </p:sp>
      <p:sp>
        <p:nvSpPr>
          <p:cNvPr id="79" name="四角形: メモ 78">
            <a:extLst>
              <a:ext uri="{FF2B5EF4-FFF2-40B4-BE49-F238E27FC236}">
                <a16:creationId xmlns:a16="http://schemas.microsoft.com/office/drawing/2014/main" id="{FCBD6523-4CAE-5507-4E5B-5188556E52C9}"/>
              </a:ext>
            </a:extLst>
          </p:cNvPr>
          <p:cNvSpPr/>
          <p:nvPr/>
        </p:nvSpPr>
        <p:spPr>
          <a:xfrm rot="20849489">
            <a:off x="8388874" y="247537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転換</a:t>
            </a:r>
          </a:p>
        </p:txBody>
      </p:sp>
      <p:sp>
        <p:nvSpPr>
          <p:cNvPr id="80" name="四角形: メモ 79">
            <a:extLst>
              <a:ext uri="{FF2B5EF4-FFF2-40B4-BE49-F238E27FC236}">
                <a16:creationId xmlns:a16="http://schemas.microsoft.com/office/drawing/2014/main" id="{2B480660-CFAF-2370-A14E-79714E5E6368}"/>
              </a:ext>
            </a:extLst>
          </p:cNvPr>
          <p:cNvSpPr/>
          <p:nvPr/>
        </p:nvSpPr>
        <p:spPr>
          <a:xfrm rot="20849489">
            <a:off x="5974035" y="1105390"/>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エネルギーの</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「見える化」</a:t>
            </a:r>
          </a:p>
        </p:txBody>
      </p:sp>
      <p:sp>
        <p:nvSpPr>
          <p:cNvPr id="81" name="四角形: メモ 80">
            <a:extLst>
              <a:ext uri="{FF2B5EF4-FFF2-40B4-BE49-F238E27FC236}">
                <a16:creationId xmlns:a16="http://schemas.microsoft.com/office/drawing/2014/main" id="{119D291F-E563-A47D-080E-0BDB86161A5C}"/>
              </a:ext>
            </a:extLst>
          </p:cNvPr>
          <p:cNvSpPr/>
          <p:nvPr/>
        </p:nvSpPr>
        <p:spPr>
          <a:xfrm rot="20849489">
            <a:off x="8645459" y="4905426"/>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カーボン</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オフセットへ</a:t>
            </a:r>
          </a:p>
        </p:txBody>
      </p:sp>
      <p:cxnSp>
        <p:nvCxnSpPr>
          <p:cNvPr id="82" name="直線矢印コネクタ 81">
            <a:extLst>
              <a:ext uri="{FF2B5EF4-FFF2-40B4-BE49-F238E27FC236}">
                <a16:creationId xmlns:a16="http://schemas.microsoft.com/office/drawing/2014/main" id="{E2217D02-379C-E8D3-9996-1BB69AFF33B1}"/>
              </a:ext>
            </a:extLst>
          </p:cNvPr>
          <p:cNvCxnSpPr>
            <a:cxnSpLocks/>
            <a:endCxn id="50" idx="1"/>
          </p:cNvCxnSpPr>
          <p:nvPr/>
        </p:nvCxnSpPr>
        <p:spPr>
          <a:xfrm>
            <a:off x="5980782" y="5946628"/>
            <a:ext cx="1294509" cy="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コネクタ: カギ線 86">
            <a:extLst>
              <a:ext uri="{FF2B5EF4-FFF2-40B4-BE49-F238E27FC236}">
                <a16:creationId xmlns:a16="http://schemas.microsoft.com/office/drawing/2014/main" id="{CAA10256-7900-447A-6A11-55255E4913EC}"/>
              </a:ext>
            </a:extLst>
          </p:cNvPr>
          <p:cNvCxnSpPr>
            <a:cxnSpLocks/>
            <a:stCxn id="51" idx="3"/>
            <a:endCxn id="91" idx="2"/>
          </p:cNvCxnSpPr>
          <p:nvPr/>
        </p:nvCxnSpPr>
        <p:spPr>
          <a:xfrm flipH="1">
            <a:off x="2755754" y="5946628"/>
            <a:ext cx="6288573" cy="377943"/>
          </a:xfrm>
          <a:prstGeom prst="bentConnector4">
            <a:avLst>
              <a:gd name="adj1" fmla="val -3635"/>
              <a:gd name="adj2" fmla="val 203364"/>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8E42F571-D001-1035-F88F-74130D0D4115}"/>
              </a:ext>
            </a:extLst>
          </p:cNvPr>
          <p:cNvSpPr txBox="1"/>
          <p:nvPr/>
        </p:nvSpPr>
        <p:spPr>
          <a:xfrm>
            <a:off x="2087141" y="6047572"/>
            <a:ext cx="1337226"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クレジット</a:t>
            </a:r>
          </a:p>
        </p:txBody>
      </p:sp>
      <p:sp>
        <p:nvSpPr>
          <p:cNvPr id="92" name="テキスト ボックス 91">
            <a:extLst>
              <a:ext uri="{FF2B5EF4-FFF2-40B4-BE49-F238E27FC236}">
                <a16:creationId xmlns:a16="http://schemas.microsoft.com/office/drawing/2014/main" id="{DE20063A-80ED-EBAF-0E92-36D88B3E818C}"/>
              </a:ext>
            </a:extLst>
          </p:cNvPr>
          <p:cNvSpPr txBox="1"/>
          <p:nvPr/>
        </p:nvSpPr>
        <p:spPr>
          <a:xfrm rot="21104454">
            <a:off x="7673086" y="963505"/>
            <a:ext cx="2098651"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省エネ補助金</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設備導入・エネルギーマネジメント等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DB682C4C-9683-BBF7-45F0-E17C5344C4BD}"/>
              </a:ext>
            </a:extLst>
          </p:cNvPr>
          <p:cNvSpPr txBox="1"/>
          <p:nvPr/>
        </p:nvSpPr>
        <p:spPr>
          <a:xfrm rot="21104454">
            <a:off x="7213993" y="428087"/>
            <a:ext cx="1984838"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省エネ最適化診断</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省エネルギーセンター</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45172722-6D3C-F2F4-B3C2-EE0C07FC200F}"/>
              </a:ext>
            </a:extLst>
          </p:cNvPr>
          <p:cNvSpPr txBox="1"/>
          <p:nvPr/>
        </p:nvSpPr>
        <p:spPr>
          <a:xfrm rot="21104454">
            <a:off x="7804162" y="1575942"/>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87976F2A-3D2B-3221-59B1-8AF6191493EA}"/>
              </a:ext>
            </a:extLst>
          </p:cNvPr>
          <p:cNvSpPr/>
          <p:nvPr/>
        </p:nvSpPr>
        <p:spPr>
          <a:xfrm>
            <a:off x="132480" y="6036332"/>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排出</a:t>
            </a:r>
          </a:p>
        </p:txBody>
      </p:sp>
      <p:sp>
        <p:nvSpPr>
          <p:cNvPr id="69" name="正方形/長方形 68">
            <a:extLst>
              <a:ext uri="{FF2B5EF4-FFF2-40B4-BE49-F238E27FC236}">
                <a16:creationId xmlns:a16="http://schemas.microsoft.com/office/drawing/2014/main" id="{3584D213-84A8-F8AA-F9E5-01E9F03E30CE}"/>
              </a:ext>
            </a:extLst>
          </p:cNvPr>
          <p:cNvSpPr/>
          <p:nvPr/>
        </p:nvSpPr>
        <p:spPr>
          <a:xfrm>
            <a:off x="132480" y="6536378"/>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sp>
        <p:nvSpPr>
          <p:cNvPr id="84" name="正方形/長方形 83">
            <a:extLst>
              <a:ext uri="{FF2B5EF4-FFF2-40B4-BE49-F238E27FC236}">
                <a16:creationId xmlns:a16="http://schemas.microsoft.com/office/drawing/2014/main" id="{4190B7AF-F036-9358-EB13-A1B042F53CE5}"/>
              </a:ext>
            </a:extLst>
          </p:cNvPr>
          <p:cNvSpPr/>
          <p:nvPr/>
        </p:nvSpPr>
        <p:spPr>
          <a:xfrm>
            <a:off x="1298464" y="6033536"/>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100" dirty="0">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880EB159-4990-A78F-4AC1-2F5EE44D4989}"/>
              </a:ext>
            </a:extLst>
          </p:cNvPr>
          <p:cNvSpPr/>
          <p:nvPr/>
        </p:nvSpPr>
        <p:spPr>
          <a:xfrm>
            <a:off x="1298464" y="6533582"/>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grpSp>
        <p:nvGrpSpPr>
          <p:cNvPr id="70" name="グループ化 69">
            <a:extLst>
              <a:ext uri="{FF2B5EF4-FFF2-40B4-BE49-F238E27FC236}">
                <a16:creationId xmlns:a16="http://schemas.microsoft.com/office/drawing/2014/main" id="{BE6605EB-D711-E70E-A141-699D93E43F1C}"/>
              </a:ext>
            </a:extLst>
          </p:cNvPr>
          <p:cNvGrpSpPr/>
          <p:nvPr/>
        </p:nvGrpSpPr>
        <p:grpSpPr>
          <a:xfrm>
            <a:off x="1628380" y="6053342"/>
            <a:ext cx="519933" cy="317420"/>
            <a:chOff x="10423005" y="-2565259"/>
            <a:chExt cx="1769036" cy="1080001"/>
          </a:xfrm>
          <a:solidFill>
            <a:schemeClr val="bg1"/>
          </a:solidFill>
        </p:grpSpPr>
        <p:sp>
          <p:nvSpPr>
            <p:cNvPr id="73" name="正方形/長方形 72">
              <a:extLst>
                <a:ext uri="{FF2B5EF4-FFF2-40B4-BE49-F238E27FC236}">
                  <a16:creationId xmlns:a16="http://schemas.microsoft.com/office/drawing/2014/main" id="{E760947E-BE66-736C-8BD2-D06F2F323ED1}"/>
                </a:ext>
              </a:extLst>
            </p:cNvPr>
            <p:cNvSpPr/>
            <p:nvPr/>
          </p:nvSpPr>
          <p:spPr>
            <a:xfrm>
              <a:off x="10423005" y="-2565258"/>
              <a:ext cx="476220"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4" name="正方形/長方形 73">
              <a:extLst>
                <a:ext uri="{FF2B5EF4-FFF2-40B4-BE49-F238E27FC236}">
                  <a16:creationId xmlns:a16="http://schemas.microsoft.com/office/drawing/2014/main" id="{026EB511-BAAE-8CED-8B90-A6C5BB63412F}"/>
                </a:ext>
              </a:extLst>
            </p:cNvPr>
            <p:cNvSpPr/>
            <p:nvPr/>
          </p:nvSpPr>
          <p:spPr>
            <a:xfrm>
              <a:off x="11941895" y="-2565258"/>
              <a:ext cx="250146"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5" name="正方形/長方形 74">
              <a:extLst>
                <a:ext uri="{FF2B5EF4-FFF2-40B4-BE49-F238E27FC236}">
                  <a16:creationId xmlns:a16="http://schemas.microsoft.com/office/drawing/2014/main" id="{4F79B9F6-F968-8F4A-6AF1-BC8DC36687D3}"/>
                </a:ext>
              </a:extLst>
            </p:cNvPr>
            <p:cNvSpPr/>
            <p:nvPr/>
          </p:nvSpPr>
          <p:spPr>
            <a:xfrm>
              <a:off x="11653586" y="-2565259"/>
              <a:ext cx="288308" cy="576065"/>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6" name="正方形/長方形 75">
              <a:extLst>
                <a:ext uri="{FF2B5EF4-FFF2-40B4-BE49-F238E27FC236}">
                  <a16:creationId xmlns:a16="http://schemas.microsoft.com/office/drawing/2014/main" id="{CE7EEF8D-B549-271F-AAA5-A86136E1B11D}"/>
                </a:ext>
              </a:extLst>
            </p:cNvPr>
            <p:cNvSpPr/>
            <p:nvPr/>
          </p:nvSpPr>
          <p:spPr>
            <a:xfrm>
              <a:off x="10899225" y="-2565258"/>
              <a:ext cx="476220"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83" name="正方形/長方形 82">
              <a:extLst>
                <a:ext uri="{FF2B5EF4-FFF2-40B4-BE49-F238E27FC236}">
                  <a16:creationId xmlns:a16="http://schemas.microsoft.com/office/drawing/2014/main" id="{8D77F98C-2172-DFC6-850C-53EFE527F87C}"/>
                </a:ext>
              </a:extLst>
            </p:cNvPr>
            <p:cNvSpPr/>
            <p:nvPr/>
          </p:nvSpPr>
          <p:spPr>
            <a:xfrm>
              <a:off x="11375444" y="-2565258"/>
              <a:ext cx="278139"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grpSp>
      <p:cxnSp>
        <p:nvCxnSpPr>
          <p:cNvPr id="53" name="直線矢印コネクタ 52">
            <a:extLst>
              <a:ext uri="{FF2B5EF4-FFF2-40B4-BE49-F238E27FC236}">
                <a16:creationId xmlns:a16="http://schemas.microsoft.com/office/drawing/2014/main" id="{4712361D-1051-F665-78C6-89B74B8C1C0F}"/>
              </a:ext>
            </a:extLst>
          </p:cNvPr>
          <p:cNvCxnSpPr>
            <a:stCxn id="3" idx="3"/>
            <a:endCxn id="84" idx="1"/>
          </p:cNvCxnSpPr>
          <p:nvPr/>
        </p:nvCxnSpPr>
        <p:spPr>
          <a:xfrm flipV="1">
            <a:off x="996576" y="6285564"/>
            <a:ext cx="301888" cy="2796"/>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E53C25D-559A-0BA9-F689-E970F44617C7}"/>
              </a:ext>
            </a:extLst>
          </p:cNvPr>
          <p:cNvSpPr txBox="1"/>
          <p:nvPr/>
        </p:nvSpPr>
        <p:spPr>
          <a:xfrm>
            <a:off x="128464" y="5868051"/>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ja-JP" altLang="en-US" sz="900" dirty="0">
                <a:solidFill>
                  <a:srgbClr val="FF0000"/>
                </a:solidFill>
                <a:latin typeface="BIZ UDPゴシック" panose="020B0400000000000000" pitchFamily="50" charset="-128"/>
                <a:ea typeface="BIZ UDPゴシック" panose="020B0400000000000000" pitchFamily="50" charset="-128"/>
              </a:rPr>
              <a:t>排出大</a:t>
            </a:r>
          </a:p>
        </p:txBody>
      </p:sp>
      <p:sp>
        <p:nvSpPr>
          <p:cNvPr id="86" name="テキスト ボックス 85">
            <a:extLst>
              <a:ext uri="{FF2B5EF4-FFF2-40B4-BE49-F238E27FC236}">
                <a16:creationId xmlns:a16="http://schemas.microsoft.com/office/drawing/2014/main" id="{3C330726-34B8-9B68-F89E-0E9E9EE7E07E}"/>
              </a:ext>
            </a:extLst>
          </p:cNvPr>
          <p:cNvSpPr txBox="1"/>
          <p:nvPr/>
        </p:nvSpPr>
        <p:spPr>
          <a:xfrm>
            <a:off x="1291853" y="5871709"/>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en-US" altLang="ja-JP" sz="900" dirty="0">
                <a:solidFill>
                  <a:srgbClr val="006600"/>
                </a:solidFill>
                <a:latin typeface="BIZ UDPゴシック" panose="020B0400000000000000" pitchFamily="50" charset="-128"/>
                <a:ea typeface="BIZ UDPゴシック" panose="020B0400000000000000" pitchFamily="50" charset="-128"/>
              </a:rPr>
              <a:t>CN</a:t>
            </a:r>
            <a:r>
              <a:rPr kumimoji="1" lang="ja-JP" altLang="en-US" sz="900" dirty="0">
                <a:solidFill>
                  <a:srgbClr val="006600"/>
                </a:solidFill>
                <a:latin typeface="BIZ UDPゴシック" panose="020B0400000000000000" pitchFamily="50" charset="-128"/>
                <a:ea typeface="BIZ UDPゴシック" panose="020B0400000000000000" pitchFamily="50" charset="-128"/>
              </a:rPr>
              <a:t>実現</a:t>
            </a:r>
          </a:p>
        </p:txBody>
      </p:sp>
      <p:grpSp>
        <p:nvGrpSpPr>
          <p:cNvPr id="64" name="グループ化 63">
            <a:extLst>
              <a:ext uri="{FF2B5EF4-FFF2-40B4-BE49-F238E27FC236}">
                <a16:creationId xmlns:a16="http://schemas.microsoft.com/office/drawing/2014/main" id="{16AC6560-DA30-57FA-23C3-DD89635DC224}"/>
              </a:ext>
            </a:extLst>
          </p:cNvPr>
          <p:cNvGrpSpPr/>
          <p:nvPr/>
        </p:nvGrpSpPr>
        <p:grpSpPr>
          <a:xfrm>
            <a:off x="8491429" y="3455206"/>
            <a:ext cx="552898" cy="552898"/>
            <a:chOff x="8491429" y="3455206"/>
            <a:chExt cx="552898" cy="552898"/>
          </a:xfrm>
        </p:grpSpPr>
        <p:pic>
          <p:nvPicPr>
            <p:cNvPr id="47" name="図 46" descr="図形, 円&#10;&#10;自動的に生成された説明">
              <a:extLst>
                <a:ext uri="{FF2B5EF4-FFF2-40B4-BE49-F238E27FC236}">
                  <a16:creationId xmlns:a16="http://schemas.microsoft.com/office/drawing/2014/main" id="{A99B15C4-6DBA-C89D-AF79-BB6CF98A1C1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88" name="図 87" descr="図形, 円&#10;&#10;自動的に生成された説明">
              <a:extLst>
                <a:ext uri="{FF2B5EF4-FFF2-40B4-BE49-F238E27FC236}">
                  <a16:creationId xmlns:a16="http://schemas.microsoft.com/office/drawing/2014/main" id="{016378CF-49D4-8E5E-2DF7-4FC4E620C64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63" name="正方形/長方形 62">
              <a:extLst>
                <a:ext uri="{FF2B5EF4-FFF2-40B4-BE49-F238E27FC236}">
                  <a16:creationId xmlns:a16="http://schemas.microsoft.com/office/drawing/2014/main" id="{6C5BAFC7-C8D0-4405-51E7-F876490FE6EE}"/>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1CD72E9D-8884-9470-FAF1-E1F10030EB38}"/>
              </a:ext>
            </a:extLst>
          </p:cNvPr>
          <p:cNvGrpSpPr/>
          <p:nvPr/>
        </p:nvGrpSpPr>
        <p:grpSpPr>
          <a:xfrm>
            <a:off x="5696029" y="3446550"/>
            <a:ext cx="552898" cy="552898"/>
            <a:chOff x="8491429" y="3455206"/>
            <a:chExt cx="552898" cy="552898"/>
          </a:xfrm>
        </p:grpSpPr>
        <p:pic>
          <p:nvPicPr>
            <p:cNvPr id="96" name="図 95" descr="図形, 円&#10;&#10;自動的に生成された説明">
              <a:extLst>
                <a:ext uri="{FF2B5EF4-FFF2-40B4-BE49-F238E27FC236}">
                  <a16:creationId xmlns:a16="http://schemas.microsoft.com/office/drawing/2014/main" id="{9ED84FF4-553D-5BCE-FB60-5F7E2FA526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97" name="図 96" descr="図形, 円&#10;&#10;自動的に生成された説明">
              <a:extLst>
                <a:ext uri="{FF2B5EF4-FFF2-40B4-BE49-F238E27FC236}">
                  <a16:creationId xmlns:a16="http://schemas.microsoft.com/office/drawing/2014/main" id="{E50FE491-C550-7EEF-0BBC-05072757C95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98" name="正方形/長方形 97">
              <a:extLst>
                <a:ext uri="{FF2B5EF4-FFF2-40B4-BE49-F238E27FC236}">
                  <a16:creationId xmlns:a16="http://schemas.microsoft.com/office/drawing/2014/main" id="{9BEA503E-9E1E-A2BD-DD5A-89F1A8F6C278}"/>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9D89958A-FD27-8B75-6998-292F33BABBC4}"/>
              </a:ext>
            </a:extLst>
          </p:cNvPr>
          <p:cNvGrpSpPr/>
          <p:nvPr/>
        </p:nvGrpSpPr>
        <p:grpSpPr>
          <a:xfrm>
            <a:off x="2822483" y="3452402"/>
            <a:ext cx="552898" cy="552898"/>
            <a:chOff x="8491429" y="3455206"/>
            <a:chExt cx="552898" cy="552898"/>
          </a:xfrm>
        </p:grpSpPr>
        <p:pic>
          <p:nvPicPr>
            <p:cNvPr id="100" name="図 99" descr="図形, 円&#10;&#10;自動的に生成された説明">
              <a:extLst>
                <a:ext uri="{FF2B5EF4-FFF2-40B4-BE49-F238E27FC236}">
                  <a16:creationId xmlns:a16="http://schemas.microsoft.com/office/drawing/2014/main" id="{057858DC-0A40-E638-29E0-F43D96E34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1" name="図 100" descr="図形, 円&#10;&#10;自動的に生成された説明">
              <a:extLst>
                <a:ext uri="{FF2B5EF4-FFF2-40B4-BE49-F238E27FC236}">
                  <a16:creationId xmlns:a16="http://schemas.microsoft.com/office/drawing/2014/main" id="{E6F760C1-2CC5-F53A-FA5B-AB96A1AF4F6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102" name="正方形/長方形 101">
              <a:extLst>
                <a:ext uri="{FF2B5EF4-FFF2-40B4-BE49-F238E27FC236}">
                  <a16:creationId xmlns:a16="http://schemas.microsoft.com/office/drawing/2014/main" id="{1130609E-6532-DE2C-15C7-A3FF7627E485}"/>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67555C2D-72BE-C016-866A-F1DD6846A8D2}"/>
              </a:ext>
            </a:extLst>
          </p:cNvPr>
          <p:cNvGrpSpPr/>
          <p:nvPr/>
        </p:nvGrpSpPr>
        <p:grpSpPr>
          <a:xfrm>
            <a:off x="5696029" y="5957058"/>
            <a:ext cx="552898" cy="552898"/>
            <a:chOff x="8491429" y="3455206"/>
            <a:chExt cx="552898" cy="552898"/>
          </a:xfrm>
        </p:grpSpPr>
        <p:pic>
          <p:nvPicPr>
            <p:cNvPr id="104" name="図 103" descr="図形, 円&#10;&#10;自動的に生成された説明">
              <a:extLst>
                <a:ext uri="{FF2B5EF4-FFF2-40B4-BE49-F238E27FC236}">
                  <a16:creationId xmlns:a16="http://schemas.microsoft.com/office/drawing/2014/main" id="{8C94428C-8064-F356-7DAE-756323B26C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5" name="図 104" descr="図形, 円&#10;&#10;自動的に生成された説明">
              <a:extLst>
                <a:ext uri="{FF2B5EF4-FFF2-40B4-BE49-F238E27FC236}">
                  <a16:creationId xmlns:a16="http://schemas.microsoft.com/office/drawing/2014/main" id="{615BA7C1-848C-3466-1823-E5A2C05A628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3374686">
              <a:off x="8639565" y="3691218"/>
              <a:ext cx="199365" cy="131951"/>
            </a:xfrm>
            <a:prstGeom prst="rect">
              <a:avLst/>
            </a:prstGeom>
          </p:spPr>
        </p:pic>
        <p:sp>
          <p:nvSpPr>
            <p:cNvPr id="106" name="正方形/長方形 105">
              <a:extLst>
                <a:ext uri="{FF2B5EF4-FFF2-40B4-BE49-F238E27FC236}">
                  <a16:creationId xmlns:a16="http://schemas.microsoft.com/office/drawing/2014/main" id="{8698C1DA-4AE9-7985-B051-0092A502995D}"/>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0" name="Picture 2" descr="Ｊ－クレジット制度">
            <a:extLst>
              <a:ext uri="{FF2B5EF4-FFF2-40B4-BE49-F238E27FC236}">
                <a16:creationId xmlns:a16="http://schemas.microsoft.com/office/drawing/2014/main" id="{504D9E67-5FB2-7A90-CC28-E59F7561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5517232"/>
            <a:ext cx="1794627" cy="317683"/>
          </a:xfrm>
          <a:prstGeom prst="rect">
            <a:avLst/>
          </a:prstGeom>
          <a:noFill/>
          <a:extLst>
            <a:ext uri="{909E8E84-426E-40DD-AFC4-6F175D3DCCD1}">
              <a14:hiddenFill xmlns:a14="http://schemas.microsoft.com/office/drawing/2010/main">
                <a:solidFill>
                  <a:srgbClr val="FFFFFF"/>
                </a:solidFill>
              </a14:hiddenFill>
            </a:ext>
          </a:extLst>
        </p:spPr>
      </p:pic>
      <p:sp>
        <p:nvSpPr>
          <p:cNvPr id="108" name="テキスト ボックス 107">
            <a:extLst>
              <a:ext uri="{FF2B5EF4-FFF2-40B4-BE49-F238E27FC236}">
                <a16:creationId xmlns:a16="http://schemas.microsoft.com/office/drawing/2014/main" id="{3C1DC58B-FA2F-6DCF-E5BF-3A598A5845BE}"/>
              </a:ext>
            </a:extLst>
          </p:cNvPr>
          <p:cNvSpPr txBox="1"/>
          <p:nvPr/>
        </p:nvSpPr>
        <p:spPr>
          <a:xfrm rot="20682924">
            <a:off x="8156907" y="4648081"/>
            <a:ext cx="1774845"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自社が</a:t>
            </a:r>
            <a:r>
              <a:rPr kumimoji="1" lang="en-US" altLang="ja-JP" sz="1200" dirty="0">
                <a:latin typeface="BIZ UDPゴシック" panose="020B0400000000000000" pitchFamily="50" charset="-128"/>
                <a:ea typeface="BIZ UDPゴシック" panose="020B0400000000000000" pitchFamily="50" charset="-128"/>
              </a:rPr>
              <a:t>CN</a:t>
            </a:r>
            <a:r>
              <a:rPr kumimoji="1" lang="ja-JP" altLang="en-US" sz="1200" dirty="0">
                <a:latin typeface="BIZ UDPゴシック" panose="020B0400000000000000" pitchFamily="50" charset="-128"/>
                <a:ea typeface="BIZ UDPゴシック" panose="020B0400000000000000" pitchFamily="50" charset="-128"/>
              </a:rPr>
              <a:t>実現したら</a:t>
            </a:r>
            <a:r>
              <a:rPr kumimoji="1" lang="en-US" altLang="ja-JP" sz="12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58668585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CD483D-99CD-E25A-BE88-87975D87699D}"/>
              </a:ext>
            </a:extLst>
          </p:cNvPr>
          <p:cNvSpPr>
            <a:spLocks noGrp="1"/>
          </p:cNvSpPr>
          <p:nvPr>
            <p:ph type="title"/>
          </p:nvPr>
        </p:nvSpPr>
        <p:spPr/>
        <p:txBody>
          <a:bodyPr/>
          <a:lstStyle/>
          <a:p>
            <a:r>
              <a:rPr kumimoji="1" lang="ja-JP" altLang="en-US" dirty="0"/>
              <a:t>見える化</a:t>
            </a:r>
          </a:p>
        </p:txBody>
      </p:sp>
      <p:sp>
        <p:nvSpPr>
          <p:cNvPr id="3" name="コンテンツ プレースホルダー 2">
            <a:extLst>
              <a:ext uri="{FF2B5EF4-FFF2-40B4-BE49-F238E27FC236}">
                <a16:creationId xmlns:a16="http://schemas.microsoft.com/office/drawing/2014/main" id="{7C64CAE0-B7CC-76D2-394F-3FDC75AA4578}"/>
              </a:ext>
            </a:extLst>
          </p:cNvPr>
          <p:cNvSpPr>
            <a:spLocks noGrp="1"/>
          </p:cNvSpPr>
          <p:nvPr>
            <p:ph idx="1"/>
          </p:nvPr>
        </p:nvSpPr>
        <p:spPr>
          <a:xfrm>
            <a:off x="272480" y="764704"/>
            <a:ext cx="9361040" cy="5930057"/>
          </a:xfrm>
        </p:spPr>
        <p:txBody>
          <a:bodyPr/>
          <a:lstStyle/>
          <a:p>
            <a:r>
              <a:rPr lang="ja-JP" altLang="en-US" sz="1800" b="0" i="0" u="none" strike="noStrike" baseline="0" dirty="0">
                <a:solidFill>
                  <a:srgbClr val="000000"/>
                </a:solidFill>
              </a:rPr>
              <a:t>準備するもの　</a:t>
            </a:r>
            <a:r>
              <a:rPr lang="en-US" altLang="ja-JP" sz="1800" b="0" i="0" u="none" strike="noStrike" baseline="0" dirty="0">
                <a:solidFill>
                  <a:srgbClr val="000000"/>
                </a:solidFill>
              </a:rPr>
              <a:t>(</a:t>
            </a:r>
            <a:r>
              <a:rPr lang="ja-JP" altLang="en-US" sz="1800" b="0" i="0" u="none" strike="noStrike" baseline="0" dirty="0">
                <a:solidFill>
                  <a:srgbClr val="000000"/>
                </a:solidFill>
              </a:rPr>
              <a:t>◎必須、○できれば</a:t>
            </a:r>
            <a:r>
              <a:rPr lang="en-US" altLang="ja-JP" sz="1800" b="0" i="0" u="none" strike="noStrike" baseline="0" dirty="0">
                <a:solidFill>
                  <a:srgbClr val="000000"/>
                </a:solidFill>
              </a:rPr>
              <a:t>)</a:t>
            </a:r>
            <a:endParaRPr lang="ja-JP" altLang="en-US" sz="1800" b="0" i="0" u="none" strike="noStrike" baseline="0" dirty="0">
              <a:solidFill>
                <a:srgbClr val="000000"/>
              </a:solidFill>
            </a:endParaRPr>
          </a:p>
        </p:txBody>
      </p:sp>
      <p:graphicFrame>
        <p:nvGraphicFramePr>
          <p:cNvPr id="4" name="表 3">
            <a:extLst>
              <a:ext uri="{FF2B5EF4-FFF2-40B4-BE49-F238E27FC236}">
                <a16:creationId xmlns:a16="http://schemas.microsoft.com/office/drawing/2014/main" id="{BCDC0D4E-F73A-6C35-3711-01191C2F81B6}"/>
              </a:ext>
            </a:extLst>
          </p:cNvPr>
          <p:cNvGraphicFramePr>
            <a:graphicFrameLocks noGrp="1"/>
          </p:cNvGraphicFramePr>
          <p:nvPr>
            <p:extLst>
              <p:ext uri="{D42A27DB-BD31-4B8C-83A1-F6EECF244321}">
                <p14:modId xmlns:p14="http://schemas.microsoft.com/office/powerpoint/2010/main" val="3135932774"/>
              </p:ext>
            </p:extLst>
          </p:nvPr>
        </p:nvGraphicFramePr>
        <p:xfrm>
          <a:off x="488504" y="1196753"/>
          <a:ext cx="9145018" cy="5400603"/>
        </p:xfrm>
        <a:graphic>
          <a:graphicData uri="http://schemas.openxmlformats.org/drawingml/2006/table">
            <a:tbl>
              <a:tblPr>
                <a:tableStyleId>{5C22544A-7EE6-4342-B048-85BDC9FD1C3A}</a:tableStyleId>
              </a:tblPr>
              <a:tblGrid>
                <a:gridCol w="625864">
                  <a:extLst>
                    <a:ext uri="{9D8B030D-6E8A-4147-A177-3AD203B41FA5}">
                      <a16:colId xmlns:a16="http://schemas.microsoft.com/office/drawing/2014/main" val="1077256616"/>
                    </a:ext>
                  </a:extLst>
                </a:gridCol>
                <a:gridCol w="1515512">
                  <a:extLst>
                    <a:ext uri="{9D8B030D-6E8A-4147-A177-3AD203B41FA5}">
                      <a16:colId xmlns:a16="http://schemas.microsoft.com/office/drawing/2014/main" val="2211467492"/>
                    </a:ext>
                  </a:extLst>
                </a:gridCol>
                <a:gridCol w="1831242">
                  <a:extLst>
                    <a:ext uri="{9D8B030D-6E8A-4147-A177-3AD203B41FA5}">
                      <a16:colId xmlns:a16="http://schemas.microsoft.com/office/drawing/2014/main" val="3903863448"/>
                    </a:ext>
                  </a:extLst>
                </a:gridCol>
                <a:gridCol w="1515512">
                  <a:extLst>
                    <a:ext uri="{9D8B030D-6E8A-4147-A177-3AD203B41FA5}">
                      <a16:colId xmlns:a16="http://schemas.microsoft.com/office/drawing/2014/main" val="2011728414"/>
                    </a:ext>
                  </a:extLst>
                </a:gridCol>
                <a:gridCol w="625864">
                  <a:extLst>
                    <a:ext uri="{9D8B030D-6E8A-4147-A177-3AD203B41FA5}">
                      <a16:colId xmlns:a16="http://schemas.microsoft.com/office/drawing/2014/main" val="1899429938"/>
                    </a:ext>
                  </a:extLst>
                </a:gridCol>
                <a:gridCol w="1515512">
                  <a:extLst>
                    <a:ext uri="{9D8B030D-6E8A-4147-A177-3AD203B41FA5}">
                      <a16:colId xmlns:a16="http://schemas.microsoft.com/office/drawing/2014/main" val="2053431829"/>
                    </a:ext>
                  </a:extLst>
                </a:gridCol>
                <a:gridCol w="1515512">
                  <a:extLst>
                    <a:ext uri="{9D8B030D-6E8A-4147-A177-3AD203B41FA5}">
                      <a16:colId xmlns:a16="http://schemas.microsoft.com/office/drawing/2014/main" val="2145409639"/>
                    </a:ext>
                  </a:extLst>
                </a:gridCol>
              </a:tblGrid>
              <a:tr h="600067">
                <a:tc rowSpan="9">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エネルギー</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使用量</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使用料金</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rowSpan="5">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水</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使用量</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38240401"/>
                  </a:ext>
                </a:extLst>
              </a:tr>
              <a:tr h="600067">
                <a:tc vMerge="1">
                  <a:txBody>
                    <a:bodyPr/>
                    <a:lstStyle/>
                    <a:p>
                      <a:pPr algn="ctr" fontAlgn="ctr"/>
                      <a:r>
                        <a:rPr lang="ja-JP" altLang="en-US" sz="1100" u="none" strike="noStrike" dirty="0">
                          <a:effectLst/>
                          <a:latin typeface="BIZ UDPゴシック" panose="020B0400000000000000" pitchFamily="50" charset="-128"/>
                          <a:ea typeface="BIZ UDPゴシック" panose="020B0400000000000000" pitchFamily="50" charset="-128"/>
                        </a:rPr>
                        <a:t>エネルギー</a:t>
                      </a: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電力</a:t>
                      </a:r>
                    </a:p>
                    <a:p>
                      <a:pPr algn="ctr" fontAlgn="ct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検針票等</a:t>
                      </a: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r>
                        <a:rPr lang="ja-JP" altLang="en-US" sz="1100" u="none" strike="noStrike" dirty="0">
                          <a:effectLst/>
                          <a:latin typeface="BIZ UDPゴシック" panose="020B0400000000000000" pitchFamily="50" charset="-128"/>
                          <a:ea typeface="BIZ UDPゴシック" panose="020B0400000000000000" pitchFamily="50" charset="-128"/>
                        </a:rPr>
                        <a:t>水</a:t>
                      </a: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上水道</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53069414"/>
                  </a:ext>
                </a:extLst>
              </a:tr>
              <a:tr h="600067">
                <a:tc vMerge="1">
                  <a:txBody>
                    <a:bodyPr/>
                    <a:lstStyle/>
                    <a:p>
                      <a:pPr algn="ctr" fontAlgn="ctr"/>
                      <a:endParaRPr lang="ja-JP" altLang="en-US" sz="11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灯油</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BIZ UDPゴシック" panose="020B0400000000000000" pitchFamily="50" charset="-128"/>
                          <a:ea typeface="BIZ UDPゴシック" panose="020B0400000000000000" pitchFamily="50" charset="-128"/>
                        </a:rPr>
                        <a:t>工業用水</a:t>
                      </a: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35615361"/>
                  </a:ext>
                </a:extLst>
              </a:tr>
              <a:tr h="600067">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BIZ UDPゴシック" panose="020B0400000000000000" pitchFamily="50" charset="-128"/>
                          <a:ea typeface="BIZ UDPゴシック" panose="020B0400000000000000" pitchFamily="50" charset="-128"/>
                        </a:rPr>
                        <a:t>Ａ</a:t>
                      </a:r>
                      <a:r>
                        <a:rPr lang="ja-JP" altLang="en-US" sz="1800" u="none" strike="noStrike" dirty="0">
                          <a:effectLst/>
                          <a:latin typeface="BIZ UDPゴシック" panose="020B0400000000000000" pitchFamily="50" charset="-128"/>
                          <a:ea typeface="BIZ UDPゴシック" panose="020B0400000000000000" pitchFamily="50" charset="-128"/>
                        </a:rPr>
                        <a:t>重油</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BIZ UDPゴシック" panose="020B0400000000000000" pitchFamily="50" charset="-128"/>
                          <a:ea typeface="BIZ UDPゴシック" panose="020B0400000000000000" pitchFamily="50" charset="-128"/>
                        </a:rPr>
                        <a:t>地下水</a:t>
                      </a: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13201820"/>
                  </a:ext>
                </a:extLst>
              </a:tr>
              <a:tr h="600067">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都市ガス</a:t>
                      </a:r>
                    </a:p>
                    <a:p>
                      <a:pPr algn="ctr" fontAlgn="ct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検針票等</a:t>
                      </a: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その他の水</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55109727"/>
                  </a:ext>
                </a:extLst>
              </a:tr>
              <a:tr h="600067">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BIZ UDPゴシック" panose="020B0400000000000000" pitchFamily="50" charset="-128"/>
                          <a:ea typeface="BIZ UDPゴシック" panose="020B0400000000000000" pitchFamily="50" charset="-128"/>
                        </a:rPr>
                        <a:t>液化天然ガス</a:t>
                      </a:r>
                      <a:br>
                        <a:rPr lang="ja-JP" altLang="en-US" sz="1800" u="none" strike="noStrike">
                          <a:effectLst/>
                          <a:latin typeface="BIZ UDPゴシック" panose="020B0400000000000000" pitchFamily="50" charset="-128"/>
                          <a:ea typeface="BIZ UDPゴシック" panose="020B0400000000000000" pitchFamily="50" charset="-128"/>
                        </a:rPr>
                      </a:br>
                      <a:r>
                        <a:rPr lang="ja-JP" altLang="en-US" sz="1800" u="none" strike="noStrike">
                          <a:effectLst/>
                          <a:latin typeface="BIZ UDPゴシック" panose="020B0400000000000000" pitchFamily="50" charset="-128"/>
                          <a:ea typeface="BIZ UDPゴシック" panose="020B0400000000000000" pitchFamily="50" charset="-128"/>
                        </a:rPr>
                        <a:t>（ＬＮＧ）</a:t>
                      </a: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廃棄物</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排出量</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054552738"/>
                  </a:ext>
                </a:extLst>
              </a:tr>
              <a:tr h="600067">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BIZ UDPゴシック" panose="020B0400000000000000" pitchFamily="50" charset="-128"/>
                          <a:ea typeface="BIZ UDPゴシック" panose="020B0400000000000000" pitchFamily="50" charset="-128"/>
                        </a:rPr>
                        <a:t>液化石油ガス</a:t>
                      </a:r>
                      <a:br>
                        <a:rPr lang="ja-JP" altLang="en-US" sz="1800" u="none" strike="noStrike">
                          <a:effectLst/>
                          <a:latin typeface="BIZ UDPゴシック" panose="020B0400000000000000" pitchFamily="50" charset="-128"/>
                          <a:ea typeface="BIZ UDPゴシック" panose="020B0400000000000000" pitchFamily="50" charset="-128"/>
                        </a:rPr>
                      </a:br>
                      <a:r>
                        <a:rPr lang="ja-JP" altLang="en-US" sz="1800" u="none" strike="noStrike">
                          <a:effectLst/>
                          <a:latin typeface="BIZ UDPゴシック" panose="020B0400000000000000" pitchFamily="50" charset="-128"/>
                          <a:ea typeface="BIZ UDPゴシック" panose="020B0400000000000000" pitchFamily="50" charset="-128"/>
                        </a:rPr>
                        <a:t>（ＬＰＧ）</a:t>
                      </a: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r>
                        <a:rPr lang="ja-JP" altLang="en-US" sz="1100" u="none" strike="noStrike" dirty="0">
                          <a:effectLst/>
                          <a:latin typeface="BIZ UDPゴシック" panose="020B0400000000000000" pitchFamily="50" charset="-128"/>
                          <a:ea typeface="BIZ UDPゴシック" panose="020B0400000000000000" pitchFamily="50" charset="-128"/>
                        </a:rPr>
                        <a:t>廃棄物</a:t>
                      </a: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紙類廃棄物</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121154971"/>
                  </a:ext>
                </a:extLst>
              </a:tr>
              <a:tr h="600067">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BIZ UDPゴシック" panose="020B0400000000000000" pitchFamily="50" charset="-128"/>
                          <a:ea typeface="BIZ UDPゴシック" panose="020B0400000000000000" pitchFamily="50" charset="-128"/>
                        </a:rPr>
                        <a:t>ガソリン</a:t>
                      </a: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その他</a:t>
                      </a:r>
                    </a:p>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一般廃棄物</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66955029"/>
                  </a:ext>
                </a:extLst>
              </a:tr>
              <a:tr h="600067">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BIZ UDPゴシック" panose="020B0400000000000000" pitchFamily="50" charset="-128"/>
                          <a:ea typeface="BIZ UDPゴシック" panose="020B0400000000000000" pitchFamily="50" charset="-128"/>
                        </a:rPr>
                        <a:t>軽油</a:t>
                      </a:r>
                      <a:endPar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産業廃棄物</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ja-JP" altLang="en-US" sz="1800" u="none" strike="noStrike" dirty="0">
                          <a:effectLst/>
                          <a:latin typeface="BIZ UDPゴシック" panose="020B0400000000000000" pitchFamily="50" charset="-128"/>
                          <a:ea typeface="BIZ UDPゴシック" panose="020B0400000000000000" pitchFamily="50" charset="-128"/>
                        </a:rPr>
                        <a:t>○</a:t>
                      </a:r>
                      <a:endPar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41644514"/>
                  </a:ext>
                </a:extLst>
              </a:tr>
            </a:tbl>
          </a:graphicData>
        </a:graphic>
      </p:graphicFrame>
    </p:spTree>
    <p:extLst>
      <p:ext uri="{BB962C8B-B14F-4D97-AF65-F5344CB8AC3E}">
        <p14:creationId xmlns:p14="http://schemas.microsoft.com/office/powerpoint/2010/main" val="16978101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F90F9-7481-0D16-07B6-FE4885C29E86}"/>
              </a:ext>
            </a:extLst>
          </p:cNvPr>
          <p:cNvSpPr>
            <a:spLocks noGrp="1"/>
          </p:cNvSpPr>
          <p:nvPr>
            <p:ph type="title"/>
          </p:nvPr>
        </p:nvSpPr>
        <p:spPr/>
        <p:txBody>
          <a:bodyPr/>
          <a:lstStyle/>
          <a:p>
            <a:r>
              <a:rPr kumimoji="1" lang="ja-JP" altLang="en-US" dirty="0"/>
              <a:t>エネルギー起源二酸化炭素排出量等計算ツール</a:t>
            </a:r>
            <a:r>
              <a:rPr kumimoji="1" lang="en-US" altLang="ja-JP" sz="1800" dirty="0"/>
              <a:t>(</a:t>
            </a:r>
            <a:r>
              <a:rPr kumimoji="1" lang="ja-JP" altLang="en-US" sz="1800" dirty="0"/>
              <a:t>経済産業省</a:t>
            </a:r>
            <a:r>
              <a:rPr kumimoji="1" lang="en-US" altLang="ja-JP" sz="1800" dirty="0"/>
              <a:t>)</a:t>
            </a:r>
            <a:endParaRPr kumimoji="1" lang="ja-JP" altLang="en-US" dirty="0"/>
          </a:p>
        </p:txBody>
      </p:sp>
      <p:sp>
        <p:nvSpPr>
          <p:cNvPr id="8" name="テキスト ボックス 7">
            <a:extLst>
              <a:ext uri="{FF2B5EF4-FFF2-40B4-BE49-F238E27FC236}">
                <a16:creationId xmlns:a16="http://schemas.microsoft.com/office/drawing/2014/main" id="{29676E3C-B881-64B7-3216-605AD590B575}"/>
              </a:ext>
            </a:extLst>
          </p:cNvPr>
          <p:cNvSpPr txBox="1"/>
          <p:nvPr/>
        </p:nvSpPr>
        <p:spPr>
          <a:xfrm>
            <a:off x="5112502" y="548680"/>
            <a:ext cx="4786887" cy="584775"/>
          </a:xfrm>
          <a:prstGeom prst="rect">
            <a:avLst/>
          </a:prstGeom>
          <a:noFill/>
        </p:spPr>
        <p:txBody>
          <a:bodyPr wrap="none" rtlCol="0">
            <a:spAutoFit/>
          </a:bodyPr>
          <a:lstStyle/>
          <a:p>
            <a:pPr algn="r"/>
            <a:r>
              <a:rPr kumimoji="1" lang="en-US" altLang="ja-JP" sz="1600" dirty="0">
                <a:latin typeface="BIZ UDPゴシック" panose="020B0400000000000000" pitchFamily="50" charset="-128"/>
                <a:ea typeface="BIZ UDPゴシック" panose="020B0400000000000000" pitchFamily="50" charset="-128"/>
              </a:rPr>
              <a:t>https://www.meti.go.jp/policy/economy/</a:t>
            </a:r>
            <a:endParaRPr kumimoji="1" lang="ja-JP" altLang="en-US" sz="1600" dirty="0">
              <a:latin typeface="BIZ UDPゴシック" panose="020B0400000000000000" pitchFamily="50" charset="-128"/>
              <a:ea typeface="BIZ UDPゴシック" panose="020B0400000000000000" pitchFamily="50" charset="-128"/>
            </a:endParaRPr>
          </a:p>
          <a:p>
            <a:pPr algn="r"/>
            <a:r>
              <a:rPr kumimoji="1" lang="en-US" altLang="ja-JP" sz="1600" dirty="0" err="1">
                <a:latin typeface="BIZ UDPゴシック" panose="020B0400000000000000" pitchFamily="50" charset="-128"/>
                <a:ea typeface="BIZ UDPゴシック" panose="020B0400000000000000" pitchFamily="50" charset="-128"/>
              </a:rPr>
              <a:t>kyosoryoku_kyoka</a:t>
            </a:r>
            <a:r>
              <a:rPr kumimoji="1" lang="en-US" altLang="ja-JP" sz="1600" dirty="0">
                <a:latin typeface="BIZ UDPゴシック" panose="020B0400000000000000" pitchFamily="50" charset="-128"/>
                <a:ea typeface="BIZ UDPゴシック" panose="020B0400000000000000" pitchFamily="50" charset="-128"/>
              </a:rPr>
              <a:t>/jigyo-tekio.html</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4" name="図 3" descr="テーブル&#10;&#10;自動的に生成された説明">
            <a:extLst>
              <a:ext uri="{FF2B5EF4-FFF2-40B4-BE49-F238E27FC236}">
                <a16:creationId xmlns:a16="http://schemas.microsoft.com/office/drawing/2014/main" id="{7E4BE35A-9C91-2A11-EE5F-60AF7A60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00" t="6044" r="7749" b="31380"/>
          <a:stretch/>
        </p:blipFill>
        <p:spPr>
          <a:xfrm>
            <a:off x="13789" y="634395"/>
            <a:ext cx="5358335" cy="5702570"/>
          </a:xfrm>
          <a:prstGeom prst="rect">
            <a:avLst/>
          </a:prstGeom>
        </p:spPr>
      </p:pic>
      <p:pic>
        <p:nvPicPr>
          <p:cNvPr id="7" name="図 6" descr="ダイアグラム が含まれている画像&#10;&#10;自動的に生成された説明">
            <a:extLst>
              <a:ext uri="{FF2B5EF4-FFF2-40B4-BE49-F238E27FC236}">
                <a16:creationId xmlns:a16="http://schemas.microsoft.com/office/drawing/2014/main" id="{58DF1DA2-8B3B-D098-9744-729015D15EC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909" t="6557" r="18334" b="41366"/>
          <a:stretch/>
        </p:blipFill>
        <p:spPr>
          <a:xfrm>
            <a:off x="5161673" y="2085634"/>
            <a:ext cx="4688543" cy="4745723"/>
          </a:xfrm>
          <a:prstGeom prst="rect">
            <a:avLst/>
          </a:prstGeom>
        </p:spPr>
      </p:pic>
    </p:spTree>
    <p:extLst>
      <p:ext uri="{BB962C8B-B14F-4D97-AF65-F5344CB8AC3E}">
        <p14:creationId xmlns:p14="http://schemas.microsoft.com/office/powerpoint/2010/main" val="170392185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ーブル&#10;&#10;自動的に生成された説明">
            <a:extLst>
              <a:ext uri="{FF2B5EF4-FFF2-40B4-BE49-F238E27FC236}">
                <a16:creationId xmlns:a16="http://schemas.microsoft.com/office/drawing/2014/main" id="{0E8EBD73-2BD6-B302-24A9-E13A0006EE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6" t="6391" r="5135" b="11828"/>
          <a:stretch/>
        </p:blipFill>
        <p:spPr>
          <a:xfrm>
            <a:off x="543635" y="585461"/>
            <a:ext cx="4786887" cy="6213927"/>
          </a:xfrm>
          <a:prstGeom prst="rect">
            <a:avLst/>
          </a:prstGeom>
        </p:spPr>
      </p:pic>
      <p:sp>
        <p:nvSpPr>
          <p:cNvPr id="2" name="タイトル 1">
            <a:extLst>
              <a:ext uri="{FF2B5EF4-FFF2-40B4-BE49-F238E27FC236}">
                <a16:creationId xmlns:a16="http://schemas.microsoft.com/office/drawing/2014/main" id="{501F90F9-7481-0D16-07B6-FE4885C29E86}"/>
              </a:ext>
            </a:extLst>
          </p:cNvPr>
          <p:cNvSpPr>
            <a:spLocks noGrp="1"/>
          </p:cNvSpPr>
          <p:nvPr>
            <p:ph type="title"/>
          </p:nvPr>
        </p:nvSpPr>
        <p:spPr/>
        <p:txBody>
          <a:bodyPr/>
          <a:lstStyle/>
          <a:p>
            <a:r>
              <a:rPr kumimoji="1" lang="ja-JP" altLang="en-US" dirty="0"/>
              <a:t>エネルギー起源二酸化炭素排出量等計算ツール</a:t>
            </a:r>
            <a:r>
              <a:rPr kumimoji="1" lang="en-US" altLang="ja-JP" sz="1800" dirty="0"/>
              <a:t>(</a:t>
            </a:r>
            <a:r>
              <a:rPr kumimoji="1" lang="ja-JP" altLang="en-US" sz="1800" dirty="0"/>
              <a:t>経済産業省</a:t>
            </a:r>
            <a:r>
              <a:rPr kumimoji="1" lang="en-US" altLang="ja-JP" sz="1800" dirty="0"/>
              <a:t>)</a:t>
            </a:r>
            <a:endParaRPr kumimoji="1" lang="ja-JP" altLang="en-US" dirty="0"/>
          </a:p>
        </p:txBody>
      </p:sp>
      <p:sp>
        <p:nvSpPr>
          <p:cNvPr id="8" name="テキスト ボックス 7">
            <a:extLst>
              <a:ext uri="{FF2B5EF4-FFF2-40B4-BE49-F238E27FC236}">
                <a16:creationId xmlns:a16="http://schemas.microsoft.com/office/drawing/2014/main" id="{29676E3C-B881-64B7-3216-605AD590B575}"/>
              </a:ext>
            </a:extLst>
          </p:cNvPr>
          <p:cNvSpPr txBox="1"/>
          <p:nvPr/>
        </p:nvSpPr>
        <p:spPr>
          <a:xfrm>
            <a:off x="5112502" y="548680"/>
            <a:ext cx="4786887" cy="584775"/>
          </a:xfrm>
          <a:prstGeom prst="rect">
            <a:avLst/>
          </a:prstGeom>
          <a:noFill/>
        </p:spPr>
        <p:txBody>
          <a:bodyPr wrap="none" rtlCol="0">
            <a:spAutoFit/>
          </a:bodyPr>
          <a:lstStyle/>
          <a:p>
            <a:pPr algn="r"/>
            <a:r>
              <a:rPr kumimoji="1" lang="en-US" altLang="ja-JP" sz="1600" dirty="0">
                <a:latin typeface="BIZ UDPゴシック" panose="020B0400000000000000" pitchFamily="50" charset="-128"/>
                <a:ea typeface="BIZ UDPゴシック" panose="020B0400000000000000" pitchFamily="50" charset="-128"/>
              </a:rPr>
              <a:t>https://www.meti.go.jp/policy/economy/</a:t>
            </a:r>
            <a:endParaRPr kumimoji="1" lang="ja-JP" altLang="en-US" sz="1600" dirty="0">
              <a:latin typeface="BIZ UDPゴシック" panose="020B0400000000000000" pitchFamily="50" charset="-128"/>
              <a:ea typeface="BIZ UDPゴシック" panose="020B0400000000000000" pitchFamily="50" charset="-128"/>
            </a:endParaRPr>
          </a:p>
          <a:p>
            <a:pPr algn="r"/>
            <a:r>
              <a:rPr kumimoji="1" lang="en-US" altLang="ja-JP" sz="1600" dirty="0" err="1">
                <a:latin typeface="BIZ UDPゴシック" panose="020B0400000000000000" pitchFamily="50" charset="-128"/>
                <a:ea typeface="BIZ UDPゴシック" panose="020B0400000000000000" pitchFamily="50" charset="-128"/>
              </a:rPr>
              <a:t>kyosoryoku_kyoka</a:t>
            </a:r>
            <a:r>
              <a:rPr kumimoji="1" lang="en-US" altLang="ja-JP" sz="1600" dirty="0">
                <a:latin typeface="BIZ UDPゴシック" panose="020B0400000000000000" pitchFamily="50" charset="-128"/>
                <a:ea typeface="BIZ UDPゴシック" panose="020B0400000000000000" pitchFamily="50" charset="-128"/>
              </a:rPr>
              <a:t>/jigyo-tekio.html</a:t>
            </a:r>
            <a:endParaRPr kumimoji="1" lang="ja-JP" altLang="en-US" sz="1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602747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F90F9-7481-0D16-07B6-FE4885C29E86}"/>
              </a:ext>
            </a:extLst>
          </p:cNvPr>
          <p:cNvSpPr>
            <a:spLocks noGrp="1"/>
          </p:cNvSpPr>
          <p:nvPr>
            <p:ph type="title"/>
          </p:nvPr>
        </p:nvSpPr>
        <p:spPr/>
        <p:txBody>
          <a:bodyPr/>
          <a:lstStyle/>
          <a:p>
            <a:r>
              <a:rPr kumimoji="1" lang="en-US" altLang="ja-JP" dirty="0"/>
              <a:t>CO2</a:t>
            </a:r>
            <a:r>
              <a:rPr kumimoji="1" lang="ja-JP" altLang="en-US" dirty="0"/>
              <a:t>チェックシート</a:t>
            </a:r>
            <a:r>
              <a:rPr kumimoji="1" lang="en-US" altLang="ja-JP" dirty="0"/>
              <a:t>(</a:t>
            </a:r>
            <a:r>
              <a:rPr kumimoji="1" lang="ja-JP" altLang="en-US" dirty="0"/>
              <a:t>日本商工会議所</a:t>
            </a:r>
            <a:r>
              <a:rPr kumimoji="1" lang="en-US" altLang="ja-JP" dirty="0"/>
              <a:t>)</a:t>
            </a:r>
            <a:endParaRPr kumimoji="1" lang="ja-JP" altLang="en-US" dirty="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12C3B36B-FAB5-B5FC-C9DE-DD9427737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60" y="1076487"/>
            <a:ext cx="7577464" cy="5677328"/>
          </a:xfrm>
          <a:prstGeom prst="rect">
            <a:avLst/>
          </a:prstGeom>
        </p:spPr>
      </p:pic>
      <p:sp>
        <p:nvSpPr>
          <p:cNvPr id="8" name="テキスト ボックス 7">
            <a:extLst>
              <a:ext uri="{FF2B5EF4-FFF2-40B4-BE49-F238E27FC236}">
                <a16:creationId xmlns:a16="http://schemas.microsoft.com/office/drawing/2014/main" id="{29676E3C-B881-64B7-3216-605AD590B575}"/>
              </a:ext>
            </a:extLst>
          </p:cNvPr>
          <p:cNvSpPr txBox="1"/>
          <p:nvPr/>
        </p:nvSpPr>
        <p:spPr>
          <a:xfrm>
            <a:off x="5481192" y="606750"/>
            <a:ext cx="4418197" cy="369332"/>
          </a:xfrm>
          <a:prstGeom prst="rect">
            <a:avLst/>
          </a:prstGeom>
          <a:noFill/>
        </p:spPr>
        <p:txBody>
          <a:bodyPr wrap="none" rtlCol="0">
            <a:spAutoFit/>
          </a:bodyPr>
          <a:lstStyle/>
          <a:p>
            <a:pPr algn="r"/>
            <a:r>
              <a:rPr kumimoji="1" lang="en-US" altLang="ja-JP" dirty="0">
                <a:latin typeface="BIZ UDPゴシック" panose="020B0400000000000000" pitchFamily="50" charset="-128"/>
                <a:ea typeface="BIZ UDPゴシック" panose="020B0400000000000000" pitchFamily="50" charset="-128"/>
              </a:rPr>
              <a:t>https://eco.jcci.or.jp/checksheet</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9825985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カーボンニュートラルとは</a:t>
            </a:r>
          </a:p>
        </p:txBody>
      </p:sp>
      <p:sp>
        <p:nvSpPr>
          <p:cNvPr id="3" name="テキスト ボックス 2">
            <a:extLst>
              <a:ext uri="{FF2B5EF4-FFF2-40B4-BE49-F238E27FC236}">
                <a16:creationId xmlns:a16="http://schemas.microsoft.com/office/drawing/2014/main" id="{C4BEE6DA-6699-EBE8-71D7-54D70F685BAA}"/>
              </a:ext>
            </a:extLst>
          </p:cNvPr>
          <p:cNvSpPr txBox="1"/>
          <p:nvPr/>
        </p:nvSpPr>
        <p:spPr>
          <a:xfrm>
            <a:off x="116463" y="980728"/>
            <a:ext cx="9661073" cy="2185214"/>
          </a:xfrm>
          <a:prstGeom prst="rect">
            <a:avLst/>
          </a:prstGeom>
          <a:noFill/>
        </p:spPr>
        <p:txBody>
          <a:bodyPr wrap="square" rtlCol="0">
            <a:spAutoFit/>
          </a:bodyPr>
          <a:lstStyle/>
          <a:p>
            <a:pPr algn="ctr"/>
            <a:r>
              <a:rPr lang="ja-JP" altLang="en-US" sz="4000" b="1" i="0" dirty="0">
                <a:solidFill>
                  <a:srgbClr val="006600"/>
                </a:solidFill>
                <a:effectLst/>
                <a:latin typeface="BIZ UDPゴシック" panose="020B0400000000000000" pitchFamily="50" charset="-128"/>
                <a:ea typeface="BIZ UDPゴシック" panose="020B0400000000000000" pitchFamily="50" charset="-128"/>
              </a:rPr>
              <a:t>温室効果ガス</a:t>
            </a:r>
          </a:p>
          <a:p>
            <a:pPr algn="ctr"/>
            <a:r>
              <a:rPr lang="en-US" altLang="ja-JP" sz="2800" b="0" i="0" dirty="0">
                <a:solidFill>
                  <a:srgbClr val="006600"/>
                </a:solidFill>
                <a:effectLst/>
                <a:latin typeface="BIZ UDPゴシック" panose="020B0400000000000000" pitchFamily="50" charset="-128"/>
                <a:ea typeface="BIZ UDPゴシック" panose="020B0400000000000000" pitchFamily="50" charset="-128"/>
              </a:rPr>
              <a:t>(CO2</a:t>
            </a:r>
            <a:r>
              <a:rPr lang="ja-JP" altLang="en-US" sz="2800" b="0" i="0" dirty="0">
                <a:solidFill>
                  <a:srgbClr val="006600"/>
                </a:solidFill>
                <a:effectLst/>
                <a:latin typeface="BIZ UDPゴシック" panose="020B0400000000000000" pitchFamily="50" charset="-128"/>
                <a:ea typeface="BIZ UDPゴシック" panose="020B0400000000000000" pitchFamily="50" charset="-128"/>
              </a:rPr>
              <a:t>、メタン、</a:t>
            </a:r>
            <a:r>
              <a:rPr lang="en-US" altLang="ja-JP" sz="2800" b="0" i="0" dirty="0">
                <a:solidFill>
                  <a:srgbClr val="006600"/>
                </a:solidFill>
                <a:effectLst/>
                <a:latin typeface="BIZ UDPゴシック" panose="020B0400000000000000" pitchFamily="50" charset="-128"/>
                <a:ea typeface="BIZ UDPゴシック" panose="020B0400000000000000" pitchFamily="50" charset="-128"/>
              </a:rPr>
              <a:t>N2O</a:t>
            </a:r>
            <a:r>
              <a:rPr lang="en-US" altLang="ja-JP" sz="2800" dirty="0">
                <a:solidFill>
                  <a:srgbClr val="006600"/>
                </a:solidFill>
                <a:latin typeface="BIZ UDPゴシック" panose="020B0400000000000000" pitchFamily="50" charset="-128"/>
                <a:ea typeface="BIZ UDPゴシック" panose="020B0400000000000000" pitchFamily="50" charset="-128"/>
              </a:rPr>
              <a:t>(</a:t>
            </a:r>
            <a:r>
              <a:rPr lang="ja-JP" altLang="en-US" sz="2800" b="0" i="0" dirty="0">
                <a:solidFill>
                  <a:srgbClr val="006600"/>
                </a:solidFill>
                <a:effectLst/>
                <a:latin typeface="BIZ UDPゴシック" panose="020B0400000000000000" pitchFamily="50" charset="-128"/>
                <a:ea typeface="BIZ UDPゴシック" panose="020B0400000000000000" pitchFamily="50" charset="-128"/>
              </a:rPr>
              <a:t>一酸化二窒素</a:t>
            </a:r>
            <a:r>
              <a:rPr lang="en-US" altLang="ja-JP" sz="2800" b="0" i="0" dirty="0">
                <a:solidFill>
                  <a:srgbClr val="006600"/>
                </a:solidFill>
                <a:effectLst/>
                <a:latin typeface="BIZ UDPゴシック" panose="020B0400000000000000" pitchFamily="50" charset="-128"/>
                <a:ea typeface="BIZ UDPゴシック" panose="020B0400000000000000" pitchFamily="50" charset="-128"/>
              </a:rPr>
              <a:t>)</a:t>
            </a:r>
            <a:r>
              <a:rPr lang="ja-JP" altLang="en-US" sz="2800" b="0" i="0" dirty="0">
                <a:solidFill>
                  <a:srgbClr val="006600"/>
                </a:solidFill>
                <a:effectLst/>
                <a:latin typeface="BIZ UDPゴシック" panose="020B0400000000000000" pitchFamily="50" charset="-128"/>
                <a:ea typeface="BIZ UDPゴシック" panose="020B0400000000000000" pitchFamily="50" charset="-128"/>
              </a:rPr>
              <a:t>、フロンガス</a:t>
            </a:r>
            <a:r>
              <a:rPr lang="en-US" altLang="ja-JP" sz="2800" b="0" i="0" dirty="0">
                <a:solidFill>
                  <a:srgbClr val="006600"/>
                </a:solidFill>
                <a:effectLst/>
                <a:latin typeface="BIZ UDPゴシック" panose="020B0400000000000000" pitchFamily="50" charset="-128"/>
                <a:ea typeface="BIZ UDPゴシック" panose="020B0400000000000000" pitchFamily="50" charset="-128"/>
              </a:rPr>
              <a:t>)</a:t>
            </a:r>
            <a:endParaRPr lang="ja-JP" altLang="en-US" sz="2800" b="0" i="0" dirty="0">
              <a:solidFill>
                <a:srgbClr val="006600"/>
              </a:solidFill>
              <a:effectLst/>
              <a:latin typeface="BIZ UDPゴシック" panose="020B0400000000000000" pitchFamily="50" charset="-128"/>
              <a:ea typeface="BIZ UDPゴシック" panose="020B0400000000000000" pitchFamily="50" charset="-128"/>
            </a:endParaRPr>
          </a:p>
          <a:p>
            <a:pPr algn="ctr"/>
            <a:r>
              <a:rPr lang="ja-JP" altLang="en-US" sz="2800" b="0" i="0" dirty="0">
                <a:solidFill>
                  <a:srgbClr val="006600"/>
                </a:solidFill>
                <a:effectLst/>
                <a:latin typeface="BIZ UDPゴシック" panose="020B0400000000000000" pitchFamily="50" charset="-128"/>
                <a:ea typeface="BIZ UDPゴシック" panose="020B0400000000000000" pitchFamily="50" charset="-128"/>
              </a:rPr>
              <a:t>について、</a:t>
            </a:r>
          </a:p>
          <a:p>
            <a:pPr algn="ctr"/>
            <a:r>
              <a:rPr lang="ja-JP" altLang="en-US" sz="4000" b="1" i="0" dirty="0">
                <a:solidFill>
                  <a:srgbClr val="006600"/>
                </a:solidFill>
                <a:effectLst/>
                <a:latin typeface="BIZ UDPゴシック" panose="020B0400000000000000" pitchFamily="50" charset="-128"/>
                <a:ea typeface="BIZ UDPゴシック" panose="020B0400000000000000" pitchFamily="50" charset="-128"/>
              </a:rPr>
              <a:t>「排出を全体としてゼロにする」</a:t>
            </a:r>
          </a:p>
        </p:txBody>
      </p:sp>
      <p:pic>
        <p:nvPicPr>
          <p:cNvPr id="5" name="image3.jpeg" descr="ダイアグラム  自動的に生成された説明">
            <a:extLst>
              <a:ext uri="{FF2B5EF4-FFF2-40B4-BE49-F238E27FC236}">
                <a16:creationId xmlns:a16="http://schemas.microsoft.com/office/drawing/2014/main" id="{A1B1CAC2-A3F3-D656-B649-85BF9264FBD7}"/>
              </a:ext>
            </a:extLst>
          </p:cNvPr>
          <p:cNvPicPr>
            <a:picLocks noChangeAspect="1"/>
          </p:cNvPicPr>
          <p:nvPr/>
        </p:nvPicPr>
        <p:blipFill>
          <a:blip r:embed="rId2" cstate="print"/>
          <a:stretch>
            <a:fillRect/>
          </a:stretch>
        </p:blipFill>
        <p:spPr>
          <a:xfrm>
            <a:off x="2774090" y="3884163"/>
            <a:ext cx="4357819" cy="2827532"/>
          </a:xfrm>
          <a:prstGeom prst="rect">
            <a:avLst/>
          </a:prstGeom>
        </p:spPr>
      </p:pic>
      <p:sp>
        <p:nvSpPr>
          <p:cNvPr id="4" name="テキスト ボックス 3">
            <a:extLst>
              <a:ext uri="{FF2B5EF4-FFF2-40B4-BE49-F238E27FC236}">
                <a16:creationId xmlns:a16="http://schemas.microsoft.com/office/drawing/2014/main" id="{3DBB9EF6-6D44-447E-8188-163B2A01692A}"/>
              </a:ext>
            </a:extLst>
          </p:cNvPr>
          <p:cNvSpPr txBox="1"/>
          <p:nvPr/>
        </p:nvSpPr>
        <p:spPr>
          <a:xfrm>
            <a:off x="5673080" y="3790710"/>
            <a:ext cx="1633781" cy="523220"/>
          </a:xfrm>
          <a:prstGeom prst="rect">
            <a:avLst/>
          </a:prstGeom>
          <a:solidFill>
            <a:schemeClr val="bg1"/>
          </a:solidFill>
        </p:spPr>
        <p:txBody>
          <a:bodyPr wrap="none" rtlCol="0">
            <a:spAutoFit/>
          </a:bodyPr>
          <a:lstStyle/>
          <a:p>
            <a:r>
              <a:rPr kumimoji="1" lang="ja-JP" altLang="en-US" sz="2800" dirty="0">
                <a:solidFill>
                  <a:srgbClr val="006600"/>
                </a:solidFill>
                <a:latin typeface="BIZ UDPゴシック" panose="020B0400000000000000" pitchFamily="50" charset="-128"/>
                <a:ea typeface="BIZ UDPゴシック" panose="020B0400000000000000" pitchFamily="50" charset="-128"/>
              </a:rPr>
              <a:t>２０５０年</a:t>
            </a:r>
          </a:p>
        </p:txBody>
      </p:sp>
    </p:spTree>
    <p:extLst>
      <p:ext uri="{BB962C8B-B14F-4D97-AF65-F5344CB8AC3E}">
        <p14:creationId xmlns:p14="http://schemas.microsoft.com/office/powerpoint/2010/main" val="39760881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F90F9-7481-0D16-07B6-FE4885C29E86}"/>
              </a:ext>
            </a:extLst>
          </p:cNvPr>
          <p:cNvSpPr>
            <a:spLocks noGrp="1"/>
          </p:cNvSpPr>
          <p:nvPr>
            <p:ph type="title"/>
          </p:nvPr>
        </p:nvSpPr>
        <p:spPr/>
        <p:txBody>
          <a:bodyPr/>
          <a:lstStyle/>
          <a:p>
            <a:r>
              <a:rPr kumimoji="1" lang="en-US" altLang="ja-JP" dirty="0"/>
              <a:t>CO2</a:t>
            </a:r>
            <a:r>
              <a:rPr kumimoji="1" lang="ja-JP" altLang="en-US" dirty="0"/>
              <a:t>チェックシート</a:t>
            </a:r>
            <a:r>
              <a:rPr kumimoji="1" lang="en-US" altLang="ja-JP" dirty="0"/>
              <a:t>(</a:t>
            </a:r>
            <a:r>
              <a:rPr kumimoji="1" lang="ja-JP" altLang="en-US" dirty="0"/>
              <a:t>日本商工会議所</a:t>
            </a:r>
            <a:r>
              <a:rPr kumimoji="1" lang="en-US" altLang="ja-JP" dirty="0"/>
              <a:t>)</a:t>
            </a:r>
            <a:endParaRPr kumimoji="1" lang="ja-JP" altLang="en-US" dirty="0"/>
          </a:p>
        </p:txBody>
      </p:sp>
      <p:pic>
        <p:nvPicPr>
          <p:cNvPr id="7" name="図 6" descr="テーブル&#10;&#10;中程度の精度で自動的に生成された説明">
            <a:extLst>
              <a:ext uri="{FF2B5EF4-FFF2-40B4-BE49-F238E27FC236}">
                <a16:creationId xmlns:a16="http://schemas.microsoft.com/office/drawing/2014/main" id="{039322B0-A0E5-9977-830E-7562EEE870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 t="2133" r="17337" b="5900"/>
          <a:stretch/>
        </p:blipFill>
        <p:spPr>
          <a:xfrm>
            <a:off x="1274591" y="1016958"/>
            <a:ext cx="7356817" cy="5796418"/>
          </a:xfrm>
          <a:prstGeom prst="rect">
            <a:avLst/>
          </a:prstGeom>
        </p:spPr>
      </p:pic>
      <p:sp>
        <p:nvSpPr>
          <p:cNvPr id="8" name="テキスト ボックス 7">
            <a:extLst>
              <a:ext uri="{FF2B5EF4-FFF2-40B4-BE49-F238E27FC236}">
                <a16:creationId xmlns:a16="http://schemas.microsoft.com/office/drawing/2014/main" id="{29676E3C-B881-64B7-3216-605AD590B575}"/>
              </a:ext>
            </a:extLst>
          </p:cNvPr>
          <p:cNvSpPr txBox="1"/>
          <p:nvPr/>
        </p:nvSpPr>
        <p:spPr>
          <a:xfrm>
            <a:off x="5481192" y="606750"/>
            <a:ext cx="4418197" cy="369332"/>
          </a:xfrm>
          <a:prstGeom prst="rect">
            <a:avLst/>
          </a:prstGeom>
          <a:noFill/>
        </p:spPr>
        <p:txBody>
          <a:bodyPr wrap="none" rtlCol="0">
            <a:spAutoFit/>
          </a:bodyPr>
          <a:lstStyle/>
          <a:p>
            <a:pPr algn="r"/>
            <a:r>
              <a:rPr kumimoji="1" lang="en-US" altLang="ja-JP" dirty="0">
                <a:latin typeface="BIZ UDPゴシック" panose="020B0400000000000000" pitchFamily="50" charset="-128"/>
                <a:ea typeface="BIZ UDPゴシック" panose="020B0400000000000000" pitchFamily="50" charset="-128"/>
              </a:rPr>
              <a:t>https://eco.jcci.or.jp/checksheet</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4839228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F90F9-7481-0D16-07B6-FE4885C29E86}"/>
              </a:ext>
            </a:extLst>
          </p:cNvPr>
          <p:cNvSpPr>
            <a:spLocks noGrp="1"/>
          </p:cNvSpPr>
          <p:nvPr>
            <p:ph type="title"/>
          </p:nvPr>
        </p:nvSpPr>
        <p:spPr/>
        <p:txBody>
          <a:bodyPr/>
          <a:lstStyle/>
          <a:p>
            <a:r>
              <a:rPr kumimoji="1" lang="ja-JP" altLang="en-US" dirty="0"/>
              <a:t>セルフ診断ツール</a:t>
            </a:r>
            <a:r>
              <a:rPr kumimoji="1" lang="en-US" altLang="ja-JP" dirty="0"/>
              <a:t>(</a:t>
            </a:r>
            <a:r>
              <a:rPr kumimoji="1" lang="ja-JP" altLang="en-US" dirty="0"/>
              <a:t>省エネルギーセンター</a:t>
            </a:r>
            <a:r>
              <a:rPr kumimoji="1" lang="en-US" altLang="ja-JP" dirty="0"/>
              <a:t>)</a:t>
            </a:r>
            <a:endParaRPr kumimoji="1" lang="ja-JP" altLang="en-US" dirty="0"/>
          </a:p>
        </p:txBody>
      </p:sp>
      <p:sp>
        <p:nvSpPr>
          <p:cNvPr id="8" name="テキスト ボックス 7">
            <a:extLst>
              <a:ext uri="{FF2B5EF4-FFF2-40B4-BE49-F238E27FC236}">
                <a16:creationId xmlns:a16="http://schemas.microsoft.com/office/drawing/2014/main" id="{29676E3C-B881-64B7-3216-605AD590B575}"/>
              </a:ext>
            </a:extLst>
          </p:cNvPr>
          <p:cNvSpPr txBox="1"/>
          <p:nvPr/>
        </p:nvSpPr>
        <p:spPr>
          <a:xfrm>
            <a:off x="4695720" y="606750"/>
            <a:ext cx="5203669" cy="369332"/>
          </a:xfrm>
          <a:prstGeom prst="rect">
            <a:avLst/>
          </a:prstGeom>
          <a:noFill/>
        </p:spPr>
        <p:txBody>
          <a:bodyPr wrap="none" rtlCol="0">
            <a:spAutoFit/>
          </a:bodyPr>
          <a:lstStyle/>
          <a:p>
            <a:pPr algn="r"/>
            <a:r>
              <a:rPr kumimoji="1" lang="en-US" altLang="ja-JP" dirty="0">
                <a:latin typeface="BIZ UDPゴシック" panose="020B0400000000000000" pitchFamily="50" charset="-128"/>
                <a:ea typeface="BIZ UDPゴシック" panose="020B0400000000000000" pitchFamily="50" charset="-128"/>
              </a:rPr>
              <a:t>https://www.shindan-net.jp/selfcheck/</a:t>
            </a:r>
            <a:endParaRPr kumimoji="1" lang="ja-JP" altLang="en-US" dirty="0">
              <a:latin typeface="BIZ UDPゴシック" panose="020B0400000000000000" pitchFamily="50" charset="-128"/>
              <a:ea typeface="BIZ UDPゴシック" panose="020B0400000000000000" pitchFamily="50" charset="-128"/>
            </a:endParaRPr>
          </a:p>
        </p:txBody>
      </p:sp>
      <p:pic>
        <p:nvPicPr>
          <p:cNvPr id="6146" name="Picture 2">
            <a:extLst>
              <a:ext uri="{FF2B5EF4-FFF2-40B4-BE49-F238E27FC236}">
                <a16:creationId xmlns:a16="http://schemas.microsoft.com/office/drawing/2014/main" id="{8118683D-88C2-68ED-0DCC-36C60D812E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6" y="1412777"/>
            <a:ext cx="4279224" cy="29021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D1998DE-711B-35E9-6EC2-508ACE970E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836" y="1107589"/>
            <a:ext cx="3072767" cy="578151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A5696942-DB84-E0B4-04F8-E2249EA9A611}"/>
              </a:ext>
            </a:extLst>
          </p:cNvPr>
          <p:cNvPicPr>
            <a:picLocks noChangeAspect="1"/>
          </p:cNvPicPr>
          <p:nvPr/>
        </p:nvPicPr>
        <p:blipFill rotWithShape="1">
          <a:blip r:embed="rId4"/>
          <a:srcRect l="3538" t="20601" r="16299" b="4850"/>
          <a:stretch/>
        </p:blipFill>
        <p:spPr>
          <a:xfrm>
            <a:off x="4411805" y="2980871"/>
            <a:ext cx="5077699" cy="3541585"/>
          </a:xfrm>
          <a:prstGeom prst="rect">
            <a:avLst/>
          </a:prstGeom>
        </p:spPr>
      </p:pic>
    </p:spTree>
    <p:extLst>
      <p:ext uri="{BB962C8B-B14F-4D97-AF65-F5344CB8AC3E}">
        <p14:creationId xmlns:p14="http://schemas.microsoft.com/office/powerpoint/2010/main" val="20662563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F90F9-7481-0D16-07B6-FE4885C29E86}"/>
              </a:ext>
            </a:extLst>
          </p:cNvPr>
          <p:cNvSpPr>
            <a:spLocks noGrp="1"/>
          </p:cNvSpPr>
          <p:nvPr>
            <p:ph type="title"/>
          </p:nvPr>
        </p:nvSpPr>
        <p:spPr/>
        <p:txBody>
          <a:bodyPr/>
          <a:lstStyle/>
          <a:p>
            <a:r>
              <a:rPr kumimoji="1" lang="ja-JP" altLang="en-US" dirty="0"/>
              <a:t>セルフ診断ツール</a:t>
            </a:r>
            <a:r>
              <a:rPr kumimoji="1" lang="en-US" altLang="ja-JP" dirty="0"/>
              <a:t>(</a:t>
            </a:r>
            <a:r>
              <a:rPr kumimoji="1" lang="ja-JP" altLang="en-US" dirty="0"/>
              <a:t>省エネルギーセンター</a:t>
            </a:r>
            <a:r>
              <a:rPr kumimoji="1" lang="en-US" altLang="ja-JP" dirty="0"/>
              <a:t>)</a:t>
            </a:r>
            <a:endParaRPr kumimoji="1" lang="ja-JP" altLang="en-US" dirty="0"/>
          </a:p>
        </p:txBody>
      </p:sp>
      <p:sp>
        <p:nvSpPr>
          <p:cNvPr id="8" name="テキスト ボックス 7">
            <a:extLst>
              <a:ext uri="{FF2B5EF4-FFF2-40B4-BE49-F238E27FC236}">
                <a16:creationId xmlns:a16="http://schemas.microsoft.com/office/drawing/2014/main" id="{29676E3C-B881-64B7-3216-605AD590B575}"/>
              </a:ext>
            </a:extLst>
          </p:cNvPr>
          <p:cNvSpPr txBox="1"/>
          <p:nvPr/>
        </p:nvSpPr>
        <p:spPr>
          <a:xfrm>
            <a:off x="4695720" y="606750"/>
            <a:ext cx="5203669" cy="369332"/>
          </a:xfrm>
          <a:prstGeom prst="rect">
            <a:avLst/>
          </a:prstGeom>
          <a:noFill/>
        </p:spPr>
        <p:txBody>
          <a:bodyPr wrap="none" rtlCol="0">
            <a:spAutoFit/>
          </a:bodyPr>
          <a:lstStyle/>
          <a:p>
            <a:pPr algn="r"/>
            <a:r>
              <a:rPr kumimoji="1" lang="en-US" altLang="ja-JP" dirty="0">
                <a:latin typeface="BIZ UDPゴシック" panose="020B0400000000000000" pitchFamily="50" charset="-128"/>
                <a:ea typeface="BIZ UDPゴシック" panose="020B0400000000000000" pitchFamily="50" charset="-128"/>
              </a:rPr>
              <a:t>https://www.shindan-net.jp/selfcheck/</a:t>
            </a:r>
            <a:endParaRPr kumimoji="1" lang="ja-JP" altLang="en-US"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A5696942-DB84-E0B4-04F8-E2249EA9A611}"/>
              </a:ext>
            </a:extLst>
          </p:cNvPr>
          <p:cNvPicPr>
            <a:picLocks noChangeAspect="1"/>
          </p:cNvPicPr>
          <p:nvPr/>
        </p:nvPicPr>
        <p:blipFill rotWithShape="1">
          <a:blip r:embed="rId2"/>
          <a:srcRect l="3538" t="20601" r="16299" b="4850"/>
          <a:stretch/>
        </p:blipFill>
        <p:spPr>
          <a:xfrm>
            <a:off x="116463" y="976082"/>
            <a:ext cx="5678227" cy="3960440"/>
          </a:xfrm>
          <a:prstGeom prst="rect">
            <a:avLst/>
          </a:prstGeom>
        </p:spPr>
      </p:pic>
      <p:pic>
        <p:nvPicPr>
          <p:cNvPr id="5" name="図 4">
            <a:extLst>
              <a:ext uri="{FF2B5EF4-FFF2-40B4-BE49-F238E27FC236}">
                <a16:creationId xmlns:a16="http://schemas.microsoft.com/office/drawing/2014/main" id="{A1AA05AB-68E0-4DD1-E63B-0D5E15CCA35F}"/>
              </a:ext>
            </a:extLst>
          </p:cNvPr>
          <p:cNvPicPr>
            <a:picLocks noChangeAspect="1"/>
          </p:cNvPicPr>
          <p:nvPr/>
        </p:nvPicPr>
        <p:blipFill rotWithShape="1">
          <a:blip r:embed="rId3"/>
          <a:srcRect l="8263" t="26901" r="5393"/>
          <a:stretch/>
        </p:blipFill>
        <p:spPr>
          <a:xfrm>
            <a:off x="5194168" y="3717032"/>
            <a:ext cx="4716316" cy="2994663"/>
          </a:xfrm>
          <a:prstGeom prst="rect">
            <a:avLst/>
          </a:prstGeom>
        </p:spPr>
      </p:pic>
    </p:spTree>
    <p:extLst>
      <p:ext uri="{BB962C8B-B14F-4D97-AF65-F5344CB8AC3E}">
        <p14:creationId xmlns:p14="http://schemas.microsoft.com/office/powerpoint/2010/main" val="380529860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F90F9-7481-0D16-07B6-FE4885C29E86}"/>
              </a:ext>
            </a:extLst>
          </p:cNvPr>
          <p:cNvSpPr>
            <a:spLocks noGrp="1"/>
          </p:cNvSpPr>
          <p:nvPr>
            <p:ph type="title"/>
          </p:nvPr>
        </p:nvSpPr>
        <p:spPr/>
        <p:txBody>
          <a:bodyPr/>
          <a:lstStyle/>
          <a:p>
            <a:r>
              <a:rPr kumimoji="1" lang="ja-JP" altLang="en-US" dirty="0"/>
              <a:t>セルフ診断ツール</a:t>
            </a:r>
            <a:r>
              <a:rPr kumimoji="1" lang="en-US" altLang="ja-JP" dirty="0"/>
              <a:t>(</a:t>
            </a:r>
            <a:r>
              <a:rPr kumimoji="1" lang="ja-JP" altLang="en-US" dirty="0"/>
              <a:t>省エネルギーセンター</a:t>
            </a:r>
            <a:r>
              <a:rPr kumimoji="1" lang="en-US" altLang="ja-JP" dirty="0"/>
              <a:t>)</a:t>
            </a:r>
            <a:endParaRPr kumimoji="1" lang="ja-JP" altLang="en-US" dirty="0"/>
          </a:p>
        </p:txBody>
      </p:sp>
      <p:sp>
        <p:nvSpPr>
          <p:cNvPr id="8" name="テキスト ボックス 7">
            <a:extLst>
              <a:ext uri="{FF2B5EF4-FFF2-40B4-BE49-F238E27FC236}">
                <a16:creationId xmlns:a16="http://schemas.microsoft.com/office/drawing/2014/main" id="{29676E3C-B881-64B7-3216-605AD590B575}"/>
              </a:ext>
            </a:extLst>
          </p:cNvPr>
          <p:cNvSpPr txBox="1"/>
          <p:nvPr/>
        </p:nvSpPr>
        <p:spPr>
          <a:xfrm>
            <a:off x="4695720" y="606750"/>
            <a:ext cx="5203669" cy="369332"/>
          </a:xfrm>
          <a:prstGeom prst="rect">
            <a:avLst/>
          </a:prstGeom>
          <a:noFill/>
        </p:spPr>
        <p:txBody>
          <a:bodyPr wrap="none" rtlCol="0">
            <a:spAutoFit/>
          </a:bodyPr>
          <a:lstStyle/>
          <a:p>
            <a:pPr algn="r"/>
            <a:r>
              <a:rPr kumimoji="1" lang="en-US" altLang="ja-JP" dirty="0">
                <a:latin typeface="BIZ UDPゴシック" panose="020B0400000000000000" pitchFamily="50" charset="-128"/>
                <a:ea typeface="BIZ UDPゴシック" panose="020B0400000000000000" pitchFamily="50" charset="-128"/>
              </a:rPr>
              <a:t>https://www.shindan-net.jp/selfcheck/</a:t>
            </a:r>
            <a:endParaRPr kumimoji="1" lang="ja-JP" altLang="en-US"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5E20E7E1-87BD-07B0-C098-75C3F06EF38D}"/>
              </a:ext>
            </a:extLst>
          </p:cNvPr>
          <p:cNvPicPr>
            <a:picLocks noChangeAspect="1"/>
          </p:cNvPicPr>
          <p:nvPr/>
        </p:nvPicPr>
        <p:blipFill rotWithShape="1">
          <a:blip r:embed="rId2"/>
          <a:srcRect l="3538" t="21651" r="1964"/>
          <a:stretch/>
        </p:blipFill>
        <p:spPr>
          <a:xfrm>
            <a:off x="200472" y="976082"/>
            <a:ext cx="5567822" cy="3462244"/>
          </a:xfrm>
          <a:prstGeom prst="rect">
            <a:avLst/>
          </a:prstGeom>
        </p:spPr>
      </p:pic>
      <p:pic>
        <p:nvPicPr>
          <p:cNvPr id="9" name="図 8">
            <a:extLst>
              <a:ext uri="{FF2B5EF4-FFF2-40B4-BE49-F238E27FC236}">
                <a16:creationId xmlns:a16="http://schemas.microsoft.com/office/drawing/2014/main" id="{43AE4B83-5D2E-EDB7-773B-90005DC5EDF3}"/>
              </a:ext>
            </a:extLst>
          </p:cNvPr>
          <p:cNvPicPr>
            <a:picLocks noChangeAspect="1"/>
          </p:cNvPicPr>
          <p:nvPr/>
        </p:nvPicPr>
        <p:blipFill rotWithShape="1">
          <a:blip r:embed="rId3"/>
          <a:srcRect l="4326" t="22700" r="5393" b="2134"/>
          <a:stretch/>
        </p:blipFill>
        <p:spPr>
          <a:xfrm>
            <a:off x="5169024" y="3779553"/>
            <a:ext cx="4608512" cy="2877709"/>
          </a:xfrm>
          <a:prstGeom prst="rect">
            <a:avLst/>
          </a:prstGeom>
        </p:spPr>
      </p:pic>
    </p:spTree>
    <p:extLst>
      <p:ext uri="{BB962C8B-B14F-4D97-AF65-F5344CB8AC3E}">
        <p14:creationId xmlns:p14="http://schemas.microsoft.com/office/powerpoint/2010/main" val="403848331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カーボンニュートラルに向けて取り組むステップ</a:t>
            </a:r>
          </a:p>
        </p:txBody>
      </p:sp>
      <p:grpSp>
        <p:nvGrpSpPr>
          <p:cNvPr id="3" name="グループ化 2">
            <a:extLst>
              <a:ext uri="{FF2B5EF4-FFF2-40B4-BE49-F238E27FC236}">
                <a16:creationId xmlns:a16="http://schemas.microsoft.com/office/drawing/2014/main" id="{A1861CBC-1AB1-D709-1C9B-33BD437593E1}"/>
              </a:ext>
            </a:extLst>
          </p:cNvPr>
          <p:cNvGrpSpPr/>
          <p:nvPr/>
        </p:nvGrpSpPr>
        <p:grpSpPr>
          <a:xfrm>
            <a:off x="344488" y="836712"/>
            <a:ext cx="9491914" cy="5730967"/>
            <a:chOff x="344488" y="836712"/>
            <a:chExt cx="9491914" cy="5730967"/>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9C340951-0572-0BDE-A326-54AC0DFA685F}"/>
                </a:ext>
              </a:extLst>
            </p:cNvPr>
            <p:cNvPicPr>
              <a:picLocks noChangeAspect="1"/>
            </p:cNvPicPr>
            <p:nvPr/>
          </p:nvPicPr>
          <p:blipFill rotWithShape="1">
            <a:blip r:embed="rId2">
              <a:extLst>
                <a:ext uri="{28A0092B-C50C-407E-A947-70E740481C1C}">
                  <a14:useLocalDpi xmlns:a14="http://schemas.microsoft.com/office/drawing/2010/main" val="0"/>
                </a:ext>
              </a:extLst>
            </a:blip>
            <a:srcRect l="55815" t="11232" r="5659" b="6061"/>
            <a:stretch/>
          </p:blipFill>
          <p:spPr>
            <a:xfrm>
              <a:off x="344488" y="836712"/>
              <a:ext cx="9491914" cy="5730967"/>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6A11E699-722C-670B-9CA8-7F16CA007243}"/>
                </a:ext>
              </a:extLst>
            </p:cNvPr>
            <p:cNvPicPr>
              <a:picLocks noChangeAspect="1"/>
            </p:cNvPicPr>
            <p:nvPr/>
          </p:nvPicPr>
          <p:blipFill rotWithShape="1">
            <a:blip r:embed="rId2">
              <a:extLst>
                <a:ext uri="{28A0092B-C50C-407E-A947-70E740481C1C}">
                  <a14:useLocalDpi xmlns:a14="http://schemas.microsoft.com/office/drawing/2010/main" val="0"/>
                </a:ext>
              </a:extLst>
            </a:blip>
            <a:srcRect l="79455" t="11232" r="5659" b="86810"/>
            <a:stretch/>
          </p:blipFill>
          <p:spPr>
            <a:xfrm flipV="1">
              <a:off x="7977336" y="4343390"/>
              <a:ext cx="1651426" cy="288032"/>
            </a:xfrm>
            <a:prstGeom prst="rect">
              <a:avLst/>
            </a:prstGeom>
          </p:spPr>
        </p:pic>
      </p:grpSp>
    </p:spTree>
    <p:extLst>
      <p:ext uri="{BB962C8B-B14F-4D97-AF65-F5344CB8AC3E}">
        <p14:creationId xmlns:p14="http://schemas.microsoft.com/office/powerpoint/2010/main" val="78468650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3108543"/>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785490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467ED445-781E-1966-80D2-FE5AC88B0D2A}"/>
              </a:ext>
            </a:extLst>
          </p:cNvPr>
          <p:cNvSpPr/>
          <p:nvPr/>
        </p:nvSpPr>
        <p:spPr>
          <a:xfrm>
            <a:off x="626874" y="2544593"/>
            <a:ext cx="2759279" cy="2367761"/>
          </a:xfrm>
          <a:prstGeom prst="rect">
            <a:avLst/>
          </a:prstGeom>
          <a:solidFill>
            <a:srgbClr val="FFFF99"/>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112D6A1-B526-7AFC-40CE-045B406CC9B8}"/>
              </a:ext>
            </a:extLst>
          </p:cNvPr>
          <p:cNvSpPr>
            <a:spLocks noGrp="1"/>
          </p:cNvSpPr>
          <p:nvPr>
            <p:ph type="title"/>
          </p:nvPr>
        </p:nvSpPr>
        <p:spPr/>
        <p:txBody>
          <a:bodyPr/>
          <a:lstStyle/>
          <a:p>
            <a:r>
              <a:rPr kumimoji="1" lang="ja-JP" altLang="en-US" dirty="0"/>
              <a:t>カーボンニュートラルに向けて取り組むステップ</a:t>
            </a:r>
          </a:p>
        </p:txBody>
      </p:sp>
      <p:sp>
        <p:nvSpPr>
          <p:cNvPr id="7" name="object 71">
            <a:extLst>
              <a:ext uri="{FF2B5EF4-FFF2-40B4-BE49-F238E27FC236}">
                <a16:creationId xmlns:a16="http://schemas.microsoft.com/office/drawing/2014/main" id="{4C55D198-6569-0182-78D1-99F061C93696}"/>
              </a:ext>
            </a:extLst>
          </p:cNvPr>
          <p:cNvSpPr txBox="1"/>
          <p:nvPr/>
        </p:nvSpPr>
        <p:spPr>
          <a:xfrm>
            <a:off x="2178117" y="5125376"/>
            <a:ext cx="2365518" cy="289823"/>
          </a:xfrm>
          <a:prstGeom prst="rect">
            <a:avLst/>
          </a:prstGeom>
        </p:spPr>
        <p:txBody>
          <a:bodyPr vert="horz" wrap="square" lIns="0" tIns="12700" rIns="0" bIns="0" rtlCol="0">
            <a:spAutoFit/>
          </a:bodyPr>
          <a:lstStyle/>
          <a:p>
            <a:pPr marL="12700">
              <a:spcBef>
                <a:spcPts val="100"/>
              </a:spcBef>
            </a:pPr>
            <a:r>
              <a:rPr lang="en-US" altLang="ja-JP" spc="-25" dirty="0">
                <a:solidFill>
                  <a:srgbClr val="00AF50"/>
                </a:solidFill>
                <a:latin typeface="BIZ UDPゴシック" panose="020B0400000000000000" pitchFamily="50" charset="-128"/>
                <a:ea typeface="BIZ UDPゴシック" panose="020B0400000000000000" pitchFamily="50" charset="-128"/>
                <a:cs typeface="Arial"/>
              </a:rPr>
              <a:t>20XX</a:t>
            </a:r>
            <a:r>
              <a:rPr lang="ja-JP" altLang="en-US" dirty="0">
                <a:solidFill>
                  <a:srgbClr val="00AF50"/>
                </a:solidFill>
                <a:latin typeface="BIZ UDPゴシック" panose="020B0400000000000000" pitchFamily="50" charset="-128"/>
                <a:ea typeface="BIZ UDPゴシック" panose="020B0400000000000000" pitchFamily="50" charset="-128"/>
                <a:cs typeface="ＭＳ Ｐゴシック"/>
              </a:rPr>
              <a:t>年の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sp>
        <p:nvSpPr>
          <p:cNvPr id="8" name="object 79">
            <a:extLst>
              <a:ext uri="{FF2B5EF4-FFF2-40B4-BE49-F238E27FC236}">
                <a16:creationId xmlns:a16="http://schemas.microsoft.com/office/drawing/2014/main" id="{1A40EE5D-C4E1-7158-1559-3752C93DAF0F}"/>
              </a:ext>
            </a:extLst>
          </p:cNvPr>
          <p:cNvSpPr txBox="1"/>
          <p:nvPr/>
        </p:nvSpPr>
        <p:spPr>
          <a:xfrm>
            <a:off x="1725449" y="682003"/>
            <a:ext cx="2059409" cy="289823"/>
          </a:xfrm>
          <a:prstGeom prst="rect">
            <a:avLst/>
          </a:prstGeom>
        </p:spPr>
        <p:txBody>
          <a:bodyPr vert="horz" wrap="square" lIns="0" tIns="12700" rIns="0" bIns="0" rtlCol="0">
            <a:spAutoFit/>
          </a:bodyPr>
          <a:lstStyle/>
          <a:p>
            <a:pPr marL="12700">
              <a:spcBef>
                <a:spcPts val="100"/>
              </a:spcBef>
            </a:pPr>
            <a:r>
              <a:rPr dirty="0">
                <a:solidFill>
                  <a:srgbClr val="00AF50"/>
                </a:solidFill>
                <a:latin typeface="BIZ UDPゴシック" panose="020B0400000000000000" pitchFamily="50" charset="-128"/>
                <a:ea typeface="BIZ UDPゴシック" panose="020B0400000000000000" pitchFamily="50" charset="-128"/>
                <a:cs typeface="ＭＳ Ｐゴシック"/>
              </a:rPr>
              <a:t>現状の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lang="ja-JP" altLang="en-US"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grpSp>
        <p:nvGrpSpPr>
          <p:cNvPr id="20" name="グループ化 19">
            <a:extLst>
              <a:ext uri="{FF2B5EF4-FFF2-40B4-BE49-F238E27FC236}">
                <a16:creationId xmlns:a16="http://schemas.microsoft.com/office/drawing/2014/main" id="{4D56E64B-74E6-34F1-48F1-6CF0E31B5484}"/>
              </a:ext>
            </a:extLst>
          </p:cNvPr>
          <p:cNvGrpSpPr/>
          <p:nvPr/>
        </p:nvGrpSpPr>
        <p:grpSpPr>
          <a:xfrm>
            <a:off x="3590454" y="776196"/>
            <a:ext cx="2118345" cy="1384851"/>
            <a:chOff x="-2833090" y="-1547968"/>
            <a:chExt cx="2118345" cy="1384851"/>
          </a:xfrm>
        </p:grpSpPr>
        <p:sp>
          <p:nvSpPr>
            <p:cNvPr id="21" name="object 84">
              <a:extLst>
                <a:ext uri="{FF2B5EF4-FFF2-40B4-BE49-F238E27FC236}">
                  <a16:creationId xmlns:a16="http://schemas.microsoft.com/office/drawing/2014/main" id="{A4F2988F-33BC-00E7-A9B6-31FBF93561F7}"/>
                </a:ext>
              </a:extLst>
            </p:cNvPr>
            <p:cNvSpPr txBox="1"/>
            <p:nvPr/>
          </p:nvSpPr>
          <p:spPr>
            <a:xfrm>
              <a:off x="-2319808" y="-1547968"/>
              <a:ext cx="1453124" cy="228268"/>
            </a:xfrm>
            <a:prstGeom prst="rect">
              <a:avLst/>
            </a:prstGeom>
          </p:spPr>
          <p:txBody>
            <a:bodyPr vert="horz" wrap="square" lIns="0" tIns="12700" rIns="0" bIns="0" rtlCol="0">
              <a:spAutoFit/>
            </a:bodyPr>
            <a:lstStyle/>
            <a:p>
              <a:pPr marL="12700">
                <a:spcBef>
                  <a:spcPts val="100"/>
                </a:spcBef>
              </a:pPr>
              <a:r>
                <a:rPr sz="1400" spc="-15" dirty="0" err="1">
                  <a:latin typeface="BIZ UDPゴシック" panose="020B0400000000000000" pitchFamily="50" charset="-128"/>
                  <a:ea typeface="BIZ UDPゴシック" panose="020B0400000000000000" pitchFamily="50" charset="-128"/>
                  <a:cs typeface="ＭＳ Ｐゴシック"/>
                </a:rPr>
                <a:t>エネルギ</a:t>
              </a:r>
              <a:r>
                <a:rPr lang="ja-JP" altLang="en-US" sz="1400" spc="-15" dirty="0">
                  <a:latin typeface="BIZ UDPゴシック" panose="020B0400000000000000" pitchFamily="50" charset="-128"/>
                  <a:ea typeface="BIZ UDPゴシック" panose="020B0400000000000000" pitchFamily="50" charset="-128"/>
                  <a:cs typeface="ＭＳ Ｐゴシック"/>
                </a:rPr>
                <a:t>ー</a:t>
              </a:r>
              <a:r>
                <a:rPr sz="1400" spc="-15" dirty="0" err="1">
                  <a:latin typeface="BIZ UDPゴシック" panose="020B0400000000000000" pitchFamily="50" charset="-128"/>
                  <a:ea typeface="BIZ UDPゴシック" panose="020B0400000000000000" pitchFamily="50" charset="-128"/>
                  <a:cs typeface="ＭＳ Ｐゴシック"/>
                </a:rPr>
                <a:t>消費量</a:t>
              </a:r>
              <a:endParaRPr sz="1400" dirty="0">
                <a:latin typeface="BIZ UDPゴシック" panose="020B0400000000000000" pitchFamily="50" charset="-128"/>
                <a:ea typeface="BIZ UDPゴシック" panose="020B0400000000000000" pitchFamily="50" charset="-128"/>
                <a:cs typeface="ＭＳ Ｐゴシック"/>
              </a:endParaRPr>
            </a:p>
          </p:txBody>
        </p:sp>
        <p:sp>
          <p:nvSpPr>
            <p:cNvPr id="22" name="正方形/長方形 21">
              <a:extLst>
                <a:ext uri="{FF2B5EF4-FFF2-40B4-BE49-F238E27FC236}">
                  <a16:creationId xmlns:a16="http://schemas.microsoft.com/office/drawing/2014/main" id="{5D647D00-9883-B458-DEFE-FBB8F8ED38EE}"/>
                </a:ext>
              </a:extLst>
            </p:cNvPr>
            <p:cNvSpPr/>
            <p:nvPr/>
          </p:nvSpPr>
          <p:spPr>
            <a:xfrm>
              <a:off x="-2514600" y="-1243117"/>
              <a:ext cx="974489"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3" name="正方形/長方形 22">
              <a:extLst>
                <a:ext uri="{FF2B5EF4-FFF2-40B4-BE49-F238E27FC236}">
                  <a16:creationId xmlns:a16="http://schemas.microsoft.com/office/drawing/2014/main" id="{71C834A8-1295-BDDA-5AB1-A3845BF15E9A}"/>
                </a:ext>
              </a:extLst>
            </p:cNvPr>
            <p:cNvSpPr/>
            <p:nvPr/>
          </p:nvSpPr>
          <p:spPr>
            <a:xfrm>
              <a:off x="-1540111" y="-1243117"/>
              <a:ext cx="812596"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4" name="object 85">
              <a:extLst>
                <a:ext uri="{FF2B5EF4-FFF2-40B4-BE49-F238E27FC236}">
                  <a16:creationId xmlns:a16="http://schemas.microsoft.com/office/drawing/2014/main" id="{D6291E22-12E1-1996-A10B-4AE16981C2EB}"/>
                </a:ext>
              </a:extLst>
            </p:cNvPr>
            <p:cNvSpPr txBox="1"/>
            <p:nvPr/>
          </p:nvSpPr>
          <p:spPr>
            <a:xfrm>
              <a:off x="-2833090" y="-1300568"/>
              <a:ext cx="179536" cy="1129168"/>
            </a:xfrm>
            <a:prstGeom prst="rect">
              <a:avLst/>
            </a:prstGeom>
          </p:spPr>
          <p:txBody>
            <a:bodyPr vert="vert270" wrap="square" lIns="0" tIns="0" rIns="0" bIns="0" rtlCol="0">
              <a:spAutoFit/>
            </a:bodyPr>
            <a:lstStyle/>
            <a:p>
              <a:pPr marL="12700">
                <a:lnSpc>
                  <a:spcPts val="1425"/>
                </a:lnSpc>
              </a:pPr>
              <a:r>
                <a:rPr sz="1400" spc="-10" dirty="0">
                  <a:latin typeface="BIZ UDPゴシック" panose="020B0400000000000000" pitchFamily="50" charset="-128"/>
                  <a:ea typeface="BIZ UDPゴシック" panose="020B0400000000000000" pitchFamily="50" charset="-128"/>
                  <a:cs typeface="Arial"/>
                </a:rPr>
                <a:t>CO</a:t>
              </a:r>
              <a:r>
                <a:rPr sz="1400" spc="-10" baseline="-25000" dirty="0">
                  <a:latin typeface="BIZ UDPゴシック" panose="020B0400000000000000" pitchFamily="50" charset="-128"/>
                  <a:ea typeface="BIZ UDPゴシック" panose="020B0400000000000000" pitchFamily="50" charset="-128"/>
                  <a:cs typeface="Arial"/>
                </a:rPr>
                <a:t>2</a:t>
              </a:r>
              <a:r>
                <a:rPr sz="1400" spc="-20" dirty="0">
                  <a:latin typeface="BIZ UDPゴシック" panose="020B0400000000000000" pitchFamily="50" charset="-128"/>
                  <a:ea typeface="BIZ UDPゴシック" panose="020B0400000000000000" pitchFamily="50" charset="-128"/>
                  <a:cs typeface="ＭＳ Ｐゴシック"/>
                </a:rPr>
                <a:t>排出強</a:t>
              </a:r>
              <a:r>
                <a:rPr sz="1400" spc="-50" dirty="0">
                  <a:latin typeface="BIZ UDPゴシック" panose="020B0400000000000000" pitchFamily="50" charset="-128"/>
                  <a:ea typeface="BIZ UDPゴシック" panose="020B0400000000000000" pitchFamily="50" charset="-128"/>
                  <a:cs typeface="ＭＳ Ｐゴシック"/>
                </a:rPr>
                <a:t>度</a:t>
              </a:r>
              <a:endParaRPr sz="1400" dirty="0">
                <a:latin typeface="BIZ UDPゴシック" panose="020B0400000000000000" pitchFamily="50" charset="-128"/>
                <a:ea typeface="BIZ UDPゴシック" panose="020B0400000000000000" pitchFamily="50" charset="-128"/>
                <a:cs typeface="ＭＳ Ｐゴシック"/>
              </a:endParaRPr>
            </a:p>
          </p:txBody>
        </p:sp>
        <p:cxnSp>
          <p:nvCxnSpPr>
            <p:cNvPr id="25" name="直線矢印コネクタ 24">
              <a:extLst>
                <a:ext uri="{FF2B5EF4-FFF2-40B4-BE49-F238E27FC236}">
                  <a16:creationId xmlns:a16="http://schemas.microsoft.com/office/drawing/2014/main" id="{7DE05BC5-2CE3-4992-C246-92CAD9CA5704}"/>
                </a:ext>
              </a:extLst>
            </p:cNvPr>
            <p:cNvCxnSpPr>
              <a:cxnSpLocks/>
            </p:cNvCxnSpPr>
            <p:nvPr/>
          </p:nvCxnSpPr>
          <p:spPr>
            <a:xfrm>
              <a:off x="-2501830" y="-1300371"/>
              <a:ext cx="1787085" cy="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2F98BEA-3B81-5E43-3189-E19C2019E5ED}"/>
                </a:ext>
              </a:extLst>
            </p:cNvPr>
            <p:cNvCxnSpPr>
              <a:cxnSpLocks/>
            </p:cNvCxnSpPr>
            <p:nvPr/>
          </p:nvCxnSpPr>
          <p:spPr>
            <a:xfrm>
              <a:off x="-2575972" y="-1243117"/>
              <a:ext cx="0" cy="108000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1D3D83A9-D191-988F-DFF3-3C46089107A4}"/>
              </a:ext>
            </a:extLst>
          </p:cNvPr>
          <p:cNvGrpSpPr/>
          <p:nvPr/>
        </p:nvGrpSpPr>
        <p:grpSpPr>
          <a:xfrm>
            <a:off x="3935297" y="5417021"/>
            <a:ext cx="1769036" cy="1080001"/>
            <a:chOff x="10423005" y="-2565259"/>
            <a:chExt cx="1769036" cy="1080001"/>
          </a:xfrm>
        </p:grpSpPr>
        <p:sp>
          <p:nvSpPr>
            <p:cNvPr id="27" name="正方形/長方形 26">
              <a:extLst>
                <a:ext uri="{FF2B5EF4-FFF2-40B4-BE49-F238E27FC236}">
                  <a16:creationId xmlns:a16="http://schemas.microsoft.com/office/drawing/2014/main" id="{60865EE9-28C9-0E02-C423-2DCD3A03EFDD}"/>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8" name="正方形/長方形 27">
              <a:extLst>
                <a:ext uri="{FF2B5EF4-FFF2-40B4-BE49-F238E27FC236}">
                  <a16:creationId xmlns:a16="http://schemas.microsoft.com/office/drawing/2014/main" id="{7D01593A-3D41-B11A-7194-7169836D7B21}"/>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9" name="正方形/長方形 28">
              <a:extLst>
                <a:ext uri="{FF2B5EF4-FFF2-40B4-BE49-F238E27FC236}">
                  <a16:creationId xmlns:a16="http://schemas.microsoft.com/office/drawing/2014/main" id="{A32BE576-EF41-61AF-CFBC-91AB81F908E9}"/>
                </a:ext>
              </a:extLst>
            </p:cNvPr>
            <p:cNvSpPr/>
            <p:nvPr/>
          </p:nvSpPr>
          <p:spPr>
            <a:xfrm>
              <a:off x="10899226" y="-1773170"/>
              <a:ext cx="764527" cy="28791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30" name="正方形/長方形 29">
              <a:extLst>
                <a:ext uri="{FF2B5EF4-FFF2-40B4-BE49-F238E27FC236}">
                  <a16:creationId xmlns:a16="http://schemas.microsoft.com/office/drawing/2014/main" id="{EE61A027-3B08-4A52-98EA-321E6531EC84}"/>
                </a:ext>
              </a:extLst>
            </p:cNvPr>
            <p:cNvSpPr/>
            <p:nvPr/>
          </p:nvSpPr>
          <p:spPr>
            <a:xfrm>
              <a:off x="11653586" y="-1989194"/>
              <a:ext cx="288308" cy="50393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1" name="正方形/長方形 30">
              <a:extLst>
                <a:ext uri="{FF2B5EF4-FFF2-40B4-BE49-F238E27FC236}">
                  <a16:creationId xmlns:a16="http://schemas.microsoft.com/office/drawing/2014/main" id="{117D10D2-9157-DF95-8AA8-DB66FCD88205}"/>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2" name="正方形/長方形 31">
              <a:extLst>
                <a:ext uri="{FF2B5EF4-FFF2-40B4-BE49-F238E27FC236}">
                  <a16:creationId xmlns:a16="http://schemas.microsoft.com/office/drawing/2014/main" id="{0FF88DF9-87CC-959D-E32A-1778407A82AB}"/>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3" name="正方形/長方形 32">
              <a:extLst>
                <a:ext uri="{FF2B5EF4-FFF2-40B4-BE49-F238E27FC236}">
                  <a16:creationId xmlns:a16="http://schemas.microsoft.com/office/drawing/2014/main" id="{2D900FD4-5992-3C18-B161-F57B63D29FB7}"/>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grpSp>
        <p:nvGrpSpPr>
          <p:cNvPr id="41" name="グループ化 40">
            <a:extLst>
              <a:ext uri="{FF2B5EF4-FFF2-40B4-BE49-F238E27FC236}">
                <a16:creationId xmlns:a16="http://schemas.microsoft.com/office/drawing/2014/main" id="{EB1B8F0D-6779-D544-46EA-C46E0A0C185E}"/>
              </a:ext>
            </a:extLst>
          </p:cNvPr>
          <p:cNvGrpSpPr/>
          <p:nvPr/>
        </p:nvGrpSpPr>
        <p:grpSpPr>
          <a:xfrm>
            <a:off x="1047908" y="2547733"/>
            <a:ext cx="1849559" cy="2240932"/>
            <a:chOff x="-80853" y="-2933700"/>
            <a:chExt cx="1849559" cy="2240932"/>
          </a:xfrm>
        </p:grpSpPr>
        <p:sp>
          <p:nvSpPr>
            <p:cNvPr id="6" name="object 47">
              <a:extLst>
                <a:ext uri="{FF2B5EF4-FFF2-40B4-BE49-F238E27FC236}">
                  <a16:creationId xmlns:a16="http://schemas.microsoft.com/office/drawing/2014/main" id="{C7D5DFC3-8984-8A96-AE20-04F9C6C75ED0}"/>
                </a:ext>
              </a:extLst>
            </p:cNvPr>
            <p:cNvSpPr txBox="1"/>
            <p:nvPr/>
          </p:nvSpPr>
          <p:spPr>
            <a:xfrm>
              <a:off x="-80853" y="-1444256"/>
              <a:ext cx="1769037"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0" dirty="0" err="1">
                  <a:latin typeface="BIZ UDPゴシック" panose="020B0400000000000000" pitchFamily="50" charset="-128"/>
                  <a:ea typeface="BIZ UDPゴシック" panose="020B0400000000000000" pitchFamily="50" charset="-128"/>
                  <a:cs typeface="ＭＳ Ｐゴシック"/>
                </a:rPr>
                <a:t>可能な限りエネルギー需要の削減</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tabLst>
                  <a:tab pos="2184400" algn="l"/>
                </a:tabLst>
              </a:pPr>
              <a:r>
                <a:rPr sz="1200" dirty="0" err="1">
                  <a:latin typeface="BIZ UDPゴシック" panose="020B0400000000000000" pitchFamily="50" charset="-128"/>
                  <a:ea typeface="BIZ UDPゴシック" panose="020B0400000000000000" pitchFamily="50" charset="-128"/>
                  <a:cs typeface="ＭＳ Ｐゴシック"/>
                </a:rPr>
                <a:t>機器の</a:t>
              </a:r>
              <a:r>
                <a:rPr sz="1200" spc="-10" dirty="0" err="1">
                  <a:latin typeface="BIZ UDPゴシック" panose="020B0400000000000000" pitchFamily="50" charset="-128"/>
                  <a:ea typeface="BIZ UDPゴシック" panose="020B0400000000000000" pitchFamily="50" charset="-128"/>
                  <a:cs typeface="ＭＳ Ｐゴシック"/>
                </a:rPr>
                <a:t>エ</a:t>
              </a:r>
              <a:r>
                <a:rPr sz="1200" dirty="0" err="1">
                  <a:latin typeface="BIZ UDPゴシック" panose="020B0400000000000000" pitchFamily="50" charset="-128"/>
                  <a:ea typeface="BIZ UDPゴシック" panose="020B0400000000000000" pitchFamily="50" charset="-128"/>
                  <a:cs typeface="ＭＳ Ｐゴシック"/>
                </a:rPr>
                <a:t>ネル</a:t>
              </a:r>
              <a:r>
                <a:rPr sz="1200" spc="-10" dirty="0" err="1">
                  <a:latin typeface="BIZ UDPゴシック" panose="020B0400000000000000" pitchFamily="50" charset="-128"/>
                  <a:ea typeface="BIZ UDPゴシック" panose="020B0400000000000000" pitchFamily="50" charset="-128"/>
                  <a:cs typeface="ＭＳ Ｐゴシック"/>
                </a:rPr>
                <a:t>ギ</a:t>
              </a:r>
              <a:r>
                <a:rPr sz="1200" dirty="0" err="1">
                  <a:latin typeface="BIZ UDPゴシック" panose="020B0400000000000000" pitchFamily="50" charset="-128"/>
                  <a:ea typeface="BIZ UDPゴシック" panose="020B0400000000000000" pitchFamily="50" charset="-128"/>
                  <a:cs typeface="ＭＳ Ｐゴシック"/>
                </a:rPr>
                <a:t>ー効率改</a:t>
              </a:r>
              <a:r>
                <a:rPr sz="1200" spc="-50" dirty="0" err="1">
                  <a:latin typeface="BIZ UDPゴシック" panose="020B0400000000000000" pitchFamily="50" charset="-128"/>
                  <a:ea typeface="BIZ UDPゴシック" panose="020B0400000000000000" pitchFamily="50" charset="-128"/>
                  <a:cs typeface="ＭＳ Ｐゴシック"/>
                </a:rPr>
                <a:t>善</a:t>
              </a:r>
              <a:r>
                <a:rPr lang="ja-JP" altLang="en-US" sz="1200" spc="-50" dirty="0">
                  <a:latin typeface="BIZ UDPゴシック" panose="020B0400000000000000" pitchFamily="50" charset="-128"/>
                  <a:ea typeface="BIZ UDPゴシック" panose="020B0400000000000000" pitchFamily="50" charset="-128"/>
                  <a:cs typeface="ＭＳ Ｐゴシック"/>
                </a:rPr>
                <a:t>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9" name="正方形/長方形 8">
              <a:extLst>
                <a:ext uri="{FF2B5EF4-FFF2-40B4-BE49-F238E27FC236}">
                  <a16:creationId xmlns:a16="http://schemas.microsoft.com/office/drawing/2014/main" id="{C4DADF52-BAAB-24A2-3333-FC1BA2029867}"/>
                </a:ext>
              </a:extLst>
            </p:cNvPr>
            <p:cNvSpPr/>
            <p:nvPr/>
          </p:nvSpPr>
          <p:spPr>
            <a:xfrm>
              <a:off x="-80852" y="-2562706"/>
              <a:ext cx="588331"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0" name="正方形/長方形 9">
              <a:extLst>
                <a:ext uri="{FF2B5EF4-FFF2-40B4-BE49-F238E27FC236}">
                  <a16:creationId xmlns:a16="http://schemas.microsoft.com/office/drawing/2014/main" id="{22065FF7-3B97-1F7C-A6E3-BAE109185327}"/>
                </a:ext>
              </a:extLst>
            </p:cNvPr>
            <p:cNvSpPr/>
            <p:nvPr/>
          </p:nvSpPr>
          <p:spPr>
            <a:xfrm>
              <a:off x="1068770" y="-2562706"/>
              <a:ext cx="619414"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1" name="正方形/長方形 10">
              <a:extLst>
                <a:ext uri="{FF2B5EF4-FFF2-40B4-BE49-F238E27FC236}">
                  <a16:creationId xmlns:a16="http://schemas.microsoft.com/office/drawing/2014/main" id="{858F9273-1ECE-9042-6420-D7406A7AA848}"/>
                </a:ext>
              </a:extLst>
            </p:cNvPr>
            <p:cNvSpPr/>
            <p:nvPr/>
          </p:nvSpPr>
          <p:spPr>
            <a:xfrm>
              <a:off x="287256" y="-2562706"/>
              <a:ext cx="588331"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2" name="正方形/長方形 11">
              <a:extLst>
                <a:ext uri="{FF2B5EF4-FFF2-40B4-BE49-F238E27FC236}">
                  <a16:creationId xmlns:a16="http://schemas.microsoft.com/office/drawing/2014/main" id="{6245DFCF-3DAE-6475-D32B-447FBB69AE3D}"/>
                </a:ext>
              </a:extLst>
            </p:cNvPr>
            <p:cNvSpPr/>
            <p:nvPr/>
          </p:nvSpPr>
          <p:spPr>
            <a:xfrm>
              <a:off x="868706" y="-2562706"/>
              <a:ext cx="448554"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4" name="テキスト ボックス 33">
              <a:extLst>
                <a:ext uri="{FF2B5EF4-FFF2-40B4-BE49-F238E27FC236}">
                  <a16:creationId xmlns:a16="http://schemas.microsoft.com/office/drawing/2014/main" id="{20C74904-588D-3C1C-1FF6-3ACE24B9D5F2}"/>
                </a:ext>
              </a:extLst>
            </p:cNvPr>
            <p:cNvSpPr txBox="1"/>
            <p:nvPr/>
          </p:nvSpPr>
          <p:spPr>
            <a:xfrm>
              <a:off x="-312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①消費量の削減</a:t>
              </a:r>
            </a:p>
          </p:txBody>
        </p:sp>
      </p:grpSp>
      <p:grpSp>
        <p:nvGrpSpPr>
          <p:cNvPr id="42" name="グループ化 41">
            <a:extLst>
              <a:ext uri="{FF2B5EF4-FFF2-40B4-BE49-F238E27FC236}">
                <a16:creationId xmlns:a16="http://schemas.microsoft.com/office/drawing/2014/main" id="{FF7D8245-369F-F226-B749-C4DA7A0C55E2}"/>
              </a:ext>
            </a:extLst>
          </p:cNvPr>
          <p:cNvGrpSpPr/>
          <p:nvPr/>
        </p:nvGrpSpPr>
        <p:grpSpPr>
          <a:xfrm>
            <a:off x="3876602" y="2547733"/>
            <a:ext cx="1825456" cy="2258244"/>
            <a:chOff x="3298805" y="-2933700"/>
            <a:chExt cx="1825456" cy="2258244"/>
          </a:xfrm>
        </p:grpSpPr>
        <p:sp>
          <p:nvSpPr>
            <p:cNvPr id="5" name="object 18">
              <a:extLst>
                <a:ext uri="{FF2B5EF4-FFF2-40B4-BE49-F238E27FC236}">
                  <a16:creationId xmlns:a16="http://schemas.microsoft.com/office/drawing/2014/main" id="{A88CC56F-05F6-5862-1C85-3ECFCA13D10F}"/>
                </a:ext>
              </a:extLst>
            </p:cNvPr>
            <p:cNvSpPr txBox="1"/>
            <p:nvPr/>
          </p:nvSpPr>
          <p:spPr>
            <a:xfrm>
              <a:off x="3355225" y="-1444256"/>
              <a:ext cx="1769036" cy="768800"/>
            </a:xfrm>
            <a:prstGeom prst="rect">
              <a:avLst/>
            </a:prstGeom>
          </p:spPr>
          <p:txBody>
            <a:bodyPr vert="horz" wrap="square" lIns="0" tIns="24765" rIns="0" bIns="0" rtlCol="0">
              <a:spAutoFit/>
            </a:bodyPr>
            <a:lstStyle/>
            <a:p>
              <a:pPr marL="183515" marR="5080" indent="-171450">
                <a:lnSpc>
                  <a:spcPts val="1380"/>
                </a:lnSpc>
                <a:spcBef>
                  <a:spcPts val="195"/>
                </a:spcBef>
                <a:buFont typeface="Arial" panose="020B0604020202020204" pitchFamily="34" charset="0"/>
                <a:buChar char="•"/>
              </a:pPr>
              <a:r>
                <a:rPr sz="1200" dirty="0" err="1">
                  <a:latin typeface="BIZ UDPゴシック" panose="020B0400000000000000" pitchFamily="50" charset="-128"/>
                  <a:ea typeface="BIZ UDPゴシック" panose="020B0400000000000000" pitchFamily="50" charset="-128"/>
                  <a:cs typeface="ＭＳ Ｐゴシック"/>
                </a:rPr>
                <a:t>低炭素電源</a:t>
              </a:r>
              <a:r>
                <a:rPr lang="en-US" sz="1200" dirty="0">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再生可能エネルギー等</a:t>
              </a:r>
              <a:r>
                <a:rPr sz="1200" spc="-50" dirty="0" err="1">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の利用拡大</a:t>
              </a:r>
              <a:endParaRPr lang="ja-JP" altLang="en-US" sz="1200" spc="-10" dirty="0">
                <a:latin typeface="BIZ UDPゴシック" panose="020B0400000000000000" pitchFamily="50" charset="-128"/>
                <a:ea typeface="BIZ UDPゴシック" panose="020B0400000000000000" pitchFamily="50" charset="-128"/>
                <a:cs typeface="ＭＳ Ｐゴシック"/>
              </a:endParaRPr>
            </a:p>
            <a:p>
              <a:pPr marL="183515" marR="5080" indent="-171450">
                <a:lnSpc>
                  <a:spcPts val="1380"/>
                </a:lnSpc>
                <a:spcBef>
                  <a:spcPts val="195"/>
                </a:spcBef>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cs typeface="ＭＳ Ｐゴシック"/>
                </a:rPr>
                <a:t>再生可能エネルギーの自社発電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3" name="正方形/長方形 12">
              <a:extLst>
                <a:ext uri="{FF2B5EF4-FFF2-40B4-BE49-F238E27FC236}">
                  <a16:creationId xmlns:a16="http://schemas.microsoft.com/office/drawing/2014/main" id="{57375F47-CEED-8B9E-C3C5-848032570315}"/>
                </a:ext>
              </a:extLst>
            </p:cNvPr>
            <p:cNvSpPr/>
            <p:nvPr/>
          </p:nvSpPr>
          <p:spPr>
            <a:xfrm>
              <a:off x="3355225" y="-2565257"/>
              <a:ext cx="952444"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4" name="正方形/長方形 13">
              <a:extLst>
                <a:ext uri="{FF2B5EF4-FFF2-40B4-BE49-F238E27FC236}">
                  <a16:creationId xmlns:a16="http://schemas.microsoft.com/office/drawing/2014/main" id="{136F6036-77FA-F25D-EF56-F927AD76217A}"/>
                </a:ext>
              </a:extLst>
            </p:cNvPr>
            <p:cNvSpPr/>
            <p:nvPr/>
          </p:nvSpPr>
          <p:spPr>
            <a:xfrm>
              <a:off x="4307669" y="-2565257"/>
              <a:ext cx="816592"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5" name="正方形/長方形 14">
              <a:extLst>
                <a:ext uri="{FF2B5EF4-FFF2-40B4-BE49-F238E27FC236}">
                  <a16:creationId xmlns:a16="http://schemas.microsoft.com/office/drawing/2014/main" id="{A728D097-501A-FC24-D83D-44EDCB089DBE}"/>
                </a:ext>
              </a:extLst>
            </p:cNvPr>
            <p:cNvSpPr/>
            <p:nvPr/>
          </p:nvSpPr>
          <p:spPr>
            <a:xfrm>
              <a:off x="3355226" y="-1886659"/>
              <a:ext cx="952424" cy="40140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6" name="正方形/長方形 15">
              <a:extLst>
                <a:ext uri="{FF2B5EF4-FFF2-40B4-BE49-F238E27FC236}">
                  <a16:creationId xmlns:a16="http://schemas.microsoft.com/office/drawing/2014/main" id="{517FD975-3EAC-BCE8-E929-E76350ADC7B0}"/>
                </a:ext>
              </a:extLst>
            </p:cNvPr>
            <p:cNvSpPr/>
            <p:nvPr/>
          </p:nvSpPr>
          <p:spPr>
            <a:xfrm>
              <a:off x="4307659" y="-2184363"/>
              <a:ext cx="816602" cy="6991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5" name="テキスト ボックス 34">
              <a:extLst>
                <a:ext uri="{FF2B5EF4-FFF2-40B4-BE49-F238E27FC236}">
                  <a16:creationId xmlns:a16="http://schemas.microsoft.com/office/drawing/2014/main" id="{ACAB4CFD-8ED8-90D9-A232-E95E4BB65A63}"/>
                </a:ext>
              </a:extLst>
            </p:cNvPr>
            <p:cNvSpPr txBox="1"/>
            <p:nvPr/>
          </p:nvSpPr>
          <p:spPr>
            <a:xfrm>
              <a:off x="3298805"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②低炭素化</a:t>
              </a:r>
            </a:p>
          </p:txBody>
        </p:sp>
      </p:grpSp>
      <p:grpSp>
        <p:nvGrpSpPr>
          <p:cNvPr id="43" name="グループ化 42">
            <a:extLst>
              <a:ext uri="{FF2B5EF4-FFF2-40B4-BE49-F238E27FC236}">
                <a16:creationId xmlns:a16="http://schemas.microsoft.com/office/drawing/2014/main" id="{649D69AC-5D47-6861-2430-3AC7A8BE1367}"/>
              </a:ext>
            </a:extLst>
          </p:cNvPr>
          <p:cNvGrpSpPr/>
          <p:nvPr/>
        </p:nvGrpSpPr>
        <p:grpSpPr>
          <a:xfrm>
            <a:off x="6681192" y="2547733"/>
            <a:ext cx="1800943" cy="2240932"/>
            <a:chOff x="6928594" y="-2933700"/>
            <a:chExt cx="1800943" cy="2240932"/>
          </a:xfrm>
        </p:grpSpPr>
        <p:sp>
          <p:nvSpPr>
            <p:cNvPr id="4" name="object 3">
              <a:extLst>
                <a:ext uri="{FF2B5EF4-FFF2-40B4-BE49-F238E27FC236}">
                  <a16:creationId xmlns:a16="http://schemas.microsoft.com/office/drawing/2014/main" id="{B9E2820F-0559-919A-5A05-151499D91290}"/>
                </a:ext>
              </a:extLst>
            </p:cNvPr>
            <p:cNvSpPr txBox="1"/>
            <p:nvPr/>
          </p:nvSpPr>
          <p:spPr>
            <a:xfrm>
              <a:off x="6942453" y="-1444256"/>
              <a:ext cx="1786140"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ガソリン自動車から電気自動車</a:t>
              </a:r>
              <a:r>
                <a:rPr lang="ja-JP" altLang="en-US" sz="1200" spc="-15" dirty="0">
                  <a:latin typeface="BIZ UDPゴシック" panose="020B0400000000000000" pitchFamily="50" charset="-128"/>
                  <a:ea typeface="BIZ UDPゴシック" panose="020B0400000000000000" pitchFamily="50" charset="-128"/>
                  <a:cs typeface="ＭＳ Ｐゴシック"/>
                </a:rPr>
                <a:t>へ変更</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暖房・給湯の</a:t>
              </a:r>
              <a:r>
                <a:rPr lang="ja-JP" altLang="en-US" sz="1200" spc="15" dirty="0">
                  <a:latin typeface="BIZ UDPゴシック" panose="020B0400000000000000" pitchFamily="50" charset="-128"/>
                  <a:ea typeface="BIZ UDPゴシック" panose="020B0400000000000000" pitchFamily="50" charset="-128"/>
                  <a:cs typeface="ＭＳ Ｐゴシック"/>
                </a:rPr>
                <a:t>髙効率</a:t>
              </a:r>
              <a:r>
                <a:rPr sz="1200" spc="15" dirty="0" err="1">
                  <a:latin typeface="BIZ UDPゴシック" panose="020B0400000000000000" pitchFamily="50" charset="-128"/>
                  <a:ea typeface="BIZ UDPゴシック" panose="020B0400000000000000" pitchFamily="50" charset="-128"/>
                  <a:cs typeface="ＭＳ Ｐゴシック"/>
                </a:rPr>
                <a:t>ヒートポンプ利用</a:t>
              </a:r>
              <a:r>
                <a:rPr sz="1200" spc="15" dirty="0">
                  <a:latin typeface="BIZ UDPゴシック" panose="020B0400000000000000" pitchFamily="50" charset="-128"/>
                  <a:ea typeface="BIZ UDPゴシック" panose="020B0400000000000000" pitchFamily="50" charset="-128"/>
                  <a:cs typeface="ＭＳ Ｐゴシック"/>
                </a:rPr>
                <a:t> </a:t>
              </a:r>
              <a:r>
                <a:rPr lang="ja-JP" altLang="en-US" sz="1200" spc="15" dirty="0">
                  <a:latin typeface="BIZ UDPゴシック" panose="020B0400000000000000" pitchFamily="50" charset="-128"/>
                  <a:ea typeface="BIZ UDPゴシック" panose="020B0400000000000000" pitchFamily="50" charset="-128"/>
                  <a:cs typeface="ＭＳ Ｐゴシック"/>
                </a:rPr>
                <a:t>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7" name="正方形/長方形 16">
              <a:extLst>
                <a:ext uri="{FF2B5EF4-FFF2-40B4-BE49-F238E27FC236}">
                  <a16:creationId xmlns:a16="http://schemas.microsoft.com/office/drawing/2014/main" id="{66CFB67A-78AE-4664-E964-A67B33AA2289}"/>
                </a:ext>
              </a:extLst>
            </p:cNvPr>
            <p:cNvSpPr/>
            <p:nvPr/>
          </p:nvSpPr>
          <p:spPr>
            <a:xfrm>
              <a:off x="6942453" y="-2558260"/>
              <a:ext cx="952444"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8" name="正方形/長方形 17">
              <a:extLst>
                <a:ext uri="{FF2B5EF4-FFF2-40B4-BE49-F238E27FC236}">
                  <a16:creationId xmlns:a16="http://schemas.microsoft.com/office/drawing/2014/main" id="{0D949EEB-A94D-4C32-745D-B9D3175B0361}"/>
                </a:ext>
              </a:extLst>
            </p:cNvPr>
            <p:cNvSpPr/>
            <p:nvPr/>
          </p:nvSpPr>
          <p:spPr>
            <a:xfrm>
              <a:off x="8263494" y="-2558260"/>
              <a:ext cx="466043"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19" name="正方形/長方形 18">
              <a:extLst>
                <a:ext uri="{FF2B5EF4-FFF2-40B4-BE49-F238E27FC236}">
                  <a16:creationId xmlns:a16="http://schemas.microsoft.com/office/drawing/2014/main" id="{991AEB43-191C-82EE-567D-4B90851D4362}"/>
                </a:ext>
              </a:extLst>
            </p:cNvPr>
            <p:cNvSpPr/>
            <p:nvPr/>
          </p:nvSpPr>
          <p:spPr>
            <a:xfrm>
              <a:off x="7894896" y="-2558260"/>
              <a:ext cx="368597"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36" name="テキスト ボックス 35">
              <a:extLst>
                <a:ext uri="{FF2B5EF4-FFF2-40B4-BE49-F238E27FC236}">
                  <a16:creationId xmlns:a16="http://schemas.microsoft.com/office/drawing/2014/main" id="{7F6BADC9-37B8-D02C-968B-880CA23F46B3}"/>
                </a:ext>
              </a:extLst>
            </p:cNvPr>
            <p:cNvSpPr txBox="1"/>
            <p:nvPr/>
          </p:nvSpPr>
          <p:spPr>
            <a:xfrm>
              <a:off x="69285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③利用の転換</a:t>
              </a:r>
            </a:p>
          </p:txBody>
        </p:sp>
      </p:grpSp>
      <p:pic>
        <p:nvPicPr>
          <p:cNvPr id="45" name="図 44" descr="図形, 円&#10;&#10;自動的に生成された説明">
            <a:extLst>
              <a:ext uri="{FF2B5EF4-FFF2-40B4-BE49-F238E27FC236}">
                <a16:creationId xmlns:a16="http://schemas.microsoft.com/office/drawing/2014/main" id="{E502FBA1-20A8-491A-8784-98B3564981F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4333" y="1693536"/>
            <a:ext cx="552898" cy="552898"/>
          </a:xfrm>
          <a:prstGeom prst="rect">
            <a:avLst/>
          </a:prstGeom>
        </p:spPr>
      </p:pic>
      <p:grpSp>
        <p:nvGrpSpPr>
          <p:cNvPr id="49" name="グループ化 48">
            <a:extLst>
              <a:ext uri="{FF2B5EF4-FFF2-40B4-BE49-F238E27FC236}">
                <a16:creationId xmlns:a16="http://schemas.microsoft.com/office/drawing/2014/main" id="{3A77C976-1255-FCA3-2C9A-AD664A5EEB4A}"/>
              </a:ext>
            </a:extLst>
          </p:cNvPr>
          <p:cNvGrpSpPr/>
          <p:nvPr/>
        </p:nvGrpSpPr>
        <p:grpSpPr>
          <a:xfrm>
            <a:off x="7275291" y="5406627"/>
            <a:ext cx="1769036" cy="1080001"/>
            <a:chOff x="10423005" y="-2565259"/>
            <a:chExt cx="1769036" cy="1080001"/>
          </a:xfrm>
        </p:grpSpPr>
        <p:sp>
          <p:nvSpPr>
            <p:cNvPr id="50" name="正方形/長方形 49">
              <a:extLst>
                <a:ext uri="{FF2B5EF4-FFF2-40B4-BE49-F238E27FC236}">
                  <a16:creationId xmlns:a16="http://schemas.microsoft.com/office/drawing/2014/main" id="{471E26A0-A9FE-440F-C321-62670CFA5A9B}"/>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1" name="正方形/長方形 50">
              <a:extLst>
                <a:ext uri="{FF2B5EF4-FFF2-40B4-BE49-F238E27FC236}">
                  <a16:creationId xmlns:a16="http://schemas.microsoft.com/office/drawing/2014/main" id="{25B19C77-0F88-8224-7ED5-80CD3A10CB28}"/>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4" name="正方形/長方形 53">
              <a:extLst>
                <a:ext uri="{FF2B5EF4-FFF2-40B4-BE49-F238E27FC236}">
                  <a16:creationId xmlns:a16="http://schemas.microsoft.com/office/drawing/2014/main" id="{FF94BFD7-3CE1-4C6A-B0E9-7585C77B5822}"/>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5" name="正方形/長方形 54">
              <a:extLst>
                <a:ext uri="{FF2B5EF4-FFF2-40B4-BE49-F238E27FC236}">
                  <a16:creationId xmlns:a16="http://schemas.microsoft.com/office/drawing/2014/main" id="{26A827DA-4922-31BD-AFB1-39937F76448D}"/>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6" name="正方形/長方形 55">
              <a:extLst>
                <a:ext uri="{FF2B5EF4-FFF2-40B4-BE49-F238E27FC236}">
                  <a16:creationId xmlns:a16="http://schemas.microsoft.com/office/drawing/2014/main" id="{0B753E42-B41D-1E19-6F99-36847957CBD3}"/>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cxnSp>
        <p:nvCxnSpPr>
          <p:cNvPr id="58" name="コネクタ: カギ線 57">
            <a:extLst>
              <a:ext uri="{FF2B5EF4-FFF2-40B4-BE49-F238E27FC236}">
                <a16:creationId xmlns:a16="http://schemas.microsoft.com/office/drawing/2014/main" id="{B9F5CD74-B382-8BCD-51B9-60AF334DC8A6}"/>
              </a:ext>
            </a:extLst>
          </p:cNvPr>
          <p:cNvCxnSpPr>
            <a:endCxn id="34" idx="0"/>
          </p:cNvCxnSpPr>
          <p:nvPr/>
        </p:nvCxnSpPr>
        <p:spPr>
          <a:xfrm rot="10800000" flipV="1">
            <a:off x="1997468" y="1588179"/>
            <a:ext cx="1515373" cy="959553"/>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8E1B130C-17C7-2BF2-C171-BC4B93363C31}"/>
              </a:ext>
            </a:extLst>
          </p:cNvPr>
          <p:cNvCxnSpPr>
            <a:cxnSpLocks/>
            <a:stCxn id="23" idx="3"/>
            <a:endCxn id="36" idx="0"/>
          </p:cNvCxnSpPr>
          <p:nvPr/>
        </p:nvCxnSpPr>
        <p:spPr>
          <a:xfrm>
            <a:off x="5696029" y="1621047"/>
            <a:ext cx="1885163" cy="926686"/>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9D527FA-764F-4606-226C-B46428EF2948}"/>
              </a:ext>
            </a:extLst>
          </p:cNvPr>
          <p:cNvCxnSpPr>
            <a:cxnSpLocks/>
          </p:cNvCxnSpPr>
          <p:nvPr/>
        </p:nvCxnSpPr>
        <p:spPr>
          <a:xfrm>
            <a:off x="4805867" y="2246434"/>
            <a:ext cx="0" cy="267739"/>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id="{86859C61-7EAF-E463-2CE8-7D3724865513}"/>
              </a:ext>
            </a:extLst>
          </p:cNvPr>
          <p:cNvCxnSpPr>
            <a:cxnSpLocks/>
            <a:stCxn id="6" idx="2"/>
            <a:endCxn id="32" idx="0"/>
          </p:cNvCxnSpPr>
          <p:nvPr/>
        </p:nvCxnSpPr>
        <p:spPr>
          <a:xfrm rot="16200000" flipH="1">
            <a:off x="2976849" y="3744243"/>
            <a:ext cx="628357" cy="2717200"/>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EC73E04A-838C-8F4C-A181-167EC0F103D6}"/>
              </a:ext>
            </a:extLst>
          </p:cNvPr>
          <p:cNvCxnSpPr>
            <a:cxnSpLocks/>
            <a:stCxn id="5" idx="2"/>
          </p:cNvCxnSpPr>
          <p:nvPr/>
        </p:nvCxnSpPr>
        <p:spPr>
          <a:xfrm>
            <a:off x="4817540" y="4805977"/>
            <a:ext cx="8135" cy="61104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549DA961-50A6-689D-DABF-D7BFF7C22CE0}"/>
              </a:ext>
            </a:extLst>
          </p:cNvPr>
          <p:cNvCxnSpPr>
            <a:cxnSpLocks/>
            <a:stCxn id="4" idx="2"/>
            <a:endCxn id="33" idx="0"/>
          </p:cNvCxnSpPr>
          <p:nvPr/>
        </p:nvCxnSpPr>
        <p:spPr>
          <a:xfrm rot="5400000">
            <a:off x="5993286" y="3822186"/>
            <a:ext cx="628357" cy="2561315"/>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77" name="四角形: メモ 76">
            <a:extLst>
              <a:ext uri="{FF2B5EF4-FFF2-40B4-BE49-F238E27FC236}">
                <a16:creationId xmlns:a16="http://schemas.microsoft.com/office/drawing/2014/main" id="{2DAF8F0B-4A4A-07FF-27A3-B535DCE28437}"/>
              </a:ext>
            </a:extLst>
          </p:cNvPr>
          <p:cNvSpPr/>
          <p:nvPr/>
        </p:nvSpPr>
        <p:spPr>
          <a:xfrm rot="20849489">
            <a:off x="32387" y="2776247"/>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省エネを</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徹底</a:t>
            </a:r>
          </a:p>
        </p:txBody>
      </p:sp>
      <p:sp>
        <p:nvSpPr>
          <p:cNvPr id="78" name="四角形: メモ 77">
            <a:extLst>
              <a:ext uri="{FF2B5EF4-FFF2-40B4-BE49-F238E27FC236}">
                <a16:creationId xmlns:a16="http://schemas.microsoft.com/office/drawing/2014/main" id="{F4328ACC-360C-E788-B96A-95C118519F05}"/>
              </a:ext>
            </a:extLst>
          </p:cNvPr>
          <p:cNvSpPr/>
          <p:nvPr/>
        </p:nvSpPr>
        <p:spPr>
          <a:xfrm rot="20849489">
            <a:off x="5579135" y="239901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再生可能</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エネルギーへ</a:t>
            </a:r>
          </a:p>
        </p:txBody>
      </p:sp>
      <p:sp>
        <p:nvSpPr>
          <p:cNvPr id="79" name="四角形: メモ 78">
            <a:extLst>
              <a:ext uri="{FF2B5EF4-FFF2-40B4-BE49-F238E27FC236}">
                <a16:creationId xmlns:a16="http://schemas.microsoft.com/office/drawing/2014/main" id="{FCBD6523-4CAE-5507-4E5B-5188556E52C9}"/>
              </a:ext>
            </a:extLst>
          </p:cNvPr>
          <p:cNvSpPr/>
          <p:nvPr/>
        </p:nvSpPr>
        <p:spPr>
          <a:xfrm rot="20849489">
            <a:off x="8388874" y="247537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転換</a:t>
            </a:r>
          </a:p>
        </p:txBody>
      </p:sp>
      <p:sp>
        <p:nvSpPr>
          <p:cNvPr id="80" name="四角形: メモ 79">
            <a:extLst>
              <a:ext uri="{FF2B5EF4-FFF2-40B4-BE49-F238E27FC236}">
                <a16:creationId xmlns:a16="http://schemas.microsoft.com/office/drawing/2014/main" id="{2B480660-CFAF-2370-A14E-79714E5E6368}"/>
              </a:ext>
            </a:extLst>
          </p:cNvPr>
          <p:cNvSpPr/>
          <p:nvPr/>
        </p:nvSpPr>
        <p:spPr>
          <a:xfrm rot="20849489">
            <a:off x="5974035" y="1105390"/>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エネルギーの</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「見える化」</a:t>
            </a:r>
          </a:p>
        </p:txBody>
      </p:sp>
      <p:sp>
        <p:nvSpPr>
          <p:cNvPr id="81" name="四角形: メモ 80">
            <a:extLst>
              <a:ext uri="{FF2B5EF4-FFF2-40B4-BE49-F238E27FC236}">
                <a16:creationId xmlns:a16="http://schemas.microsoft.com/office/drawing/2014/main" id="{119D291F-E563-A47D-080E-0BDB86161A5C}"/>
              </a:ext>
            </a:extLst>
          </p:cNvPr>
          <p:cNvSpPr/>
          <p:nvPr/>
        </p:nvSpPr>
        <p:spPr>
          <a:xfrm rot="20849489">
            <a:off x="8645459" y="4905426"/>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カーボン</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オフセットへ</a:t>
            </a:r>
          </a:p>
        </p:txBody>
      </p:sp>
      <p:cxnSp>
        <p:nvCxnSpPr>
          <p:cNvPr id="82" name="直線矢印コネクタ 81">
            <a:extLst>
              <a:ext uri="{FF2B5EF4-FFF2-40B4-BE49-F238E27FC236}">
                <a16:creationId xmlns:a16="http://schemas.microsoft.com/office/drawing/2014/main" id="{E2217D02-379C-E8D3-9996-1BB69AFF33B1}"/>
              </a:ext>
            </a:extLst>
          </p:cNvPr>
          <p:cNvCxnSpPr>
            <a:cxnSpLocks/>
            <a:endCxn id="50" idx="1"/>
          </p:cNvCxnSpPr>
          <p:nvPr/>
        </p:nvCxnSpPr>
        <p:spPr>
          <a:xfrm>
            <a:off x="5980782" y="5946628"/>
            <a:ext cx="1294509" cy="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コネクタ: カギ線 86">
            <a:extLst>
              <a:ext uri="{FF2B5EF4-FFF2-40B4-BE49-F238E27FC236}">
                <a16:creationId xmlns:a16="http://schemas.microsoft.com/office/drawing/2014/main" id="{CAA10256-7900-447A-6A11-55255E4913EC}"/>
              </a:ext>
            </a:extLst>
          </p:cNvPr>
          <p:cNvCxnSpPr>
            <a:cxnSpLocks/>
            <a:stCxn id="51" idx="3"/>
            <a:endCxn id="91" idx="2"/>
          </p:cNvCxnSpPr>
          <p:nvPr/>
        </p:nvCxnSpPr>
        <p:spPr>
          <a:xfrm flipH="1">
            <a:off x="2755754" y="5946628"/>
            <a:ext cx="6288573" cy="377943"/>
          </a:xfrm>
          <a:prstGeom prst="bentConnector4">
            <a:avLst>
              <a:gd name="adj1" fmla="val -3635"/>
              <a:gd name="adj2" fmla="val 203364"/>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8E42F571-D001-1035-F88F-74130D0D4115}"/>
              </a:ext>
            </a:extLst>
          </p:cNvPr>
          <p:cNvSpPr txBox="1"/>
          <p:nvPr/>
        </p:nvSpPr>
        <p:spPr>
          <a:xfrm>
            <a:off x="2087141" y="6047572"/>
            <a:ext cx="1337226"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クレジット</a:t>
            </a:r>
          </a:p>
        </p:txBody>
      </p:sp>
      <p:sp>
        <p:nvSpPr>
          <p:cNvPr id="92" name="テキスト ボックス 91">
            <a:extLst>
              <a:ext uri="{FF2B5EF4-FFF2-40B4-BE49-F238E27FC236}">
                <a16:creationId xmlns:a16="http://schemas.microsoft.com/office/drawing/2014/main" id="{DE20063A-80ED-EBAF-0E92-36D88B3E818C}"/>
              </a:ext>
            </a:extLst>
          </p:cNvPr>
          <p:cNvSpPr txBox="1"/>
          <p:nvPr/>
        </p:nvSpPr>
        <p:spPr>
          <a:xfrm rot="21104454">
            <a:off x="7673086" y="963505"/>
            <a:ext cx="2098651"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省エネ補助金</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設備導入・エネルギーマネジメント等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DB682C4C-9683-BBF7-45F0-E17C5344C4BD}"/>
              </a:ext>
            </a:extLst>
          </p:cNvPr>
          <p:cNvSpPr txBox="1"/>
          <p:nvPr/>
        </p:nvSpPr>
        <p:spPr>
          <a:xfrm rot="21104454">
            <a:off x="7213993" y="428087"/>
            <a:ext cx="1984838"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省エネ最適化診断</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省エネルギーセンター</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45172722-6D3C-F2F4-B3C2-EE0C07FC200F}"/>
              </a:ext>
            </a:extLst>
          </p:cNvPr>
          <p:cNvSpPr txBox="1"/>
          <p:nvPr/>
        </p:nvSpPr>
        <p:spPr>
          <a:xfrm rot="21104454">
            <a:off x="7804162" y="1575942"/>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87976F2A-3D2B-3221-59B1-8AF6191493EA}"/>
              </a:ext>
            </a:extLst>
          </p:cNvPr>
          <p:cNvSpPr/>
          <p:nvPr/>
        </p:nvSpPr>
        <p:spPr>
          <a:xfrm>
            <a:off x="132480" y="6036332"/>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排出</a:t>
            </a:r>
          </a:p>
        </p:txBody>
      </p:sp>
      <p:sp>
        <p:nvSpPr>
          <p:cNvPr id="69" name="正方形/長方形 68">
            <a:extLst>
              <a:ext uri="{FF2B5EF4-FFF2-40B4-BE49-F238E27FC236}">
                <a16:creationId xmlns:a16="http://schemas.microsoft.com/office/drawing/2014/main" id="{3584D213-84A8-F8AA-F9E5-01E9F03E30CE}"/>
              </a:ext>
            </a:extLst>
          </p:cNvPr>
          <p:cNvSpPr/>
          <p:nvPr/>
        </p:nvSpPr>
        <p:spPr>
          <a:xfrm>
            <a:off x="132480" y="6536378"/>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sp>
        <p:nvSpPr>
          <p:cNvPr id="84" name="正方形/長方形 83">
            <a:extLst>
              <a:ext uri="{FF2B5EF4-FFF2-40B4-BE49-F238E27FC236}">
                <a16:creationId xmlns:a16="http://schemas.microsoft.com/office/drawing/2014/main" id="{4190B7AF-F036-9358-EB13-A1B042F53CE5}"/>
              </a:ext>
            </a:extLst>
          </p:cNvPr>
          <p:cNvSpPr/>
          <p:nvPr/>
        </p:nvSpPr>
        <p:spPr>
          <a:xfrm>
            <a:off x="1298464" y="6033536"/>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100" dirty="0">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880EB159-4990-A78F-4AC1-2F5EE44D4989}"/>
              </a:ext>
            </a:extLst>
          </p:cNvPr>
          <p:cNvSpPr/>
          <p:nvPr/>
        </p:nvSpPr>
        <p:spPr>
          <a:xfrm>
            <a:off x="1298464" y="6533582"/>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grpSp>
        <p:nvGrpSpPr>
          <p:cNvPr id="70" name="グループ化 69">
            <a:extLst>
              <a:ext uri="{FF2B5EF4-FFF2-40B4-BE49-F238E27FC236}">
                <a16:creationId xmlns:a16="http://schemas.microsoft.com/office/drawing/2014/main" id="{BE6605EB-D711-E70E-A141-699D93E43F1C}"/>
              </a:ext>
            </a:extLst>
          </p:cNvPr>
          <p:cNvGrpSpPr/>
          <p:nvPr/>
        </p:nvGrpSpPr>
        <p:grpSpPr>
          <a:xfrm>
            <a:off x="1628380" y="6053342"/>
            <a:ext cx="519933" cy="317420"/>
            <a:chOff x="10423005" y="-2565259"/>
            <a:chExt cx="1769036" cy="1080001"/>
          </a:xfrm>
          <a:solidFill>
            <a:schemeClr val="bg1"/>
          </a:solidFill>
        </p:grpSpPr>
        <p:sp>
          <p:nvSpPr>
            <p:cNvPr id="73" name="正方形/長方形 72">
              <a:extLst>
                <a:ext uri="{FF2B5EF4-FFF2-40B4-BE49-F238E27FC236}">
                  <a16:creationId xmlns:a16="http://schemas.microsoft.com/office/drawing/2014/main" id="{E760947E-BE66-736C-8BD2-D06F2F323ED1}"/>
                </a:ext>
              </a:extLst>
            </p:cNvPr>
            <p:cNvSpPr/>
            <p:nvPr/>
          </p:nvSpPr>
          <p:spPr>
            <a:xfrm>
              <a:off x="10423005" y="-2565258"/>
              <a:ext cx="476220"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4" name="正方形/長方形 73">
              <a:extLst>
                <a:ext uri="{FF2B5EF4-FFF2-40B4-BE49-F238E27FC236}">
                  <a16:creationId xmlns:a16="http://schemas.microsoft.com/office/drawing/2014/main" id="{026EB511-BAAE-8CED-8B90-A6C5BB63412F}"/>
                </a:ext>
              </a:extLst>
            </p:cNvPr>
            <p:cNvSpPr/>
            <p:nvPr/>
          </p:nvSpPr>
          <p:spPr>
            <a:xfrm>
              <a:off x="11941895" y="-2565258"/>
              <a:ext cx="250146"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5" name="正方形/長方形 74">
              <a:extLst>
                <a:ext uri="{FF2B5EF4-FFF2-40B4-BE49-F238E27FC236}">
                  <a16:creationId xmlns:a16="http://schemas.microsoft.com/office/drawing/2014/main" id="{4F79B9F6-F968-8F4A-6AF1-BC8DC36687D3}"/>
                </a:ext>
              </a:extLst>
            </p:cNvPr>
            <p:cNvSpPr/>
            <p:nvPr/>
          </p:nvSpPr>
          <p:spPr>
            <a:xfrm>
              <a:off x="11653586" y="-2565259"/>
              <a:ext cx="288308" cy="576065"/>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6" name="正方形/長方形 75">
              <a:extLst>
                <a:ext uri="{FF2B5EF4-FFF2-40B4-BE49-F238E27FC236}">
                  <a16:creationId xmlns:a16="http://schemas.microsoft.com/office/drawing/2014/main" id="{CE7EEF8D-B549-271F-AAA5-A86136E1B11D}"/>
                </a:ext>
              </a:extLst>
            </p:cNvPr>
            <p:cNvSpPr/>
            <p:nvPr/>
          </p:nvSpPr>
          <p:spPr>
            <a:xfrm>
              <a:off x="10899225" y="-2565258"/>
              <a:ext cx="476220"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83" name="正方形/長方形 82">
              <a:extLst>
                <a:ext uri="{FF2B5EF4-FFF2-40B4-BE49-F238E27FC236}">
                  <a16:creationId xmlns:a16="http://schemas.microsoft.com/office/drawing/2014/main" id="{8D77F98C-2172-DFC6-850C-53EFE527F87C}"/>
                </a:ext>
              </a:extLst>
            </p:cNvPr>
            <p:cNvSpPr/>
            <p:nvPr/>
          </p:nvSpPr>
          <p:spPr>
            <a:xfrm>
              <a:off x="11375444" y="-2565258"/>
              <a:ext cx="278139"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grpSp>
      <p:cxnSp>
        <p:nvCxnSpPr>
          <p:cNvPr id="53" name="直線矢印コネクタ 52">
            <a:extLst>
              <a:ext uri="{FF2B5EF4-FFF2-40B4-BE49-F238E27FC236}">
                <a16:creationId xmlns:a16="http://schemas.microsoft.com/office/drawing/2014/main" id="{4712361D-1051-F665-78C6-89B74B8C1C0F}"/>
              </a:ext>
            </a:extLst>
          </p:cNvPr>
          <p:cNvCxnSpPr>
            <a:stCxn id="3" idx="3"/>
            <a:endCxn id="84" idx="1"/>
          </p:cNvCxnSpPr>
          <p:nvPr/>
        </p:nvCxnSpPr>
        <p:spPr>
          <a:xfrm flipV="1">
            <a:off x="996576" y="6285564"/>
            <a:ext cx="301888" cy="2796"/>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E53C25D-559A-0BA9-F689-E970F44617C7}"/>
              </a:ext>
            </a:extLst>
          </p:cNvPr>
          <p:cNvSpPr txBox="1"/>
          <p:nvPr/>
        </p:nvSpPr>
        <p:spPr>
          <a:xfrm>
            <a:off x="128464" y="5868051"/>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ja-JP" altLang="en-US" sz="900" dirty="0">
                <a:solidFill>
                  <a:srgbClr val="FF0000"/>
                </a:solidFill>
                <a:latin typeface="BIZ UDPゴシック" panose="020B0400000000000000" pitchFamily="50" charset="-128"/>
                <a:ea typeface="BIZ UDPゴシック" panose="020B0400000000000000" pitchFamily="50" charset="-128"/>
              </a:rPr>
              <a:t>排出大</a:t>
            </a:r>
          </a:p>
        </p:txBody>
      </p:sp>
      <p:sp>
        <p:nvSpPr>
          <p:cNvPr id="86" name="テキスト ボックス 85">
            <a:extLst>
              <a:ext uri="{FF2B5EF4-FFF2-40B4-BE49-F238E27FC236}">
                <a16:creationId xmlns:a16="http://schemas.microsoft.com/office/drawing/2014/main" id="{3C330726-34B8-9B68-F89E-0E9E9EE7E07E}"/>
              </a:ext>
            </a:extLst>
          </p:cNvPr>
          <p:cNvSpPr txBox="1"/>
          <p:nvPr/>
        </p:nvSpPr>
        <p:spPr>
          <a:xfrm>
            <a:off x="1291853" y="5871709"/>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en-US" altLang="ja-JP" sz="900" dirty="0">
                <a:solidFill>
                  <a:srgbClr val="006600"/>
                </a:solidFill>
                <a:latin typeface="BIZ UDPゴシック" panose="020B0400000000000000" pitchFamily="50" charset="-128"/>
                <a:ea typeface="BIZ UDPゴシック" panose="020B0400000000000000" pitchFamily="50" charset="-128"/>
              </a:rPr>
              <a:t>CN</a:t>
            </a:r>
            <a:r>
              <a:rPr kumimoji="1" lang="ja-JP" altLang="en-US" sz="900" dirty="0">
                <a:solidFill>
                  <a:srgbClr val="006600"/>
                </a:solidFill>
                <a:latin typeface="BIZ UDPゴシック" panose="020B0400000000000000" pitchFamily="50" charset="-128"/>
                <a:ea typeface="BIZ UDPゴシック" panose="020B0400000000000000" pitchFamily="50" charset="-128"/>
              </a:rPr>
              <a:t>実現</a:t>
            </a:r>
          </a:p>
        </p:txBody>
      </p:sp>
      <p:grpSp>
        <p:nvGrpSpPr>
          <p:cNvPr id="64" name="グループ化 63">
            <a:extLst>
              <a:ext uri="{FF2B5EF4-FFF2-40B4-BE49-F238E27FC236}">
                <a16:creationId xmlns:a16="http://schemas.microsoft.com/office/drawing/2014/main" id="{16AC6560-DA30-57FA-23C3-DD89635DC224}"/>
              </a:ext>
            </a:extLst>
          </p:cNvPr>
          <p:cNvGrpSpPr/>
          <p:nvPr/>
        </p:nvGrpSpPr>
        <p:grpSpPr>
          <a:xfrm>
            <a:off x="8491429" y="3455206"/>
            <a:ext cx="552898" cy="552898"/>
            <a:chOff x="8491429" y="3455206"/>
            <a:chExt cx="552898" cy="552898"/>
          </a:xfrm>
        </p:grpSpPr>
        <p:pic>
          <p:nvPicPr>
            <p:cNvPr id="47" name="図 46" descr="図形, 円&#10;&#10;自動的に生成された説明">
              <a:extLst>
                <a:ext uri="{FF2B5EF4-FFF2-40B4-BE49-F238E27FC236}">
                  <a16:creationId xmlns:a16="http://schemas.microsoft.com/office/drawing/2014/main" id="{A99B15C4-6DBA-C89D-AF79-BB6CF98A1C1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88" name="図 87" descr="図形, 円&#10;&#10;自動的に生成された説明">
              <a:extLst>
                <a:ext uri="{FF2B5EF4-FFF2-40B4-BE49-F238E27FC236}">
                  <a16:creationId xmlns:a16="http://schemas.microsoft.com/office/drawing/2014/main" id="{016378CF-49D4-8E5E-2DF7-4FC4E620C64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63" name="正方形/長方形 62">
              <a:extLst>
                <a:ext uri="{FF2B5EF4-FFF2-40B4-BE49-F238E27FC236}">
                  <a16:creationId xmlns:a16="http://schemas.microsoft.com/office/drawing/2014/main" id="{6C5BAFC7-C8D0-4405-51E7-F876490FE6EE}"/>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1CD72E9D-8884-9470-FAF1-E1F10030EB38}"/>
              </a:ext>
            </a:extLst>
          </p:cNvPr>
          <p:cNvGrpSpPr/>
          <p:nvPr/>
        </p:nvGrpSpPr>
        <p:grpSpPr>
          <a:xfrm>
            <a:off x="5696029" y="3446550"/>
            <a:ext cx="552898" cy="552898"/>
            <a:chOff x="8491429" y="3455206"/>
            <a:chExt cx="552898" cy="552898"/>
          </a:xfrm>
        </p:grpSpPr>
        <p:pic>
          <p:nvPicPr>
            <p:cNvPr id="96" name="図 95" descr="図形, 円&#10;&#10;自動的に生成された説明">
              <a:extLst>
                <a:ext uri="{FF2B5EF4-FFF2-40B4-BE49-F238E27FC236}">
                  <a16:creationId xmlns:a16="http://schemas.microsoft.com/office/drawing/2014/main" id="{9ED84FF4-553D-5BCE-FB60-5F7E2FA526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97" name="図 96" descr="図形, 円&#10;&#10;自動的に生成された説明">
              <a:extLst>
                <a:ext uri="{FF2B5EF4-FFF2-40B4-BE49-F238E27FC236}">
                  <a16:creationId xmlns:a16="http://schemas.microsoft.com/office/drawing/2014/main" id="{E50FE491-C550-7EEF-0BBC-05072757C95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98" name="正方形/長方形 97">
              <a:extLst>
                <a:ext uri="{FF2B5EF4-FFF2-40B4-BE49-F238E27FC236}">
                  <a16:creationId xmlns:a16="http://schemas.microsoft.com/office/drawing/2014/main" id="{9BEA503E-9E1E-A2BD-DD5A-89F1A8F6C278}"/>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9D89958A-FD27-8B75-6998-292F33BABBC4}"/>
              </a:ext>
            </a:extLst>
          </p:cNvPr>
          <p:cNvGrpSpPr/>
          <p:nvPr/>
        </p:nvGrpSpPr>
        <p:grpSpPr>
          <a:xfrm>
            <a:off x="2822483" y="3452402"/>
            <a:ext cx="552898" cy="552898"/>
            <a:chOff x="8491429" y="3455206"/>
            <a:chExt cx="552898" cy="552898"/>
          </a:xfrm>
        </p:grpSpPr>
        <p:pic>
          <p:nvPicPr>
            <p:cNvPr id="100" name="図 99" descr="図形, 円&#10;&#10;自動的に生成された説明">
              <a:extLst>
                <a:ext uri="{FF2B5EF4-FFF2-40B4-BE49-F238E27FC236}">
                  <a16:creationId xmlns:a16="http://schemas.microsoft.com/office/drawing/2014/main" id="{057858DC-0A40-E638-29E0-F43D96E34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1" name="図 100" descr="図形, 円&#10;&#10;自動的に生成された説明">
              <a:extLst>
                <a:ext uri="{FF2B5EF4-FFF2-40B4-BE49-F238E27FC236}">
                  <a16:creationId xmlns:a16="http://schemas.microsoft.com/office/drawing/2014/main" id="{E6F760C1-2CC5-F53A-FA5B-AB96A1AF4F6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102" name="正方形/長方形 101">
              <a:extLst>
                <a:ext uri="{FF2B5EF4-FFF2-40B4-BE49-F238E27FC236}">
                  <a16:creationId xmlns:a16="http://schemas.microsoft.com/office/drawing/2014/main" id="{1130609E-6532-DE2C-15C7-A3FF7627E485}"/>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67555C2D-72BE-C016-866A-F1DD6846A8D2}"/>
              </a:ext>
            </a:extLst>
          </p:cNvPr>
          <p:cNvGrpSpPr/>
          <p:nvPr/>
        </p:nvGrpSpPr>
        <p:grpSpPr>
          <a:xfrm>
            <a:off x="5696029" y="5957058"/>
            <a:ext cx="552898" cy="552898"/>
            <a:chOff x="8491429" y="3455206"/>
            <a:chExt cx="552898" cy="552898"/>
          </a:xfrm>
        </p:grpSpPr>
        <p:pic>
          <p:nvPicPr>
            <p:cNvPr id="104" name="図 103" descr="図形, 円&#10;&#10;自動的に生成された説明">
              <a:extLst>
                <a:ext uri="{FF2B5EF4-FFF2-40B4-BE49-F238E27FC236}">
                  <a16:creationId xmlns:a16="http://schemas.microsoft.com/office/drawing/2014/main" id="{8C94428C-8064-F356-7DAE-756323B26C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5" name="図 104" descr="図形, 円&#10;&#10;自動的に生成された説明">
              <a:extLst>
                <a:ext uri="{FF2B5EF4-FFF2-40B4-BE49-F238E27FC236}">
                  <a16:creationId xmlns:a16="http://schemas.microsoft.com/office/drawing/2014/main" id="{615BA7C1-848C-3466-1823-E5A2C05A628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3374686">
              <a:off x="8639565" y="3691218"/>
              <a:ext cx="199365" cy="131951"/>
            </a:xfrm>
            <a:prstGeom prst="rect">
              <a:avLst/>
            </a:prstGeom>
          </p:spPr>
        </p:pic>
        <p:sp>
          <p:nvSpPr>
            <p:cNvPr id="106" name="正方形/長方形 105">
              <a:extLst>
                <a:ext uri="{FF2B5EF4-FFF2-40B4-BE49-F238E27FC236}">
                  <a16:creationId xmlns:a16="http://schemas.microsoft.com/office/drawing/2014/main" id="{8698C1DA-4AE9-7985-B051-0092A502995D}"/>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0" name="Picture 2" descr="Ｊ－クレジット制度">
            <a:extLst>
              <a:ext uri="{FF2B5EF4-FFF2-40B4-BE49-F238E27FC236}">
                <a16:creationId xmlns:a16="http://schemas.microsoft.com/office/drawing/2014/main" id="{504D9E67-5FB2-7A90-CC28-E59F7561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5517232"/>
            <a:ext cx="1794627" cy="317683"/>
          </a:xfrm>
          <a:prstGeom prst="rect">
            <a:avLst/>
          </a:prstGeom>
          <a:noFill/>
          <a:extLst>
            <a:ext uri="{909E8E84-426E-40DD-AFC4-6F175D3DCCD1}">
              <a14:hiddenFill xmlns:a14="http://schemas.microsoft.com/office/drawing/2010/main">
                <a:solidFill>
                  <a:srgbClr val="FFFFFF"/>
                </a:solidFill>
              </a14:hiddenFill>
            </a:ext>
          </a:extLst>
        </p:spPr>
      </p:pic>
      <p:sp>
        <p:nvSpPr>
          <p:cNvPr id="108" name="テキスト ボックス 107">
            <a:extLst>
              <a:ext uri="{FF2B5EF4-FFF2-40B4-BE49-F238E27FC236}">
                <a16:creationId xmlns:a16="http://schemas.microsoft.com/office/drawing/2014/main" id="{3C1DC58B-FA2F-6DCF-E5BF-3A598A5845BE}"/>
              </a:ext>
            </a:extLst>
          </p:cNvPr>
          <p:cNvSpPr txBox="1"/>
          <p:nvPr/>
        </p:nvSpPr>
        <p:spPr>
          <a:xfrm rot="20682924">
            <a:off x="8156907" y="4648081"/>
            <a:ext cx="1774845"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自社が</a:t>
            </a:r>
            <a:r>
              <a:rPr kumimoji="1" lang="en-US" altLang="ja-JP" sz="1200" dirty="0">
                <a:latin typeface="BIZ UDPゴシック" panose="020B0400000000000000" pitchFamily="50" charset="-128"/>
                <a:ea typeface="BIZ UDPゴシック" panose="020B0400000000000000" pitchFamily="50" charset="-128"/>
              </a:rPr>
              <a:t>CN</a:t>
            </a:r>
            <a:r>
              <a:rPr kumimoji="1" lang="ja-JP" altLang="en-US" sz="1200" dirty="0">
                <a:latin typeface="BIZ UDPゴシック" panose="020B0400000000000000" pitchFamily="50" charset="-128"/>
                <a:ea typeface="BIZ UDPゴシック" panose="020B0400000000000000" pitchFamily="50" charset="-128"/>
              </a:rPr>
              <a:t>実現したら</a:t>
            </a:r>
            <a:r>
              <a:rPr kumimoji="1" lang="en-US" altLang="ja-JP" sz="12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9694478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省エネの可能性はどれくらいある</a:t>
            </a:r>
            <a:r>
              <a:rPr kumimoji="1" lang="en-US" altLang="ja-JP" dirty="0"/>
              <a:t>?</a:t>
            </a:r>
            <a:endParaRPr kumimoji="1" lang="ja-JP" altLang="en-US" dirty="0"/>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AF1C2B78-0812-184C-7DC7-F4A841C3449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089" t="18985" r="7112" b="3478"/>
          <a:stretch/>
        </p:blipFill>
        <p:spPr>
          <a:xfrm>
            <a:off x="0" y="3284984"/>
            <a:ext cx="6193226" cy="3573016"/>
          </a:xfrm>
          <a:prstGeom prst="rect">
            <a:avLst/>
          </a:prstGeom>
        </p:spPr>
      </p:pic>
      <p:sp>
        <p:nvSpPr>
          <p:cNvPr id="15" name="テキスト ボックス 14">
            <a:extLst>
              <a:ext uri="{FF2B5EF4-FFF2-40B4-BE49-F238E27FC236}">
                <a16:creationId xmlns:a16="http://schemas.microsoft.com/office/drawing/2014/main" id="{5D27A69C-C3BA-BFEC-B626-30A645BF0A91}"/>
              </a:ext>
            </a:extLst>
          </p:cNvPr>
          <p:cNvSpPr txBox="1"/>
          <p:nvPr/>
        </p:nvSpPr>
        <p:spPr>
          <a:xfrm>
            <a:off x="304713" y="6596279"/>
            <a:ext cx="3588107" cy="230832"/>
          </a:xfrm>
          <a:prstGeom prst="rect">
            <a:avLst/>
          </a:prstGeom>
          <a:no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「工場の省エネルギーガイドブック</a:t>
            </a:r>
            <a:r>
              <a:rPr kumimoji="1" lang="en-US" altLang="ja-JP" sz="900" dirty="0">
                <a:latin typeface="BIZ UDPゴシック" panose="020B0400000000000000" pitchFamily="50" charset="-128"/>
                <a:ea typeface="BIZ UDPゴシック" panose="020B0400000000000000" pitchFamily="50" charset="-128"/>
              </a:rPr>
              <a:t>2021</a:t>
            </a:r>
            <a:r>
              <a:rPr kumimoji="1" lang="ja-JP" altLang="en-US" sz="900" dirty="0">
                <a:latin typeface="BIZ UDPゴシック" panose="020B0400000000000000" pitchFamily="50" charset="-128"/>
                <a:ea typeface="BIZ UDPゴシック" panose="020B0400000000000000" pitchFamily="50" charset="-128"/>
              </a:rPr>
              <a:t>」省エネルギーセンター</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59B0A93D-F1E8-9F55-BDCC-FC8C130F8217}"/>
              </a:ext>
            </a:extLst>
          </p:cNvPr>
          <p:cNvSpPr txBox="1"/>
          <p:nvPr/>
        </p:nvSpPr>
        <p:spPr>
          <a:xfrm>
            <a:off x="6469057" y="4062264"/>
            <a:ext cx="3340979"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「ビルの省エネルギーガイドブック</a:t>
            </a:r>
            <a:r>
              <a:rPr kumimoji="1" lang="en-US" altLang="ja-JP" sz="900" dirty="0">
                <a:latin typeface="BIZ UDPゴシック" panose="020B0400000000000000" pitchFamily="50" charset="-128"/>
                <a:ea typeface="BIZ UDPゴシック" panose="020B0400000000000000" pitchFamily="50" charset="-128"/>
              </a:rPr>
              <a:t>2021</a:t>
            </a:r>
            <a:r>
              <a:rPr kumimoji="1" lang="ja-JP" altLang="en-US" sz="900" dirty="0">
                <a:latin typeface="BIZ UDPゴシック" panose="020B0400000000000000" pitchFamily="50" charset="-128"/>
                <a:ea typeface="BIZ UDPゴシック" panose="020B0400000000000000" pitchFamily="50" charset="-128"/>
              </a:rPr>
              <a:t>」省エネルギーセンター</a:t>
            </a:r>
          </a:p>
        </p:txBody>
      </p:sp>
      <p:pic>
        <p:nvPicPr>
          <p:cNvPr id="12" name="図 11" descr="グラフィカル ユーザー インターフェイス, アプリケーション, Word&#10;&#10;自動的に生成された説明">
            <a:extLst>
              <a:ext uri="{FF2B5EF4-FFF2-40B4-BE49-F238E27FC236}">
                <a16:creationId xmlns:a16="http://schemas.microsoft.com/office/drawing/2014/main" id="{DFDDBE6E-CC47-7047-4843-8CD71C1432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997" t="16401" r="8824" b="6062"/>
          <a:stretch/>
        </p:blipFill>
        <p:spPr>
          <a:xfrm>
            <a:off x="4808983" y="692696"/>
            <a:ext cx="5097017" cy="3350026"/>
          </a:xfrm>
          <a:prstGeom prst="rect">
            <a:avLst/>
          </a:prstGeom>
        </p:spPr>
      </p:pic>
      <p:sp>
        <p:nvSpPr>
          <p:cNvPr id="17" name="テキスト ボックス 16">
            <a:extLst>
              <a:ext uri="{FF2B5EF4-FFF2-40B4-BE49-F238E27FC236}">
                <a16:creationId xmlns:a16="http://schemas.microsoft.com/office/drawing/2014/main" id="{FAD06DDE-6C31-C36B-5377-568A5F2777D9}"/>
              </a:ext>
            </a:extLst>
          </p:cNvPr>
          <p:cNvSpPr txBox="1"/>
          <p:nvPr/>
        </p:nvSpPr>
        <p:spPr>
          <a:xfrm>
            <a:off x="160696" y="936839"/>
            <a:ext cx="4648287" cy="1384995"/>
          </a:xfrm>
          <a:prstGeom prst="rect">
            <a:avLst/>
          </a:prstGeom>
          <a:noFill/>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省エネの可能性は、</a:t>
            </a:r>
          </a:p>
          <a:p>
            <a:r>
              <a:rPr kumimoji="1" lang="ja-JP" altLang="en-US" sz="2400" dirty="0">
                <a:latin typeface="BIZ UDPゴシック" panose="020B0400000000000000" pitchFamily="50" charset="-128"/>
                <a:ea typeface="BIZ UDPゴシック" panose="020B0400000000000000" pitchFamily="50" charset="-128"/>
              </a:rPr>
              <a:t>現在のエネルギー使用量に対して、</a:t>
            </a:r>
          </a:p>
          <a:p>
            <a:r>
              <a:rPr kumimoji="1" lang="ja-JP" altLang="en-US" sz="2400" dirty="0">
                <a:latin typeface="BIZ UDPゴシック" panose="020B0400000000000000" pitchFamily="50" charset="-128"/>
                <a:ea typeface="BIZ UDPゴシック" panose="020B0400000000000000" pitchFamily="50" charset="-128"/>
              </a:rPr>
              <a:t>概ね</a:t>
            </a:r>
            <a:r>
              <a:rPr kumimoji="1" lang="en-US" altLang="ja-JP" sz="3600" dirty="0">
                <a:latin typeface="BIZ UDPゴシック" panose="020B0400000000000000" pitchFamily="50" charset="-128"/>
                <a:ea typeface="BIZ UDPゴシック" panose="020B0400000000000000" pitchFamily="50" charset="-128"/>
              </a:rPr>
              <a:t>6%</a:t>
            </a:r>
            <a:r>
              <a:rPr kumimoji="1" lang="ja-JP" altLang="en-US" sz="3600" dirty="0">
                <a:latin typeface="BIZ UDPゴシック" panose="020B0400000000000000" pitchFamily="50" charset="-128"/>
                <a:ea typeface="BIZ UDPゴシック" panose="020B0400000000000000" pitchFamily="50" charset="-128"/>
              </a:rPr>
              <a:t>～</a:t>
            </a:r>
            <a:r>
              <a:rPr kumimoji="1" lang="en-US" altLang="ja-JP" sz="3600" dirty="0">
                <a:latin typeface="BIZ UDPゴシック" panose="020B0400000000000000" pitchFamily="50" charset="-128"/>
                <a:ea typeface="BIZ UDPゴシック" panose="020B0400000000000000" pitchFamily="50" charset="-128"/>
              </a:rPr>
              <a:t>20%</a:t>
            </a:r>
            <a:r>
              <a:rPr kumimoji="1" lang="ja-JP" altLang="en-US" sz="2400" dirty="0">
                <a:latin typeface="BIZ UDPゴシック" panose="020B0400000000000000" pitchFamily="50" charset="-128"/>
                <a:ea typeface="BIZ UDPゴシック" panose="020B0400000000000000" pitchFamily="50" charset="-128"/>
              </a:rPr>
              <a:t>もあります。</a:t>
            </a:r>
          </a:p>
        </p:txBody>
      </p:sp>
      <p:sp>
        <p:nvSpPr>
          <p:cNvPr id="18" name="テキスト ボックス 17">
            <a:extLst>
              <a:ext uri="{FF2B5EF4-FFF2-40B4-BE49-F238E27FC236}">
                <a16:creationId xmlns:a16="http://schemas.microsoft.com/office/drawing/2014/main" id="{B89835A3-4FA2-46A3-C394-0825B2419805}"/>
              </a:ext>
            </a:extLst>
          </p:cNvPr>
          <p:cNvSpPr txBox="1"/>
          <p:nvPr/>
        </p:nvSpPr>
        <p:spPr>
          <a:xfrm>
            <a:off x="177645" y="2527281"/>
            <a:ext cx="4648286" cy="584775"/>
          </a:xfrm>
          <a:prstGeom prst="rect">
            <a:avLst/>
          </a:prstGeom>
          <a:noFill/>
        </p:spPr>
        <p:txBody>
          <a:bodyPr wrap="square" rtlCol="0">
            <a:spAutoFit/>
          </a:bodyPr>
          <a:lstStyle/>
          <a:p>
            <a:pPr marL="179388" indent="-179388"/>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省エネルギーセンターが実施した「省エネ診断」による改善提案での省エネ率。</a:t>
            </a:r>
          </a:p>
        </p:txBody>
      </p:sp>
    </p:spTree>
    <p:extLst>
      <p:ext uri="{BB962C8B-B14F-4D97-AF65-F5344CB8AC3E}">
        <p14:creationId xmlns:p14="http://schemas.microsoft.com/office/powerpoint/2010/main" val="351170342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C42D57-CE58-9F1B-D0E9-12EC916AAD49}"/>
              </a:ext>
            </a:extLst>
          </p:cNvPr>
          <p:cNvSpPr>
            <a:spLocks noGrp="1"/>
          </p:cNvSpPr>
          <p:nvPr>
            <p:ph type="title"/>
          </p:nvPr>
        </p:nvSpPr>
        <p:spPr/>
        <p:txBody>
          <a:bodyPr/>
          <a:lstStyle/>
          <a:p>
            <a:r>
              <a:rPr kumimoji="1" lang="ja-JP" altLang="en-US" dirty="0"/>
              <a:t>自社の省エネ可能性の検討 </a:t>
            </a:r>
            <a:r>
              <a:rPr kumimoji="1" lang="en-US" altLang="ja-JP" dirty="0"/>
              <a:t>(</a:t>
            </a:r>
            <a:r>
              <a:rPr kumimoji="1" lang="ja-JP" altLang="en-US" dirty="0"/>
              <a:t>事務所ビル</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A3D11618-CD05-D712-97D6-BCFA2D675D1E}"/>
              </a:ext>
            </a:extLst>
          </p:cNvPr>
          <p:cNvSpPr>
            <a:spLocks noGrp="1"/>
          </p:cNvSpPr>
          <p:nvPr>
            <p:ph idx="1"/>
          </p:nvPr>
        </p:nvSpPr>
        <p:spPr>
          <a:xfrm>
            <a:off x="272480" y="650177"/>
            <a:ext cx="9361040" cy="1512168"/>
          </a:xfrm>
        </p:spPr>
        <p:txBody>
          <a:bodyPr/>
          <a:lstStyle/>
          <a:p>
            <a:r>
              <a:rPr kumimoji="1" lang="ja-JP" altLang="en-US" sz="2800" dirty="0"/>
              <a:t>事務所ビルの省エネポテンシャル推計ツール</a:t>
            </a:r>
          </a:p>
          <a:p>
            <a:pPr lvl="1"/>
            <a:r>
              <a:rPr kumimoji="1" lang="en-US" altLang="ja-JP" sz="1800" dirty="0"/>
              <a:t>https://www.eccj.or.jp/tool/shoenepotential/</a:t>
            </a:r>
            <a:endParaRPr kumimoji="1" lang="ja-JP" altLang="en-US" sz="1800" dirty="0"/>
          </a:p>
        </p:txBody>
      </p:sp>
      <p:pic>
        <p:nvPicPr>
          <p:cNvPr id="4098" name="Picture 2" descr="フロー図">
            <a:extLst>
              <a:ext uri="{FF2B5EF4-FFF2-40B4-BE49-F238E27FC236}">
                <a16:creationId xmlns:a16="http://schemas.microsoft.com/office/drawing/2014/main" id="{7B3ACC89-8BF2-0C4D-61F1-A012DC2C0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20" y="1449231"/>
            <a:ext cx="8803256" cy="200518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3913800-FC38-D0DD-9CB4-9106AD48A81D}"/>
              </a:ext>
            </a:extLst>
          </p:cNvPr>
          <p:cNvSpPr txBox="1"/>
          <p:nvPr/>
        </p:nvSpPr>
        <p:spPr>
          <a:xfrm>
            <a:off x="0" y="3454417"/>
            <a:ext cx="9906000" cy="3312000"/>
          </a:xfrm>
          <a:prstGeom prst="rect">
            <a:avLst/>
          </a:prstGeom>
          <a:noFill/>
        </p:spPr>
        <p:txBody>
          <a:bodyPr wrap="square" numCol="3" spcCol="180000" rtlCol="0">
            <a:spAutoFit/>
          </a:bodyPr>
          <a:lstStyle/>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冷暖房負荷削減を目的とした外気導入量の抑制</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ウォーミングアップ時の外気取入れ停止</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熱源機器の運転開始時間の調整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外気冷房（中間期・冬期の外気導入運転）</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熱源機器冷水送水温度の調整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冷却水設定温度の調整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熱源機器の台数制御の導入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冷暖房ミキシングロスの防止</a:t>
            </a:r>
          </a:p>
          <a:p>
            <a:pPr marL="171450" indent="-171450">
              <a:buFont typeface="Arial" panose="020B0604020202020204" pitchFamily="34" charset="0"/>
              <a:buChar char="•"/>
            </a:pPr>
            <a:r>
              <a:rPr kumimoji="1" lang="en-US" altLang="ja-JP" sz="1100" dirty="0">
                <a:latin typeface="BIZ UDPゴシック" panose="020B0400000000000000" pitchFamily="50" charset="-128"/>
                <a:ea typeface="BIZ UDPゴシック" panose="020B0400000000000000" pitchFamily="50" charset="-128"/>
              </a:rPr>
              <a:t>CO2</a:t>
            </a:r>
            <a:r>
              <a:rPr kumimoji="1" lang="ja-JP" altLang="en-US" sz="1100" dirty="0">
                <a:latin typeface="BIZ UDPゴシック" panose="020B0400000000000000" pitchFamily="50" charset="-128"/>
                <a:ea typeface="BIZ UDPゴシック" panose="020B0400000000000000" pitchFamily="50" charset="-128"/>
              </a:rPr>
              <a:t>による外気量自動制御システムの導入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空調用ポンプへ高効率モータの導入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冷却塔ファンへ高効率モータの導入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全熱交換器の導入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室外機の熱交換効率改善 </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高効率熱源機器の導入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空調機へ高効率モータの導入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高効率パッケージエアコンの導入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二次側ポンプの変流量制御（</a:t>
            </a:r>
            <a:r>
              <a:rPr kumimoji="1" lang="en-US" altLang="ja-JP" sz="1100" dirty="0">
                <a:latin typeface="BIZ UDPゴシック" panose="020B0400000000000000" pitchFamily="50" charset="-128"/>
                <a:ea typeface="BIZ UDPゴシック" panose="020B0400000000000000" pitchFamily="50" charset="-128"/>
              </a:rPr>
              <a:t>VWV</a:t>
            </a:r>
            <a:r>
              <a:rPr kumimoji="1" lang="ja-JP" altLang="en-US" sz="1100" dirty="0">
                <a:latin typeface="BIZ UDPゴシック" panose="020B0400000000000000" pitchFamily="50" charset="-128"/>
                <a:ea typeface="BIZ UDPゴシック" panose="020B0400000000000000" pitchFamily="50" charset="-128"/>
              </a:rPr>
              <a:t>）の導入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冷却塔ファンのインバータ制御</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大温度差送風システムの導入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大温度差送水システムの導入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空調機・換気ファンの高効率化</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空調機・換気ファンの省エネファンベルトの導入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ファンの変風量制御（</a:t>
            </a:r>
            <a:r>
              <a:rPr kumimoji="1" lang="en-US" altLang="ja-JP" sz="1100" dirty="0">
                <a:latin typeface="BIZ UDPゴシック" panose="020B0400000000000000" pitchFamily="50" charset="-128"/>
                <a:ea typeface="BIZ UDPゴシック" panose="020B0400000000000000" pitchFamily="50" charset="-128"/>
              </a:rPr>
              <a:t>VAV</a:t>
            </a:r>
            <a:r>
              <a:rPr kumimoji="1" lang="ja-JP" altLang="en-US" sz="1100" dirty="0">
                <a:latin typeface="BIZ UDPゴシック" panose="020B0400000000000000" pitchFamily="50" charset="-128"/>
                <a:ea typeface="BIZ UDPゴシック" panose="020B0400000000000000" pitchFamily="50" charset="-128"/>
              </a:rPr>
              <a:t>）方式の導入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間欠運転・換気回数の適正化による換気運転時間の短縮</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駐車場換気設備の運転最適化</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換気ファンへ高効率モータを導入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ボイラなど燃焼設備の空気比の調整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蒸気ボイラの運転圧力の調整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蒸気ボイラのブロー量の適正管理</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蒸気配管・蒸気バルブ・フランジ等の断熱強化</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給水ポンプユニットの流量・圧力調整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暖房便座の夏期加熱停止 </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省エネ型便座又は洗浄便座のスケジュール制御の導入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給湯温度の調整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洗面所給湯期間の短縮（夏の給湯停止）</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給湯配管類の断熱強化</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高効率給湯器の導入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照明照度の調整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人感センサーによる照明点灯制御の導入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照明スイッチの細分化（配線回路の分割化）</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昼光利用照明制御システムの導入</a:t>
            </a:r>
          </a:p>
          <a:p>
            <a:pPr marL="171450" indent="-171450">
              <a:buFont typeface="Arial" panose="020B0604020202020204" pitchFamily="34" charset="0"/>
              <a:buChar char="•"/>
            </a:pPr>
            <a:r>
              <a:rPr kumimoji="1" lang="en-US" altLang="ja-JP" sz="1100" dirty="0">
                <a:latin typeface="BIZ UDPゴシック" panose="020B0400000000000000" pitchFamily="50" charset="-128"/>
                <a:ea typeface="BIZ UDPゴシック" panose="020B0400000000000000" pitchFamily="50" charset="-128"/>
              </a:rPr>
              <a:t>LED</a:t>
            </a:r>
            <a:r>
              <a:rPr kumimoji="1" lang="ja-JP" altLang="en-US" sz="1100" dirty="0">
                <a:latin typeface="BIZ UDPゴシック" panose="020B0400000000000000" pitchFamily="50" charset="-128"/>
                <a:ea typeface="BIZ UDPゴシック" panose="020B0400000000000000" pitchFamily="50" charset="-128"/>
              </a:rPr>
              <a:t>（発光ダイオード）照明の導入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タスク・アンビエント照明方式の導入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エレベーターへのインバータ制御又は電力回生制御の導入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エスカレーター運転の人感センサー方式又は微速運転方式の導入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高効率変圧器の導入</a:t>
            </a:r>
          </a:p>
          <a:p>
            <a:pPr marL="171450" indent="-171450">
              <a:buFont typeface="Arial" panose="020B0604020202020204" pitchFamily="34" charset="0"/>
              <a:buChar char="•"/>
            </a:pPr>
            <a:r>
              <a:rPr kumimoji="1" lang="en-US" altLang="ja-JP" sz="1100" dirty="0">
                <a:latin typeface="BIZ UDPゴシック" panose="020B0400000000000000" pitchFamily="50" charset="-128"/>
                <a:ea typeface="BIZ UDPゴシック" panose="020B0400000000000000" pitchFamily="50" charset="-128"/>
              </a:rPr>
              <a:t>BEMS </a:t>
            </a:r>
            <a:r>
              <a:rPr kumimoji="1" lang="ja-JP" altLang="en-US" sz="1100" dirty="0">
                <a:latin typeface="BIZ UDPゴシック" panose="020B0400000000000000" pitchFamily="50" charset="-128"/>
                <a:ea typeface="BIZ UDPゴシック" panose="020B0400000000000000" pitchFamily="50" charset="-128"/>
              </a:rPr>
              <a:t>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カーテン・ブラインドによる日射の調整</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日照調整フィルムの導入 </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ブラインドの日射制御又はスケジュール制御の導入</a:t>
            </a:r>
          </a:p>
          <a:p>
            <a:pPr marL="171450" indent="-171450">
              <a:buFont typeface="Arial" panose="020B0604020202020204" pitchFamily="34" charset="0"/>
              <a:buChar char="•"/>
            </a:pPr>
            <a:r>
              <a:rPr kumimoji="1" lang="ja-JP" altLang="en-US" sz="1100" dirty="0">
                <a:latin typeface="BIZ UDPゴシック" panose="020B0400000000000000" pitchFamily="50" charset="-128"/>
                <a:ea typeface="BIZ UDPゴシック" panose="020B0400000000000000" pitchFamily="50" charset="-128"/>
              </a:rPr>
              <a:t>高断熱ガラス・サッシの導入</a:t>
            </a:r>
          </a:p>
        </p:txBody>
      </p:sp>
    </p:spTree>
    <p:extLst>
      <p:ext uri="{BB962C8B-B14F-4D97-AF65-F5344CB8AC3E}">
        <p14:creationId xmlns:p14="http://schemas.microsoft.com/office/powerpoint/2010/main" val="323408506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3539430"/>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2993118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カーボンニュートラルのための取組み</a:t>
            </a:r>
          </a:p>
        </p:txBody>
      </p:sp>
      <p:pic>
        <p:nvPicPr>
          <p:cNvPr id="3074" name="Picture 2">
            <a:extLst>
              <a:ext uri="{FF2B5EF4-FFF2-40B4-BE49-F238E27FC236}">
                <a16:creationId xmlns:a16="http://schemas.microsoft.com/office/drawing/2014/main" id="{65FFA1ED-0F17-8193-12B4-0EA5AB830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0" y="903543"/>
            <a:ext cx="9074975" cy="595445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8BE2B8B-8CC3-04C1-D4B0-9CB95460764D}"/>
              </a:ext>
            </a:extLst>
          </p:cNvPr>
          <p:cNvSpPr txBox="1"/>
          <p:nvPr/>
        </p:nvSpPr>
        <p:spPr>
          <a:xfrm>
            <a:off x="6393160" y="2957441"/>
            <a:ext cx="2088232" cy="1015663"/>
          </a:xfrm>
          <a:prstGeom prst="rect">
            <a:avLst/>
          </a:prstGeom>
          <a:solidFill>
            <a:srgbClr val="006600"/>
          </a:solidFill>
          <a:effectLst>
            <a:outerShdw blurRad="50800" dist="38100" dir="2700000" algn="tl" rotWithShape="0">
              <a:prstClr val="black">
                <a:alpha val="40000"/>
              </a:prstClr>
            </a:outerShdw>
          </a:effectLst>
        </p:spPr>
        <p:txBody>
          <a:bodyPr wrap="square">
            <a:spAutoFit/>
          </a:bodyPr>
          <a:lstStyle/>
          <a:p>
            <a:pPr algn="ctr"/>
            <a:r>
              <a:rPr kumimoji="1" lang="ja-JP" altLang="en-US" sz="2000" b="1" dirty="0">
                <a:solidFill>
                  <a:schemeClr val="bg1"/>
                </a:solidFill>
                <a:latin typeface="BIZ UDPゴシック" panose="020B0400000000000000" pitchFamily="50" charset="-128"/>
                <a:ea typeface="BIZ UDPゴシック" panose="020B0400000000000000" pitchFamily="50" charset="-128"/>
              </a:rPr>
              <a:t>①</a:t>
            </a:r>
            <a:endParaRPr kumimoji="1"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dirty="0">
                <a:solidFill>
                  <a:schemeClr val="bg1"/>
                </a:solidFill>
                <a:latin typeface="BIZ UDPゴシック" panose="020B0400000000000000" pitchFamily="50" charset="-128"/>
                <a:ea typeface="BIZ UDPゴシック" panose="020B0400000000000000" pitchFamily="50" charset="-128"/>
              </a:rPr>
              <a:t>「排出量」を</a:t>
            </a:r>
            <a:endParaRPr kumimoji="1"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dirty="0">
                <a:solidFill>
                  <a:schemeClr val="bg1"/>
                </a:solidFill>
                <a:latin typeface="BIZ UDPゴシック" panose="020B0400000000000000" pitchFamily="50" charset="-128"/>
                <a:ea typeface="BIZ UDPゴシック" panose="020B0400000000000000" pitchFamily="50" charset="-128"/>
              </a:rPr>
              <a:t>減らす。</a:t>
            </a:r>
          </a:p>
        </p:txBody>
      </p:sp>
      <p:sp>
        <p:nvSpPr>
          <p:cNvPr id="8" name="テキスト ボックス 7">
            <a:extLst>
              <a:ext uri="{FF2B5EF4-FFF2-40B4-BE49-F238E27FC236}">
                <a16:creationId xmlns:a16="http://schemas.microsoft.com/office/drawing/2014/main" id="{6DD5FABD-D9E7-6936-4773-2811D1F0262C}"/>
              </a:ext>
            </a:extLst>
          </p:cNvPr>
          <p:cNvSpPr txBox="1"/>
          <p:nvPr/>
        </p:nvSpPr>
        <p:spPr>
          <a:xfrm>
            <a:off x="3008784" y="5784340"/>
            <a:ext cx="2088232" cy="1015663"/>
          </a:xfrm>
          <a:prstGeom prst="rect">
            <a:avLst/>
          </a:prstGeom>
          <a:solidFill>
            <a:srgbClr val="006600"/>
          </a:solidFill>
          <a:effectLst>
            <a:outerShdw blurRad="50800" dist="38100" dir="2700000" algn="tl" rotWithShape="0">
              <a:prstClr val="black">
                <a:alpha val="40000"/>
              </a:prstClr>
            </a:outerShdw>
          </a:effectLst>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②</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「吸収</a:t>
            </a:r>
            <a:r>
              <a:rPr lang="en-US" altLang="ja-JP" sz="2000" b="1" dirty="0">
                <a:solidFill>
                  <a:schemeClr val="bg1"/>
                </a:solidFill>
                <a:latin typeface="BIZ UDPゴシック" panose="020B0400000000000000" pitchFamily="50" charset="-128"/>
                <a:ea typeface="BIZ UDPゴシック" panose="020B0400000000000000" pitchFamily="50" charset="-128"/>
              </a:rPr>
              <a:t>/</a:t>
            </a:r>
            <a:r>
              <a:rPr lang="ja-JP" altLang="en-US" sz="2000" b="1" dirty="0">
                <a:solidFill>
                  <a:schemeClr val="bg1"/>
                </a:solidFill>
                <a:latin typeface="BIZ UDPゴシック" panose="020B0400000000000000" pitchFamily="50" charset="-128"/>
                <a:ea typeface="BIZ UDPゴシック" panose="020B0400000000000000" pitchFamily="50" charset="-128"/>
              </a:rPr>
              <a:t>除去量」</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を増やす。</a:t>
            </a:r>
          </a:p>
        </p:txBody>
      </p:sp>
    </p:spTree>
    <p:extLst>
      <p:ext uri="{BB962C8B-B14F-4D97-AF65-F5344CB8AC3E}">
        <p14:creationId xmlns:p14="http://schemas.microsoft.com/office/powerpoint/2010/main" val="27545521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467ED445-781E-1966-80D2-FE5AC88B0D2A}"/>
              </a:ext>
            </a:extLst>
          </p:cNvPr>
          <p:cNvSpPr/>
          <p:nvPr/>
        </p:nvSpPr>
        <p:spPr>
          <a:xfrm>
            <a:off x="3530898" y="2544593"/>
            <a:ext cx="2759279" cy="2367761"/>
          </a:xfrm>
          <a:prstGeom prst="rect">
            <a:avLst/>
          </a:prstGeom>
          <a:solidFill>
            <a:srgbClr val="FFFF99"/>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112D6A1-B526-7AFC-40CE-045B406CC9B8}"/>
              </a:ext>
            </a:extLst>
          </p:cNvPr>
          <p:cNvSpPr>
            <a:spLocks noGrp="1"/>
          </p:cNvSpPr>
          <p:nvPr>
            <p:ph type="title"/>
          </p:nvPr>
        </p:nvSpPr>
        <p:spPr/>
        <p:txBody>
          <a:bodyPr/>
          <a:lstStyle/>
          <a:p>
            <a:r>
              <a:rPr kumimoji="1" lang="ja-JP" altLang="en-US" dirty="0"/>
              <a:t>カーボンニュートラルに向けて取り組むステップ</a:t>
            </a:r>
          </a:p>
        </p:txBody>
      </p:sp>
      <p:sp>
        <p:nvSpPr>
          <p:cNvPr id="7" name="object 71">
            <a:extLst>
              <a:ext uri="{FF2B5EF4-FFF2-40B4-BE49-F238E27FC236}">
                <a16:creationId xmlns:a16="http://schemas.microsoft.com/office/drawing/2014/main" id="{4C55D198-6569-0182-78D1-99F061C93696}"/>
              </a:ext>
            </a:extLst>
          </p:cNvPr>
          <p:cNvSpPr txBox="1"/>
          <p:nvPr/>
        </p:nvSpPr>
        <p:spPr>
          <a:xfrm>
            <a:off x="2178117" y="5125376"/>
            <a:ext cx="2365518" cy="289823"/>
          </a:xfrm>
          <a:prstGeom prst="rect">
            <a:avLst/>
          </a:prstGeom>
        </p:spPr>
        <p:txBody>
          <a:bodyPr vert="horz" wrap="square" lIns="0" tIns="12700" rIns="0" bIns="0" rtlCol="0">
            <a:spAutoFit/>
          </a:bodyPr>
          <a:lstStyle/>
          <a:p>
            <a:pPr marL="12700">
              <a:spcBef>
                <a:spcPts val="100"/>
              </a:spcBef>
            </a:pPr>
            <a:r>
              <a:rPr lang="en-US" altLang="ja-JP" spc="-25" dirty="0">
                <a:solidFill>
                  <a:srgbClr val="00AF50"/>
                </a:solidFill>
                <a:latin typeface="BIZ UDPゴシック" panose="020B0400000000000000" pitchFamily="50" charset="-128"/>
                <a:ea typeface="BIZ UDPゴシック" panose="020B0400000000000000" pitchFamily="50" charset="-128"/>
                <a:cs typeface="Arial"/>
              </a:rPr>
              <a:t>20XX</a:t>
            </a:r>
            <a:r>
              <a:rPr lang="ja-JP" altLang="en-US" dirty="0">
                <a:solidFill>
                  <a:srgbClr val="00AF50"/>
                </a:solidFill>
                <a:latin typeface="BIZ UDPゴシック" panose="020B0400000000000000" pitchFamily="50" charset="-128"/>
                <a:ea typeface="BIZ UDPゴシック" panose="020B0400000000000000" pitchFamily="50" charset="-128"/>
                <a:cs typeface="ＭＳ Ｐゴシック"/>
              </a:rPr>
              <a:t>年の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sp>
        <p:nvSpPr>
          <p:cNvPr id="8" name="object 79">
            <a:extLst>
              <a:ext uri="{FF2B5EF4-FFF2-40B4-BE49-F238E27FC236}">
                <a16:creationId xmlns:a16="http://schemas.microsoft.com/office/drawing/2014/main" id="{1A40EE5D-C4E1-7158-1559-3752C93DAF0F}"/>
              </a:ext>
            </a:extLst>
          </p:cNvPr>
          <p:cNvSpPr txBox="1"/>
          <p:nvPr/>
        </p:nvSpPr>
        <p:spPr>
          <a:xfrm>
            <a:off x="1725449" y="682003"/>
            <a:ext cx="2059409" cy="289823"/>
          </a:xfrm>
          <a:prstGeom prst="rect">
            <a:avLst/>
          </a:prstGeom>
        </p:spPr>
        <p:txBody>
          <a:bodyPr vert="horz" wrap="square" lIns="0" tIns="12700" rIns="0" bIns="0" rtlCol="0">
            <a:spAutoFit/>
          </a:bodyPr>
          <a:lstStyle/>
          <a:p>
            <a:pPr marL="12700">
              <a:spcBef>
                <a:spcPts val="100"/>
              </a:spcBef>
            </a:pPr>
            <a:r>
              <a:rPr dirty="0">
                <a:solidFill>
                  <a:srgbClr val="00AF50"/>
                </a:solidFill>
                <a:latin typeface="BIZ UDPゴシック" panose="020B0400000000000000" pitchFamily="50" charset="-128"/>
                <a:ea typeface="BIZ UDPゴシック" panose="020B0400000000000000" pitchFamily="50" charset="-128"/>
                <a:cs typeface="ＭＳ Ｐゴシック"/>
              </a:rPr>
              <a:t>現状の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lang="ja-JP" altLang="en-US"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grpSp>
        <p:nvGrpSpPr>
          <p:cNvPr id="20" name="グループ化 19">
            <a:extLst>
              <a:ext uri="{FF2B5EF4-FFF2-40B4-BE49-F238E27FC236}">
                <a16:creationId xmlns:a16="http://schemas.microsoft.com/office/drawing/2014/main" id="{4D56E64B-74E6-34F1-48F1-6CF0E31B5484}"/>
              </a:ext>
            </a:extLst>
          </p:cNvPr>
          <p:cNvGrpSpPr/>
          <p:nvPr/>
        </p:nvGrpSpPr>
        <p:grpSpPr>
          <a:xfrm>
            <a:off x="3590454" y="776196"/>
            <a:ext cx="2118345" cy="1384851"/>
            <a:chOff x="-2833090" y="-1547968"/>
            <a:chExt cx="2118345" cy="1384851"/>
          </a:xfrm>
        </p:grpSpPr>
        <p:sp>
          <p:nvSpPr>
            <p:cNvPr id="21" name="object 84">
              <a:extLst>
                <a:ext uri="{FF2B5EF4-FFF2-40B4-BE49-F238E27FC236}">
                  <a16:creationId xmlns:a16="http://schemas.microsoft.com/office/drawing/2014/main" id="{A4F2988F-33BC-00E7-A9B6-31FBF93561F7}"/>
                </a:ext>
              </a:extLst>
            </p:cNvPr>
            <p:cNvSpPr txBox="1"/>
            <p:nvPr/>
          </p:nvSpPr>
          <p:spPr>
            <a:xfrm>
              <a:off x="-2319808" y="-1547968"/>
              <a:ext cx="1453124" cy="228268"/>
            </a:xfrm>
            <a:prstGeom prst="rect">
              <a:avLst/>
            </a:prstGeom>
          </p:spPr>
          <p:txBody>
            <a:bodyPr vert="horz" wrap="square" lIns="0" tIns="12700" rIns="0" bIns="0" rtlCol="0">
              <a:spAutoFit/>
            </a:bodyPr>
            <a:lstStyle/>
            <a:p>
              <a:pPr marL="12700">
                <a:spcBef>
                  <a:spcPts val="100"/>
                </a:spcBef>
              </a:pPr>
              <a:r>
                <a:rPr sz="1400" spc="-15" dirty="0" err="1">
                  <a:latin typeface="BIZ UDPゴシック" panose="020B0400000000000000" pitchFamily="50" charset="-128"/>
                  <a:ea typeface="BIZ UDPゴシック" panose="020B0400000000000000" pitchFamily="50" charset="-128"/>
                  <a:cs typeface="ＭＳ Ｐゴシック"/>
                </a:rPr>
                <a:t>エネルギ</a:t>
              </a:r>
              <a:r>
                <a:rPr lang="ja-JP" altLang="en-US" sz="1400" spc="-15" dirty="0">
                  <a:latin typeface="BIZ UDPゴシック" panose="020B0400000000000000" pitchFamily="50" charset="-128"/>
                  <a:ea typeface="BIZ UDPゴシック" panose="020B0400000000000000" pitchFamily="50" charset="-128"/>
                  <a:cs typeface="ＭＳ Ｐゴシック"/>
                </a:rPr>
                <a:t>ー</a:t>
              </a:r>
              <a:r>
                <a:rPr sz="1400" spc="-15" dirty="0" err="1">
                  <a:latin typeface="BIZ UDPゴシック" panose="020B0400000000000000" pitchFamily="50" charset="-128"/>
                  <a:ea typeface="BIZ UDPゴシック" panose="020B0400000000000000" pitchFamily="50" charset="-128"/>
                  <a:cs typeface="ＭＳ Ｐゴシック"/>
                </a:rPr>
                <a:t>消費量</a:t>
              </a:r>
              <a:endParaRPr sz="1400" dirty="0">
                <a:latin typeface="BIZ UDPゴシック" panose="020B0400000000000000" pitchFamily="50" charset="-128"/>
                <a:ea typeface="BIZ UDPゴシック" panose="020B0400000000000000" pitchFamily="50" charset="-128"/>
                <a:cs typeface="ＭＳ Ｐゴシック"/>
              </a:endParaRPr>
            </a:p>
          </p:txBody>
        </p:sp>
        <p:sp>
          <p:nvSpPr>
            <p:cNvPr id="22" name="正方形/長方形 21">
              <a:extLst>
                <a:ext uri="{FF2B5EF4-FFF2-40B4-BE49-F238E27FC236}">
                  <a16:creationId xmlns:a16="http://schemas.microsoft.com/office/drawing/2014/main" id="{5D647D00-9883-B458-DEFE-FBB8F8ED38EE}"/>
                </a:ext>
              </a:extLst>
            </p:cNvPr>
            <p:cNvSpPr/>
            <p:nvPr/>
          </p:nvSpPr>
          <p:spPr>
            <a:xfrm>
              <a:off x="-2514600" y="-1243117"/>
              <a:ext cx="974489"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3" name="正方形/長方形 22">
              <a:extLst>
                <a:ext uri="{FF2B5EF4-FFF2-40B4-BE49-F238E27FC236}">
                  <a16:creationId xmlns:a16="http://schemas.microsoft.com/office/drawing/2014/main" id="{71C834A8-1295-BDDA-5AB1-A3845BF15E9A}"/>
                </a:ext>
              </a:extLst>
            </p:cNvPr>
            <p:cNvSpPr/>
            <p:nvPr/>
          </p:nvSpPr>
          <p:spPr>
            <a:xfrm>
              <a:off x="-1540111" y="-1243117"/>
              <a:ext cx="812596"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4" name="object 85">
              <a:extLst>
                <a:ext uri="{FF2B5EF4-FFF2-40B4-BE49-F238E27FC236}">
                  <a16:creationId xmlns:a16="http://schemas.microsoft.com/office/drawing/2014/main" id="{D6291E22-12E1-1996-A10B-4AE16981C2EB}"/>
                </a:ext>
              </a:extLst>
            </p:cNvPr>
            <p:cNvSpPr txBox="1"/>
            <p:nvPr/>
          </p:nvSpPr>
          <p:spPr>
            <a:xfrm>
              <a:off x="-2833090" y="-1300568"/>
              <a:ext cx="179536" cy="1129168"/>
            </a:xfrm>
            <a:prstGeom prst="rect">
              <a:avLst/>
            </a:prstGeom>
          </p:spPr>
          <p:txBody>
            <a:bodyPr vert="vert270" wrap="square" lIns="0" tIns="0" rIns="0" bIns="0" rtlCol="0">
              <a:spAutoFit/>
            </a:bodyPr>
            <a:lstStyle/>
            <a:p>
              <a:pPr marL="12700">
                <a:lnSpc>
                  <a:spcPts val="1425"/>
                </a:lnSpc>
              </a:pPr>
              <a:r>
                <a:rPr sz="1400" spc="-10" dirty="0">
                  <a:latin typeface="BIZ UDPゴシック" panose="020B0400000000000000" pitchFamily="50" charset="-128"/>
                  <a:ea typeface="BIZ UDPゴシック" panose="020B0400000000000000" pitchFamily="50" charset="-128"/>
                  <a:cs typeface="Arial"/>
                </a:rPr>
                <a:t>CO</a:t>
              </a:r>
              <a:r>
                <a:rPr sz="1400" spc="-10" baseline="-25000" dirty="0">
                  <a:latin typeface="BIZ UDPゴシック" panose="020B0400000000000000" pitchFamily="50" charset="-128"/>
                  <a:ea typeface="BIZ UDPゴシック" panose="020B0400000000000000" pitchFamily="50" charset="-128"/>
                  <a:cs typeface="Arial"/>
                </a:rPr>
                <a:t>2</a:t>
              </a:r>
              <a:r>
                <a:rPr sz="1400" spc="-20" dirty="0">
                  <a:latin typeface="BIZ UDPゴシック" panose="020B0400000000000000" pitchFamily="50" charset="-128"/>
                  <a:ea typeface="BIZ UDPゴシック" panose="020B0400000000000000" pitchFamily="50" charset="-128"/>
                  <a:cs typeface="ＭＳ Ｐゴシック"/>
                </a:rPr>
                <a:t>排出強</a:t>
              </a:r>
              <a:r>
                <a:rPr sz="1400" spc="-50" dirty="0">
                  <a:latin typeface="BIZ UDPゴシック" panose="020B0400000000000000" pitchFamily="50" charset="-128"/>
                  <a:ea typeface="BIZ UDPゴシック" panose="020B0400000000000000" pitchFamily="50" charset="-128"/>
                  <a:cs typeface="ＭＳ Ｐゴシック"/>
                </a:rPr>
                <a:t>度</a:t>
              </a:r>
              <a:endParaRPr sz="1400" dirty="0">
                <a:latin typeface="BIZ UDPゴシック" panose="020B0400000000000000" pitchFamily="50" charset="-128"/>
                <a:ea typeface="BIZ UDPゴシック" panose="020B0400000000000000" pitchFamily="50" charset="-128"/>
                <a:cs typeface="ＭＳ Ｐゴシック"/>
              </a:endParaRPr>
            </a:p>
          </p:txBody>
        </p:sp>
        <p:cxnSp>
          <p:nvCxnSpPr>
            <p:cNvPr id="25" name="直線矢印コネクタ 24">
              <a:extLst>
                <a:ext uri="{FF2B5EF4-FFF2-40B4-BE49-F238E27FC236}">
                  <a16:creationId xmlns:a16="http://schemas.microsoft.com/office/drawing/2014/main" id="{7DE05BC5-2CE3-4992-C246-92CAD9CA5704}"/>
                </a:ext>
              </a:extLst>
            </p:cNvPr>
            <p:cNvCxnSpPr>
              <a:cxnSpLocks/>
            </p:cNvCxnSpPr>
            <p:nvPr/>
          </p:nvCxnSpPr>
          <p:spPr>
            <a:xfrm>
              <a:off x="-2501830" y="-1300371"/>
              <a:ext cx="1787085" cy="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2F98BEA-3B81-5E43-3189-E19C2019E5ED}"/>
                </a:ext>
              </a:extLst>
            </p:cNvPr>
            <p:cNvCxnSpPr>
              <a:cxnSpLocks/>
            </p:cNvCxnSpPr>
            <p:nvPr/>
          </p:nvCxnSpPr>
          <p:spPr>
            <a:xfrm>
              <a:off x="-2575972" y="-1243117"/>
              <a:ext cx="0" cy="108000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1D3D83A9-D191-988F-DFF3-3C46089107A4}"/>
              </a:ext>
            </a:extLst>
          </p:cNvPr>
          <p:cNvGrpSpPr/>
          <p:nvPr/>
        </p:nvGrpSpPr>
        <p:grpSpPr>
          <a:xfrm>
            <a:off x="3935297" y="5417021"/>
            <a:ext cx="1769036" cy="1080001"/>
            <a:chOff x="10423005" y="-2565259"/>
            <a:chExt cx="1769036" cy="1080001"/>
          </a:xfrm>
        </p:grpSpPr>
        <p:sp>
          <p:nvSpPr>
            <p:cNvPr id="27" name="正方形/長方形 26">
              <a:extLst>
                <a:ext uri="{FF2B5EF4-FFF2-40B4-BE49-F238E27FC236}">
                  <a16:creationId xmlns:a16="http://schemas.microsoft.com/office/drawing/2014/main" id="{60865EE9-28C9-0E02-C423-2DCD3A03EFDD}"/>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8" name="正方形/長方形 27">
              <a:extLst>
                <a:ext uri="{FF2B5EF4-FFF2-40B4-BE49-F238E27FC236}">
                  <a16:creationId xmlns:a16="http://schemas.microsoft.com/office/drawing/2014/main" id="{7D01593A-3D41-B11A-7194-7169836D7B21}"/>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9" name="正方形/長方形 28">
              <a:extLst>
                <a:ext uri="{FF2B5EF4-FFF2-40B4-BE49-F238E27FC236}">
                  <a16:creationId xmlns:a16="http://schemas.microsoft.com/office/drawing/2014/main" id="{A32BE576-EF41-61AF-CFBC-91AB81F908E9}"/>
                </a:ext>
              </a:extLst>
            </p:cNvPr>
            <p:cNvSpPr/>
            <p:nvPr/>
          </p:nvSpPr>
          <p:spPr>
            <a:xfrm>
              <a:off x="10899226" y="-1773170"/>
              <a:ext cx="764527" cy="28791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30" name="正方形/長方形 29">
              <a:extLst>
                <a:ext uri="{FF2B5EF4-FFF2-40B4-BE49-F238E27FC236}">
                  <a16:creationId xmlns:a16="http://schemas.microsoft.com/office/drawing/2014/main" id="{EE61A027-3B08-4A52-98EA-321E6531EC84}"/>
                </a:ext>
              </a:extLst>
            </p:cNvPr>
            <p:cNvSpPr/>
            <p:nvPr/>
          </p:nvSpPr>
          <p:spPr>
            <a:xfrm>
              <a:off x="11653586" y="-1989194"/>
              <a:ext cx="288308" cy="50393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1" name="正方形/長方形 30">
              <a:extLst>
                <a:ext uri="{FF2B5EF4-FFF2-40B4-BE49-F238E27FC236}">
                  <a16:creationId xmlns:a16="http://schemas.microsoft.com/office/drawing/2014/main" id="{117D10D2-9157-DF95-8AA8-DB66FCD88205}"/>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2" name="正方形/長方形 31">
              <a:extLst>
                <a:ext uri="{FF2B5EF4-FFF2-40B4-BE49-F238E27FC236}">
                  <a16:creationId xmlns:a16="http://schemas.microsoft.com/office/drawing/2014/main" id="{0FF88DF9-87CC-959D-E32A-1778407A82AB}"/>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3" name="正方形/長方形 32">
              <a:extLst>
                <a:ext uri="{FF2B5EF4-FFF2-40B4-BE49-F238E27FC236}">
                  <a16:creationId xmlns:a16="http://schemas.microsoft.com/office/drawing/2014/main" id="{2D900FD4-5992-3C18-B161-F57B63D29FB7}"/>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grpSp>
        <p:nvGrpSpPr>
          <p:cNvPr id="41" name="グループ化 40">
            <a:extLst>
              <a:ext uri="{FF2B5EF4-FFF2-40B4-BE49-F238E27FC236}">
                <a16:creationId xmlns:a16="http://schemas.microsoft.com/office/drawing/2014/main" id="{EB1B8F0D-6779-D544-46EA-C46E0A0C185E}"/>
              </a:ext>
            </a:extLst>
          </p:cNvPr>
          <p:cNvGrpSpPr/>
          <p:nvPr/>
        </p:nvGrpSpPr>
        <p:grpSpPr>
          <a:xfrm>
            <a:off x="1047908" y="2547733"/>
            <a:ext cx="1849559" cy="2240932"/>
            <a:chOff x="-80853" y="-2933700"/>
            <a:chExt cx="1849559" cy="2240932"/>
          </a:xfrm>
        </p:grpSpPr>
        <p:sp>
          <p:nvSpPr>
            <p:cNvPr id="6" name="object 47">
              <a:extLst>
                <a:ext uri="{FF2B5EF4-FFF2-40B4-BE49-F238E27FC236}">
                  <a16:creationId xmlns:a16="http://schemas.microsoft.com/office/drawing/2014/main" id="{C7D5DFC3-8984-8A96-AE20-04F9C6C75ED0}"/>
                </a:ext>
              </a:extLst>
            </p:cNvPr>
            <p:cNvSpPr txBox="1"/>
            <p:nvPr/>
          </p:nvSpPr>
          <p:spPr>
            <a:xfrm>
              <a:off x="-80853" y="-1444256"/>
              <a:ext cx="1769037"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0" dirty="0" err="1">
                  <a:latin typeface="BIZ UDPゴシック" panose="020B0400000000000000" pitchFamily="50" charset="-128"/>
                  <a:ea typeface="BIZ UDPゴシック" panose="020B0400000000000000" pitchFamily="50" charset="-128"/>
                  <a:cs typeface="ＭＳ Ｐゴシック"/>
                </a:rPr>
                <a:t>可能な限りエネルギー需要の削減</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tabLst>
                  <a:tab pos="2184400" algn="l"/>
                </a:tabLst>
              </a:pPr>
              <a:r>
                <a:rPr sz="1200" dirty="0" err="1">
                  <a:latin typeface="BIZ UDPゴシック" panose="020B0400000000000000" pitchFamily="50" charset="-128"/>
                  <a:ea typeface="BIZ UDPゴシック" panose="020B0400000000000000" pitchFamily="50" charset="-128"/>
                  <a:cs typeface="ＭＳ Ｐゴシック"/>
                </a:rPr>
                <a:t>機器の</a:t>
              </a:r>
              <a:r>
                <a:rPr sz="1200" spc="-10" dirty="0" err="1">
                  <a:latin typeface="BIZ UDPゴシック" panose="020B0400000000000000" pitchFamily="50" charset="-128"/>
                  <a:ea typeface="BIZ UDPゴシック" panose="020B0400000000000000" pitchFamily="50" charset="-128"/>
                  <a:cs typeface="ＭＳ Ｐゴシック"/>
                </a:rPr>
                <a:t>エ</a:t>
              </a:r>
              <a:r>
                <a:rPr sz="1200" dirty="0" err="1">
                  <a:latin typeface="BIZ UDPゴシック" panose="020B0400000000000000" pitchFamily="50" charset="-128"/>
                  <a:ea typeface="BIZ UDPゴシック" panose="020B0400000000000000" pitchFamily="50" charset="-128"/>
                  <a:cs typeface="ＭＳ Ｐゴシック"/>
                </a:rPr>
                <a:t>ネル</a:t>
              </a:r>
              <a:r>
                <a:rPr sz="1200" spc="-10" dirty="0" err="1">
                  <a:latin typeface="BIZ UDPゴシック" panose="020B0400000000000000" pitchFamily="50" charset="-128"/>
                  <a:ea typeface="BIZ UDPゴシック" panose="020B0400000000000000" pitchFamily="50" charset="-128"/>
                  <a:cs typeface="ＭＳ Ｐゴシック"/>
                </a:rPr>
                <a:t>ギ</a:t>
              </a:r>
              <a:r>
                <a:rPr sz="1200" dirty="0" err="1">
                  <a:latin typeface="BIZ UDPゴシック" panose="020B0400000000000000" pitchFamily="50" charset="-128"/>
                  <a:ea typeface="BIZ UDPゴシック" panose="020B0400000000000000" pitchFamily="50" charset="-128"/>
                  <a:cs typeface="ＭＳ Ｐゴシック"/>
                </a:rPr>
                <a:t>ー効率改</a:t>
              </a:r>
              <a:r>
                <a:rPr sz="1200" spc="-50" dirty="0" err="1">
                  <a:latin typeface="BIZ UDPゴシック" panose="020B0400000000000000" pitchFamily="50" charset="-128"/>
                  <a:ea typeface="BIZ UDPゴシック" panose="020B0400000000000000" pitchFamily="50" charset="-128"/>
                  <a:cs typeface="ＭＳ Ｐゴシック"/>
                </a:rPr>
                <a:t>善</a:t>
              </a:r>
              <a:r>
                <a:rPr lang="ja-JP" altLang="en-US" sz="1200" spc="-50" dirty="0">
                  <a:latin typeface="BIZ UDPゴシック" panose="020B0400000000000000" pitchFamily="50" charset="-128"/>
                  <a:ea typeface="BIZ UDPゴシック" panose="020B0400000000000000" pitchFamily="50" charset="-128"/>
                  <a:cs typeface="ＭＳ Ｐゴシック"/>
                </a:rPr>
                <a:t>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9" name="正方形/長方形 8">
              <a:extLst>
                <a:ext uri="{FF2B5EF4-FFF2-40B4-BE49-F238E27FC236}">
                  <a16:creationId xmlns:a16="http://schemas.microsoft.com/office/drawing/2014/main" id="{C4DADF52-BAAB-24A2-3333-FC1BA2029867}"/>
                </a:ext>
              </a:extLst>
            </p:cNvPr>
            <p:cNvSpPr/>
            <p:nvPr/>
          </p:nvSpPr>
          <p:spPr>
            <a:xfrm>
              <a:off x="-80852" y="-2562706"/>
              <a:ext cx="588331"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0" name="正方形/長方形 9">
              <a:extLst>
                <a:ext uri="{FF2B5EF4-FFF2-40B4-BE49-F238E27FC236}">
                  <a16:creationId xmlns:a16="http://schemas.microsoft.com/office/drawing/2014/main" id="{22065FF7-3B97-1F7C-A6E3-BAE109185327}"/>
                </a:ext>
              </a:extLst>
            </p:cNvPr>
            <p:cNvSpPr/>
            <p:nvPr/>
          </p:nvSpPr>
          <p:spPr>
            <a:xfrm>
              <a:off x="1068770" y="-2562706"/>
              <a:ext cx="619414"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1" name="正方形/長方形 10">
              <a:extLst>
                <a:ext uri="{FF2B5EF4-FFF2-40B4-BE49-F238E27FC236}">
                  <a16:creationId xmlns:a16="http://schemas.microsoft.com/office/drawing/2014/main" id="{858F9273-1ECE-9042-6420-D7406A7AA848}"/>
                </a:ext>
              </a:extLst>
            </p:cNvPr>
            <p:cNvSpPr/>
            <p:nvPr/>
          </p:nvSpPr>
          <p:spPr>
            <a:xfrm>
              <a:off x="287256" y="-2562706"/>
              <a:ext cx="588331"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2" name="正方形/長方形 11">
              <a:extLst>
                <a:ext uri="{FF2B5EF4-FFF2-40B4-BE49-F238E27FC236}">
                  <a16:creationId xmlns:a16="http://schemas.microsoft.com/office/drawing/2014/main" id="{6245DFCF-3DAE-6475-D32B-447FBB69AE3D}"/>
                </a:ext>
              </a:extLst>
            </p:cNvPr>
            <p:cNvSpPr/>
            <p:nvPr/>
          </p:nvSpPr>
          <p:spPr>
            <a:xfrm>
              <a:off x="868706" y="-2562706"/>
              <a:ext cx="448554"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4" name="テキスト ボックス 33">
              <a:extLst>
                <a:ext uri="{FF2B5EF4-FFF2-40B4-BE49-F238E27FC236}">
                  <a16:creationId xmlns:a16="http://schemas.microsoft.com/office/drawing/2014/main" id="{20C74904-588D-3C1C-1FF6-3ACE24B9D5F2}"/>
                </a:ext>
              </a:extLst>
            </p:cNvPr>
            <p:cNvSpPr txBox="1"/>
            <p:nvPr/>
          </p:nvSpPr>
          <p:spPr>
            <a:xfrm>
              <a:off x="-312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①消費量の削減</a:t>
              </a:r>
            </a:p>
          </p:txBody>
        </p:sp>
      </p:grpSp>
      <p:grpSp>
        <p:nvGrpSpPr>
          <p:cNvPr id="42" name="グループ化 41">
            <a:extLst>
              <a:ext uri="{FF2B5EF4-FFF2-40B4-BE49-F238E27FC236}">
                <a16:creationId xmlns:a16="http://schemas.microsoft.com/office/drawing/2014/main" id="{FF7D8245-369F-F226-B749-C4DA7A0C55E2}"/>
              </a:ext>
            </a:extLst>
          </p:cNvPr>
          <p:cNvGrpSpPr/>
          <p:nvPr/>
        </p:nvGrpSpPr>
        <p:grpSpPr>
          <a:xfrm>
            <a:off x="3876602" y="2547733"/>
            <a:ext cx="1825456" cy="2258244"/>
            <a:chOff x="3298805" y="-2933700"/>
            <a:chExt cx="1825456" cy="2258244"/>
          </a:xfrm>
        </p:grpSpPr>
        <p:sp>
          <p:nvSpPr>
            <p:cNvPr id="5" name="object 18">
              <a:extLst>
                <a:ext uri="{FF2B5EF4-FFF2-40B4-BE49-F238E27FC236}">
                  <a16:creationId xmlns:a16="http://schemas.microsoft.com/office/drawing/2014/main" id="{A88CC56F-05F6-5862-1C85-3ECFCA13D10F}"/>
                </a:ext>
              </a:extLst>
            </p:cNvPr>
            <p:cNvSpPr txBox="1"/>
            <p:nvPr/>
          </p:nvSpPr>
          <p:spPr>
            <a:xfrm>
              <a:off x="3355225" y="-1444256"/>
              <a:ext cx="1769036" cy="768800"/>
            </a:xfrm>
            <a:prstGeom prst="rect">
              <a:avLst/>
            </a:prstGeom>
          </p:spPr>
          <p:txBody>
            <a:bodyPr vert="horz" wrap="square" lIns="0" tIns="24765" rIns="0" bIns="0" rtlCol="0">
              <a:spAutoFit/>
            </a:bodyPr>
            <a:lstStyle/>
            <a:p>
              <a:pPr marL="183515" marR="5080" indent="-171450">
                <a:lnSpc>
                  <a:spcPts val="1380"/>
                </a:lnSpc>
                <a:spcBef>
                  <a:spcPts val="195"/>
                </a:spcBef>
                <a:buFont typeface="Arial" panose="020B0604020202020204" pitchFamily="34" charset="0"/>
                <a:buChar char="•"/>
              </a:pPr>
              <a:r>
                <a:rPr sz="1200" dirty="0" err="1">
                  <a:latin typeface="BIZ UDPゴシック" panose="020B0400000000000000" pitchFamily="50" charset="-128"/>
                  <a:ea typeface="BIZ UDPゴシック" panose="020B0400000000000000" pitchFamily="50" charset="-128"/>
                  <a:cs typeface="ＭＳ Ｐゴシック"/>
                </a:rPr>
                <a:t>低炭素電源</a:t>
              </a:r>
              <a:r>
                <a:rPr lang="en-US" sz="1200" dirty="0">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再生可能エネルギー等</a:t>
              </a:r>
              <a:r>
                <a:rPr sz="1200" spc="-50" dirty="0" err="1">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の利用拡大</a:t>
              </a:r>
              <a:endParaRPr lang="ja-JP" altLang="en-US" sz="1200" spc="-10" dirty="0">
                <a:latin typeface="BIZ UDPゴシック" panose="020B0400000000000000" pitchFamily="50" charset="-128"/>
                <a:ea typeface="BIZ UDPゴシック" panose="020B0400000000000000" pitchFamily="50" charset="-128"/>
                <a:cs typeface="ＭＳ Ｐゴシック"/>
              </a:endParaRPr>
            </a:p>
            <a:p>
              <a:pPr marL="183515" marR="5080" indent="-171450">
                <a:lnSpc>
                  <a:spcPts val="1380"/>
                </a:lnSpc>
                <a:spcBef>
                  <a:spcPts val="195"/>
                </a:spcBef>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cs typeface="ＭＳ Ｐゴシック"/>
                </a:rPr>
                <a:t>再生可能エネルギーの自社発電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3" name="正方形/長方形 12">
              <a:extLst>
                <a:ext uri="{FF2B5EF4-FFF2-40B4-BE49-F238E27FC236}">
                  <a16:creationId xmlns:a16="http://schemas.microsoft.com/office/drawing/2014/main" id="{57375F47-CEED-8B9E-C3C5-848032570315}"/>
                </a:ext>
              </a:extLst>
            </p:cNvPr>
            <p:cNvSpPr/>
            <p:nvPr/>
          </p:nvSpPr>
          <p:spPr>
            <a:xfrm>
              <a:off x="3355225" y="-2565257"/>
              <a:ext cx="952444"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4" name="正方形/長方形 13">
              <a:extLst>
                <a:ext uri="{FF2B5EF4-FFF2-40B4-BE49-F238E27FC236}">
                  <a16:creationId xmlns:a16="http://schemas.microsoft.com/office/drawing/2014/main" id="{136F6036-77FA-F25D-EF56-F927AD76217A}"/>
                </a:ext>
              </a:extLst>
            </p:cNvPr>
            <p:cNvSpPr/>
            <p:nvPr/>
          </p:nvSpPr>
          <p:spPr>
            <a:xfrm>
              <a:off x="4307669" y="-2565257"/>
              <a:ext cx="816592"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5" name="正方形/長方形 14">
              <a:extLst>
                <a:ext uri="{FF2B5EF4-FFF2-40B4-BE49-F238E27FC236}">
                  <a16:creationId xmlns:a16="http://schemas.microsoft.com/office/drawing/2014/main" id="{A728D097-501A-FC24-D83D-44EDCB089DBE}"/>
                </a:ext>
              </a:extLst>
            </p:cNvPr>
            <p:cNvSpPr/>
            <p:nvPr/>
          </p:nvSpPr>
          <p:spPr>
            <a:xfrm>
              <a:off x="3355226" y="-1886659"/>
              <a:ext cx="952424" cy="40140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6" name="正方形/長方形 15">
              <a:extLst>
                <a:ext uri="{FF2B5EF4-FFF2-40B4-BE49-F238E27FC236}">
                  <a16:creationId xmlns:a16="http://schemas.microsoft.com/office/drawing/2014/main" id="{517FD975-3EAC-BCE8-E929-E76350ADC7B0}"/>
                </a:ext>
              </a:extLst>
            </p:cNvPr>
            <p:cNvSpPr/>
            <p:nvPr/>
          </p:nvSpPr>
          <p:spPr>
            <a:xfrm>
              <a:off x="4307659" y="-2184363"/>
              <a:ext cx="816602" cy="6991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5" name="テキスト ボックス 34">
              <a:extLst>
                <a:ext uri="{FF2B5EF4-FFF2-40B4-BE49-F238E27FC236}">
                  <a16:creationId xmlns:a16="http://schemas.microsoft.com/office/drawing/2014/main" id="{ACAB4CFD-8ED8-90D9-A232-E95E4BB65A63}"/>
                </a:ext>
              </a:extLst>
            </p:cNvPr>
            <p:cNvSpPr txBox="1"/>
            <p:nvPr/>
          </p:nvSpPr>
          <p:spPr>
            <a:xfrm>
              <a:off x="3298805"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②低炭素化</a:t>
              </a:r>
            </a:p>
          </p:txBody>
        </p:sp>
      </p:grpSp>
      <p:grpSp>
        <p:nvGrpSpPr>
          <p:cNvPr id="43" name="グループ化 42">
            <a:extLst>
              <a:ext uri="{FF2B5EF4-FFF2-40B4-BE49-F238E27FC236}">
                <a16:creationId xmlns:a16="http://schemas.microsoft.com/office/drawing/2014/main" id="{649D69AC-5D47-6861-2430-3AC7A8BE1367}"/>
              </a:ext>
            </a:extLst>
          </p:cNvPr>
          <p:cNvGrpSpPr/>
          <p:nvPr/>
        </p:nvGrpSpPr>
        <p:grpSpPr>
          <a:xfrm>
            <a:off x="6681192" y="2547733"/>
            <a:ext cx="1800943" cy="2240932"/>
            <a:chOff x="6928594" y="-2933700"/>
            <a:chExt cx="1800943" cy="2240932"/>
          </a:xfrm>
        </p:grpSpPr>
        <p:sp>
          <p:nvSpPr>
            <p:cNvPr id="4" name="object 3">
              <a:extLst>
                <a:ext uri="{FF2B5EF4-FFF2-40B4-BE49-F238E27FC236}">
                  <a16:creationId xmlns:a16="http://schemas.microsoft.com/office/drawing/2014/main" id="{B9E2820F-0559-919A-5A05-151499D91290}"/>
                </a:ext>
              </a:extLst>
            </p:cNvPr>
            <p:cNvSpPr txBox="1"/>
            <p:nvPr/>
          </p:nvSpPr>
          <p:spPr>
            <a:xfrm>
              <a:off x="6942453" y="-1444256"/>
              <a:ext cx="1786140"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ガソリン自動車から電気自動車</a:t>
              </a:r>
              <a:r>
                <a:rPr lang="ja-JP" altLang="en-US" sz="1200" spc="-15" dirty="0">
                  <a:latin typeface="BIZ UDPゴシック" panose="020B0400000000000000" pitchFamily="50" charset="-128"/>
                  <a:ea typeface="BIZ UDPゴシック" panose="020B0400000000000000" pitchFamily="50" charset="-128"/>
                  <a:cs typeface="ＭＳ Ｐゴシック"/>
                </a:rPr>
                <a:t>へ変更</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暖房・給湯の</a:t>
              </a:r>
              <a:r>
                <a:rPr lang="ja-JP" altLang="en-US" sz="1200" spc="15" dirty="0">
                  <a:latin typeface="BIZ UDPゴシック" panose="020B0400000000000000" pitchFamily="50" charset="-128"/>
                  <a:ea typeface="BIZ UDPゴシック" panose="020B0400000000000000" pitchFamily="50" charset="-128"/>
                  <a:cs typeface="ＭＳ Ｐゴシック"/>
                </a:rPr>
                <a:t>髙効率</a:t>
              </a:r>
              <a:r>
                <a:rPr sz="1200" spc="15" dirty="0" err="1">
                  <a:latin typeface="BIZ UDPゴシック" panose="020B0400000000000000" pitchFamily="50" charset="-128"/>
                  <a:ea typeface="BIZ UDPゴシック" panose="020B0400000000000000" pitchFamily="50" charset="-128"/>
                  <a:cs typeface="ＭＳ Ｐゴシック"/>
                </a:rPr>
                <a:t>ヒートポンプ利用</a:t>
              </a:r>
              <a:r>
                <a:rPr sz="1200" spc="15" dirty="0">
                  <a:latin typeface="BIZ UDPゴシック" panose="020B0400000000000000" pitchFamily="50" charset="-128"/>
                  <a:ea typeface="BIZ UDPゴシック" panose="020B0400000000000000" pitchFamily="50" charset="-128"/>
                  <a:cs typeface="ＭＳ Ｐゴシック"/>
                </a:rPr>
                <a:t> </a:t>
              </a:r>
              <a:r>
                <a:rPr lang="ja-JP" altLang="en-US" sz="1200" spc="15" dirty="0">
                  <a:latin typeface="BIZ UDPゴシック" panose="020B0400000000000000" pitchFamily="50" charset="-128"/>
                  <a:ea typeface="BIZ UDPゴシック" panose="020B0400000000000000" pitchFamily="50" charset="-128"/>
                  <a:cs typeface="ＭＳ Ｐゴシック"/>
                </a:rPr>
                <a:t>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7" name="正方形/長方形 16">
              <a:extLst>
                <a:ext uri="{FF2B5EF4-FFF2-40B4-BE49-F238E27FC236}">
                  <a16:creationId xmlns:a16="http://schemas.microsoft.com/office/drawing/2014/main" id="{66CFB67A-78AE-4664-E964-A67B33AA2289}"/>
                </a:ext>
              </a:extLst>
            </p:cNvPr>
            <p:cNvSpPr/>
            <p:nvPr/>
          </p:nvSpPr>
          <p:spPr>
            <a:xfrm>
              <a:off x="6942453" y="-2558260"/>
              <a:ext cx="952444"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8" name="正方形/長方形 17">
              <a:extLst>
                <a:ext uri="{FF2B5EF4-FFF2-40B4-BE49-F238E27FC236}">
                  <a16:creationId xmlns:a16="http://schemas.microsoft.com/office/drawing/2014/main" id="{0D949EEB-A94D-4C32-745D-B9D3175B0361}"/>
                </a:ext>
              </a:extLst>
            </p:cNvPr>
            <p:cNvSpPr/>
            <p:nvPr/>
          </p:nvSpPr>
          <p:spPr>
            <a:xfrm>
              <a:off x="8263494" y="-2558260"/>
              <a:ext cx="466043"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19" name="正方形/長方形 18">
              <a:extLst>
                <a:ext uri="{FF2B5EF4-FFF2-40B4-BE49-F238E27FC236}">
                  <a16:creationId xmlns:a16="http://schemas.microsoft.com/office/drawing/2014/main" id="{991AEB43-191C-82EE-567D-4B90851D4362}"/>
                </a:ext>
              </a:extLst>
            </p:cNvPr>
            <p:cNvSpPr/>
            <p:nvPr/>
          </p:nvSpPr>
          <p:spPr>
            <a:xfrm>
              <a:off x="7894896" y="-2558260"/>
              <a:ext cx="368597"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36" name="テキスト ボックス 35">
              <a:extLst>
                <a:ext uri="{FF2B5EF4-FFF2-40B4-BE49-F238E27FC236}">
                  <a16:creationId xmlns:a16="http://schemas.microsoft.com/office/drawing/2014/main" id="{7F6BADC9-37B8-D02C-968B-880CA23F46B3}"/>
                </a:ext>
              </a:extLst>
            </p:cNvPr>
            <p:cNvSpPr txBox="1"/>
            <p:nvPr/>
          </p:nvSpPr>
          <p:spPr>
            <a:xfrm>
              <a:off x="69285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③利用の転換</a:t>
              </a:r>
            </a:p>
          </p:txBody>
        </p:sp>
      </p:grpSp>
      <p:pic>
        <p:nvPicPr>
          <p:cNvPr id="45" name="図 44" descr="図形, 円&#10;&#10;自動的に生成された説明">
            <a:extLst>
              <a:ext uri="{FF2B5EF4-FFF2-40B4-BE49-F238E27FC236}">
                <a16:creationId xmlns:a16="http://schemas.microsoft.com/office/drawing/2014/main" id="{E502FBA1-20A8-491A-8784-98B3564981F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4333" y="1693536"/>
            <a:ext cx="552898" cy="552898"/>
          </a:xfrm>
          <a:prstGeom prst="rect">
            <a:avLst/>
          </a:prstGeom>
        </p:spPr>
      </p:pic>
      <p:grpSp>
        <p:nvGrpSpPr>
          <p:cNvPr id="49" name="グループ化 48">
            <a:extLst>
              <a:ext uri="{FF2B5EF4-FFF2-40B4-BE49-F238E27FC236}">
                <a16:creationId xmlns:a16="http://schemas.microsoft.com/office/drawing/2014/main" id="{3A77C976-1255-FCA3-2C9A-AD664A5EEB4A}"/>
              </a:ext>
            </a:extLst>
          </p:cNvPr>
          <p:cNvGrpSpPr/>
          <p:nvPr/>
        </p:nvGrpSpPr>
        <p:grpSpPr>
          <a:xfrm>
            <a:off x="7275291" y="5406627"/>
            <a:ext cx="1769036" cy="1080001"/>
            <a:chOff x="10423005" y="-2565259"/>
            <a:chExt cx="1769036" cy="1080001"/>
          </a:xfrm>
        </p:grpSpPr>
        <p:sp>
          <p:nvSpPr>
            <p:cNvPr id="50" name="正方形/長方形 49">
              <a:extLst>
                <a:ext uri="{FF2B5EF4-FFF2-40B4-BE49-F238E27FC236}">
                  <a16:creationId xmlns:a16="http://schemas.microsoft.com/office/drawing/2014/main" id="{471E26A0-A9FE-440F-C321-62670CFA5A9B}"/>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1" name="正方形/長方形 50">
              <a:extLst>
                <a:ext uri="{FF2B5EF4-FFF2-40B4-BE49-F238E27FC236}">
                  <a16:creationId xmlns:a16="http://schemas.microsoft.com/office/drawing/2014/main" id="{25B19C77-0F88-8224-7ED5-80CD3A10CB28}"/>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4" name="正方形/長方形 53">
              <a:extLst>
                <a:ext uri="{FF2B5EF4-FFF2-40B4-BE49-F238E27FC236}">
                  <a16:creationId xmlns:a16="http://schemas.microsoft.com/office/drawing/2014/main" id="{FF94BFD7-3CE1-4C6A-B0E9-7585C77B5822}"/>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5" name="正方形/長方形 54">
              <a:extLst>
                <a:ext uri="{FF2B5EF4-FFF2-40B4-BE49-F238E27FC236}">
                  <a16:creationId xmlns:a16="http://schemas.microsoft.com/office/drawing/2014/main" id="{26A827DA-4922-31BD-AFB1-39937F76448D}"/>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6" name="正方形/長方形 55">
              <a:extLst>
                <a:ext uri="{FF2B5EF4-FFF2-40B4-BE49-F238E27FC236}">
                  <a16:creationId xmlns:a16="http://schemas.microsoft.com/office/drawing/2014/main" id="{0B753E42-B41D-1E19-6F99-36847957CBD3}"/>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cxnSp>
        <p:nvCxnSpPr>
          <p:cNvPr id="58" name="コネクタ: カギ線 57">
            <a:extLst>
              <a:ext uri="{FF2B5EF4-FFF2-40B4-BE49-F238E27FC236}">
                <a16:creationId xmlns:a16="http://schemas.microsoft.com/office/drawing/2014/main" id="{B9F5CD74-B382-8BCD-51B9-60AF334DC8A6}"/>
              </a:ext>
            </a:extLst>
          </p:cNvPr>
          <p:cNvCxnSpPr>
            <a:endCxn id="34" idx="0"/>
          </p:cNvCxnSpPr>
          <p:nvPr/>
        </p:nvCxnSpPr>
        <p:spPr>
          <a:xfrm rot="10800000" flipV="1">
            <a:off x="1997468" y="1588179"/>
            <a:ext cx="1515373" cy="959553"/>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8E1B130C-17C7-2BF2-C171-BC4B93363C31}"/>
              </a:ext>
            </a:extLst>
          </p:cNvPr>
          <p:cNvCxnSpPr>
            <a:cxnSpLocks/>
            <a:stCxn id="23" idx="3"/>
            <a:endCxn id="36" idx="0"/>
          </p:cNvCxnSpPr>
          <p:nvPr/>
        </p:nvCxnSpPr>
        <p:spPr>
          <a:xfrm>
            <a:off x="5696029" y="1621047"/>
            <a:ext cx="1885163" cy="926686"/>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9D527FA-764F-4606-226C-B46428EF2948}"/>
              </a:ext>
            </a:extLst>
          </p:cNvPr>
          <p:cNvCxnSpPr>
            <a:cxnSpLocks/>
          </p:cNvCxnSpPr>
          <p:nvPr/>
        </p:nvCxnSpPr>
        <p:spPr>
          <a:xfrm>
            <a:off x="4805867" y="2246434"/>
            <a:ext cx="0" cy="267739"/>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id="{86859C61-7EAF-E463-2CE8-7D3724865513}"/>
              </a:ext>
            </a:extLst>
          </p:cNvPr>
          <p:cNvCxnSpPr>
            <a:cxnSpLocks/>
            <a:stCxn id="6" idx="2"/>
            <a:endCxn id="32" idx="0"/>
          </p:cNvCxnSpPr>
          <p:nvPr/>
        </p:nvCxnSpPr>
        <p:spPr>
          <a:xfrm rot="16200000" flipH="1">
            <a:off x="2976849" y="3744243"/>
            <a:ext cx="628357" cy="2717200"/>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EC73E04A-838C-8F4C-A181-167EC0F103D6}"/>
              </a:ext>
            </a:extLst>
          </p:cNvPr>
          <p:cNvCxnSpPr>
            <a:cxnSpLocks/>
            <a:stCxn id="5" idx="2"/>
          </p:cNvCxnSpPr>
          <p:nvPr/>
        </p:nvCxnSpPr>
        <p:spPr>
          <a:xfrm>
            <a:off x="4817540" y="4805977"/>
            <a:ext cx="8135" cy="61104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549DA961-50A6-689D-DABF-D7BFF7C22CE0}"/>
              </a:ext>
            </a:extLst>
          </p:cNvPr>
          <p:cNvCxnSpPr>
            <a:cxnSpLocks/>
            <a:stCxn id="4" idx="2"/>
            <a:endCxn id="33" idx="0"/>
          </p:cNvCxnSpPr>
          <p:nvPr/>
        </p:nvCxnSpPr>
        <p:spPr>
          <a:xfrm rot="5400000">
            <a:off x="5993286" y="3822186"/>
            <a:ext cx="628357" cy="2561315"/>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77" name="四角形: メモ 76">
            <a:extLst>
              <a:ext uri="{FF2B5EF4-FFF2-40B4-BE49-F238E27FC236}">
                <a16:creationId xmlns:a16="http://schemas.microsoft.com/office/drawing/2014/main" id="{2DAF8F0B-4A4A-07FF-27A3-B535DCE28437}"/>
              </a:ext>
            </a:extLst>
          </p:cNvPr>
          <p:cNvSpPr/>
          <p:nvPr/>
        </p:nvSpPr>
        <p:spPr>
          <a:xfrm rot="20849489">
            <a:off x="32387" y="2776247"/>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省エネを</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徹底</a:t>
            </a:r>
          </a:p>
        </p:txBody>
      </p:sp>
      <p:sp>
        <p:nvSpPr>
          <p:cNvPr id="78" name="四角形: メモ 77">
            <a:extLst>
              <a:ext uri="{FF2B5EF4-FFF2-40B4-BE49-F238E27FC236}">
                <a16:creationId xmlns:a16="http://schemas.microsoft.com/office/drawing/2014/main" id="{F4328ACC-360C-E788-B96A-95C118519F05}"/>
              </a:ext>
            </a:extLst>
          </p:cNvPr>
          <p:cNvSpPr/>
          <p:nvPr/>
        </p:nvSpPr>
        <p:spPr>
          <a:xfrm rot="20849489">
            <a:off x="5579135" y="239901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再生可能</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エネルギーへ</a:t>
            </a:r>
          </a:p>
        </p:txBody>
      </p:sp>
      <p:sp>
        <p:nvSpPr>
          <p:cNvPr id="79" name="四角形: メモ 78">
            <a:extLst>
              <a:ext uri="{FF2B5EF4-FFF2-40B4-BE49-F238E27FC236}">
                <a16:creationId xmlns:a16="http://schemas.microsoft.com/office/drawing/2014/main" id="{FCBD6523-4CAE-5507-4E5B-5188556E52C9}"/>
              </a:ext>
            </a:extLst>
          </p:cNvPr>
          <p:cNvSpPr/>
          <p:nvPr/>
        </p:nvSpPr>
        <p:spPr>
          <a:xfrm rot="20849489">
            <a:off x="8388874" y="247537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転換</a:t>
            </a:r>
          </a:p>
        </p:txBody>
      </p:sp>
      <p:sp>
        <p:nvSpPr>
          <p:cNvPr id="80" name="四角形: メモ 79">
            <a:extLst>
              <a:ext uri="{FF2B5EF4-FFF2-40B4-BE49-F238E27FC236}">
                <a16:creationId xmlns:a16="http://schemas.microsoft.com/office/drawing/2014/main" id="{2B480660-CFAF-2370-A14E-79714E5E6368}"/>
              </a:ext>
            </a:extLst>
          </p:cNvPr>
          <p:cNvSpPr/>
          <p:nvPr/>
        </p:nvSpPr>
        <p:spPr>
          <a:xfrm rot="20849489">
            <a:off x="5974035" y="1105390"/>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エネルギーの</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「見える化」</a:t>
            </a:r>
          </a:p>
        </p:txBody>
      </p:sp>
      <p:sp>
        <p:nvSpPr>
          <p:cNvPr id="81" name="四角形: メモ 80">
            <a:extLst>
              <a:ext uri="{FF2B5EF4-FFF2-40B4-BE49-F238E27FC236}">
                <a16:creationId xmlns:a16="http://schemas.microsoft.com/office/drawing/2014/main" id="{119D291F-E563-A47D-080E-0BDB86161A5C}"/>
              </a:ext>
            </a:extLst>
          </p:cNvPr>
          <p:cNvSpPr/>
          <p:nvPr/>
        </p:nvSpPr>
        <p:spPr>
          <a:xfrm rot="20849489">
            <a:off x="8645459" y="4905426"/>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カーボン</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オフセットへ</a:t>
            </a:r>
          </a:p>
        </p:txBody>
      </p:sp>
      <p:cxnSp>
        <p:nvCxnSpPr>
          <p:cNvPr id="82" name="直線矢印コネクタ 81">
            <a:extLst>
              <a:ext uri="{FF2B5EF4-FFF2-40B4-BE49-F238E27FC236}">
                <a16:creationId xmlns:a16="http://schemas.microsoft.com/office/drawing/2014/main" id="{E2217D02-379C-E8D3-9996-1BB69AFF33B1}"/>
              </a:ext>
            </a:extLst>
          </p:cNvPr>
          <p:cNvCxnSpPr>
            <a:cxnSpLocks/>
            <a:endCxn id="50" idx="1"/>
          </p:cNvCxnSpPr>
          <p:nvPr/>
        </p:nvCxnSpPr>
        <p:spPr>
          <a:xfrm>
            <a:off x="5980782" y="5946628"/>
            <a:ext cx="1294509" cy="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コネクタ: カギ線 86">
            <a:extLst>
              <a:ext uri="{FF2B5EF4-FFF2-40B4-BE49-F238E27FC236}">
                <a16:creationId xmlns:a16="http://schemas.microsoft.com/office/drawing/2014/main" id="{CAA10256-7900-447A-6A11-55255E4913EC}"/>
              </a:ext>
            </a:extLst>
          </p:cNvPr>
          <p:cNvCxnSpPr>
            <a:cxnSpLocks/>
            <a:stCxn id="51" idx="3"/>
            <a:endCxn id="91" idx="2"/>
          </p:cNvCxnSpPr>
          <p:nvPr/>
        </p:nvCxnSpPr>
        <p:spPr>
          <a:xfrm flipH="1">
            <a:off x="2755754" y="5946628"/>
            <a:ext cx="6288573" cy="377943"/>
          </a:xfrm>
          <a:prstGeom prst="bentConnector4">
            <a:avLst>
              <a:gd name="adj1" fmla="val -3635"/>
              <a:gd name="adj2" fmla="val 203364"/>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8E42F571-D001-1035-F88F-74130D0D4115}"/>
              </a:ext>
            </a:extLst>
          </p:cNvPr>
          <p:cNvSpPr txBox="1"/>
          <p:nvPr/>
        </p:nvSpPr>
        <p:spPr>
          <a:xfrm>
            <a:off x="2087141" y="6047572"/>
            <a:ext cx="1337226"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クレジット</a:t>
            </a:r>
          </a:p>
        </p:txBody>
      </p:sp>
      <p:sp>
        <p:nvSpPr>
          <p:cNvPr id="92" name="テキスト ボックス 91">
            <a:extLst>
              <a:ext uri="{FF2B5EF4-FFF2-40B4-BE49-F238E27FC236}">
                <a16:creationId xmlns:a16="http://schemas.microsoft.com/office/drawing/2014/main" id="{DE20063A-80ED-EBAF-0E92-36D88B3E818C}"/>
              </a:ext>
            </a:extLst>
          </p:cNvPr>
          <p:cNvSpPr txBox="1"/>
          <p:nvPr/>
        </p:nvSpPr>
        <p:spPr>
          <a:xfrm rot="21104454">
            <a:off x="7673086" y="963505"/>
            <a:ext cx="2098651"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省エネ補助金</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設備導入・エネルギーマネジメント等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DB682C4C-9683-BBF7-45F0-E17C5344C4BD}"/>
              </a:ext>
            </a:extLst>
          </p:cNvPr>
          <p:cNvSpPr txBox="1"/>
          <p:nvPr/>
        </p:nvSpPr>
        <p:spPr>
          <a:xfrm rot="21104454">
            <a:off x="7213993" y="428087"/>
            <a:ext cx="1984838"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省エネ最適化診断</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省エネルギーセンター</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45172722-6D3C-F2F4-B3C2-EE0C07FC200F}"/>
              </a:ext>
            </a:extLst>
          </p:cNvPr>
          <p:cNvSpPr txBox="1"/>
          <p:nvPr/>
        </p:nvSpPr>
        <p:spPr>
          <a:xfrm rot="21104454">
            <a:off x="7804162" y="1575942"/>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87976F2A-3D2B-3221-59B1-8AF6191493EA}"/>
              </a:ext>
            </a:extLst>
          </p:cNvPr>
          <p:cNvSpPr/>
          <p:nvPr/>
        </p:nvSpPr>
        <p:spPr>
          <a:xfrm>
            <a:off x="132480" y="6036332"/>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排出</a:t>
            </a:r>
          </a:p>
        </p:txBody>
      </p:sp>
      <p:sp>
        <p:nvSpPr>
          <p:cNvPr id="69" name="正方形/長方形 68">
            <a:extLst>
              <a:ext uri="{FF2B5EF4-FFF2-40B4-BE49-F238E27FC236}">
                <a16:creationId xmlns:a16="http://schemas.microsoft.com/office/drawing/2014/main" id="{3584D213-84A8-F8AA-F9E5-01E9F03E30CE}"/>
              </a:ext>
            </a:extLst>
          </p:cNvPr>
          <p:cNvSpPr/>
          <p:nvPr/>
        </p:nvSpPr>
        <p:spPr>
          <a:xfrm>
            <a:off x="132480" y="6536378"/>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sp>
        <p:nvSpPr>
          <p:cNvPr id="84" name="正方形/長方形 83">
            <a:extLst>
              <a:ext uri="{FF2B5EF4-FFF2-40B4-BE49-F238E27FC236}">
                <a16:creationId xmlns:a16="http://schemas.microsoft.com/office/drawing/2014/main" id="{4190B7AF-F036-9358-EB13-A1B042F53CE5}"/>
              </a:ext>
            </a:extLst>
          </p:cNvPr>
          <p:cNvSpPr/>
          <p:nvPr/>
        </p:nvSpPr>
        <p:spPr>
          <a:xfrm>
            <a:off x="1298464" y="6033536"/>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100" dirty="0">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880EB159-4990-A78F-4AC1-2F5EE44D4989}"/>
              </a:ext>
            </a:extLst>
          </p:cNvPr>
          <p:cNvSpPr/>
          <p:nvPr/>
        </p:nvSpPr>
        <p:spPr>
          <a:xfrm>
            <a:off x="1298464" y="6533582"/>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grpSp>
        <p:nvGrpSpPr>
          <p:cNvPr id="70" name="グループ化 69">
            <a:extLst>
              <a:ext uri="{FF2B5EF4-FFF2-40B4-BE49-F238E27FC236}">
                <a16:creationId xmlns:a16="http://schemas.microsoft.com/office/drawing/2014/main" id="{BE6605EB-D711-E70E-A141-699D93E43F1C}"/>
              </a:ext>
            </a:extLst>
          </p:cNvPr>
          <p:cNvGrpSpPr/>
          <p:nvPr/>
        </p:nvGrpSpPr>
        <p:grpSpPr>
          <a:xfrm>
            <a:off x="1628380" y="6053342"/>
            <a:ext cx="519933" cy="317420"/>
            <a:chOff x="10423005" y="-2565259"/>
            <a:chExt cx="1769036" cy="1080001"/>
          </a:xfrm>
          <a:solidFill>
            <a:schemeClr val="bg1"/>
          </a:solidFill>
        </p:grpSpPr>
        <p:sp>
          <p:nvSpPr>
            <p:cNvPr id="73" name="正方形/長方形 72">
              <a:extLst>
                <a:ext uri="{FF2B5EF4-FFF2-40B4-BE49-F238E27FC236}">
                  <a16:creationId xmlns:a16="http://schemas.microsoft.com/office/drawing/2014/main" id="{E760947E-BE66-736C-8BD2-D06F2F323ED1}"/>
                </a:ext>
              </a:extLst>
            </p:cNvPr>
            <p:cNvSpPr/>
            <p:nvPr/>
          </p:nvSpPr>
          <p:spPr>
            <a:xfrm>
              <a:off x="10423005" y="-2565258"/>
              <a:ext cx="476220"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4" name="正方形/長方形 73">
              <a:extLst>
                <a:ext uri="{FF2B5EF4-FFF2-40B4-BE49-F238E27FC236}">
                  <a16:creationId xmlns:a16="http://schemas.microsoft.com/office/drawing/2014/main" id="{026EB511-BAAE-8CED-8B90-A6C5BB63412F}"/>
                </a:ext>
              </a:extLst>
            </p:cNvPr>
            <p:cNvSpPr/>
            <p:nvPr/>
          </p:nvSpPr>
          <p:spPr>
            <a:xfrm>
              <a:off x="11941895" y="-2565258"/>
              <a:ext cx="250146"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5" name="正方形/長方形 74">
              <a:extLst>
                <a:ext uri="{FF2B5EF4-FFF2-40B4-BE49-F238E27FC236}">
                  <a16:creationId xmlns:a16="http://schemas.microsoft.com/office/drawing/2014/main" id="{4F79B9F6-F968-8F4A-6AF1-BC8DC36687D3}"/>
                </a:ext>
              </a:extLst>
            </p:cNvPr>
            <p:cNvSpPr/>
            <p:nvPr/>
          </p:nvSpPr>
          <p:spPr>
            <a:xfrm>
              <a:off x="11653586" y="-2565259"/>
              <a:ext cx="288308" cy="576065"/>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6" name="正方形/長方形 75">
              <a:extLst>
                <a:ext uri="{FF2B5EF4-FFF2-40B4-BE49-F238E27FC236}">
                  <a16:creationId xmlns:a16="http://schemas.microsoft.com/office/drawing/2014/main" id="{CE7EEF8D-B549-271F-AAA5-A86136E1B11D}"/>
                </a:ext>
              </a:extLst>
            </p:cNvPr>
            <p:cNvSpPr/>
            <p:nvPr/>
          </p:nvSpPr>
          <p:spPr>
            <a:xfrm>
              <a:off x="10899225" y="-2565258"/>
              <a:ext cx="476220"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83" name="正方形/長方形 82">
              <a:extLst>
                <a:ext uri="{FF2B5EF4-FFF2-40B4-BE49-F238E27FC236}">
                  <a16:creationId xmlns:a16="http://schemas.microsoft.com/office/drawing/2014/main" id="{8D77F98C-2172-DFC6-850C-53EFE527F87C}"/>
                </a:ext>
              </a:extLst>
            </p:cNvPr>
            <p:cNvSpPr/>
            <p:nvPr/>
          </p:nvSpPr>
          <p:spPr>
            <a:xfrm>
              <a:off x="11375444" y="-2565258"/>
              <a:ext cx="278139"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grpSp>
      <p:cxnSp>
        <p:nvCxnSpPr>
          <p:cNvPr id="53" name="直線矢印コネクタ 52">
            <a:extLst>
              <a:ext uri="{FF2B5EF4-FFF2-40B4-BE49-F238E27FC236}">
                <a16:creationId xmlns:a16="http://schemas.microsoft.com/office/drawing/2014/main" id="{4712361D-1051-F665-78C6-89B74B8C1C0F}"/>
              </a:ext>
            </a:extLst>
          </p:cNvPr>
          <p:cNvCxnSpPr>
            <a:stCxn id="3" idx="3"/>
            <a:endCxn id="84" idx="1"/>
          </p:cNvCxnSpPr>
          <p:nvPr/>
        </p:nvCxnSpPr>
        <p:spPr>
          <a:xfrm flipV="1">
            <a:off x="996576" y="6285564"/>
            <a:ext cx="301888" cy="2796"/>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E53C25D-559A-0BA9-F689-E970F44617C7}"/>
              </a:ext>
            </a:extLst>
          </p:cNvPr>
          <p:cNvSpPr txBox="1"/>
          <p:nvPr/>
        </p:nvSpPr>
        <p:spPr>
          <a:xfrm>
            <a:off x="128464" y="5868051"/>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ja-JP" altLang="en-US" sz="900" dirty="0">
                <a:solidFill>
                  <a:srgbClr val="FF0000"/>
                </a:solidFill>
                <a:latin typeface="BIZ UDPゴシック" panose="020B0400000000000000" pitchFamily="50" charset="-128"/>
                <a:ea typeface="BIZ UDPゴシック" panose="020B0400000000000000" pitchFamily="50" charset="-128"/>
              </a:rPr>
              <a:t>排出大</a:t>
            </a:r>
          </a:p>
        </p:txBody>
      </p:sp>
      <p:sp>
        <p:nvSpPr>
          <p:cNvPr id="86" name="テキスト ボックス 85">
            <a:extLst>
              <a:ext uri="{FF2B5EF4-FFF2-40B4-BE49-F238E27FC236}">
                <a16:creationId xmlns:a16="http://schemas.microsoft.com/office/drawing/2014/main" id="{3C330726-34B8-9B68-F89E-0E9E9EE7E07E}"/>
              </a:ext>
            </a:extLst>
          </p:cNvPr>
          <p:cNvSpPr txBox="1"/>
          <p:nvPr/>
        </p:nvSpPr>
        <p:spPr>
          <a:xfrm>
            <a:off x="1291853" y="5871709"/>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en-US" altLang="ja-JP" sz="900" dirty="0">
                <a:solidFill>
                  <a:srgbClr val="006600"/>
                </a:solidFill>
                <a:latin typeface="BIZ UDPゴシック" panose="020B0400000000000000" pitchFamily="50" charset="-128"/>
                <a:ea typeface="BIZ UDPゴシック" panose="020B0400000000000000" pitchFamily="50" charset="-128"/>
              </a:rPr>
              <a:t>CN</a:t>
            </a:r>
            <a:r>
              <a:rPr kumimoji="1" lang="ja-JP" altLang="en-US" sz="900" dirty="0">
                <a:solidFill>
                  <a:srgbClr val="006600"/>
                </a:solidFill>
                <a:latin typeface="BIZ UDPゴシック" panose="020B0400000000000000" pitchFamily="50" charset="-128"/>
                <a:ea typeface="BIZ UDPゴシック" panose="020B0400000000000000" pitchFamily="50" charset="-128"/>
              </a:rPr>
              <a:t>実現</a:t>
            </a:r>
          </a:p>
        </p:txBody>
      </p:sp>
      <p:grpSp>
        <p:nvGrpSpPr>
          <p:cNvPr id="64" name="グループ化 63">
            <a:extLst>
              <a:ext uri="{FF2B5EF4-FFF2-40B4-BE49-F238E27FC236}">
                <a16:creationId xmlns:a16="http://schemas.microsoft.com/office/drawing/2014/main" id="{16AC6560-DA30-57FA-23C3-DD89635DC224}"/>
              </a:ext>
            </a:extLst>
          </p:cNvPr>
          <p:cNvGrpSpPr/>
          <p:nvPr/>
        </p:nvGrpSpPr>
        <p:grpSpPr>
          <a:xfrm>
            <a:off x="8491429" y="3455206"/>
            <a:ext cx="552898" cy="552898"/>
            <a:chOff x="8491429" y="3455206"/>
            <a:chExt cx="552898" cy="552898"/>
          </a:xfrm>
        </p:grpSpPr>
        <p:pic>
          <p:nvPicPr>
            <p:cNvPr id="47" name="図 46" descr="図形, 円&#10;&#10;自動的に生成された説明">
              <a:extLst>
                <a:ext uri="{FF2B5EF4-FFF2-40B4-BE49-F238E27FC236}">
                  <a16:creationId xmlns:a16="http://schemas.microsoft.com/office/drawing/2014/main" id="{A99B15C4-6DBA-C89D-AF79-BB6CF98A1C1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88" name="図 87" descr="図形, 円&#10;&#10;自動的に生成された説明">
              <a:extLst>
                <a:ext uri="{FF2B5EF4-FFF2-40B4-BE49-F238E27FC236}">
                  <a16:creationId xmlns:a16="http://schemas.microsoft.com/office/drawing/2014/main" id="{016378CF-49D4-8E5E-2DF7-4FC4E620C64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63" name="正方形/長方形 62">
              <a:extLst>
                <a:ext uri="{FF2B5EF4-FFF2-40B4-BE49-F238E27FC236}">
                  <a16:creationId xmlns:a16="http://schemas.microsoft.com/office/drawing/2014/main" id="{6C5BAFC7-C8D0-4405-51E7-F876490FE6EE}"/>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1CD72E9D-8884-9470-FAF1-E1F10030EB38}"/>
              </a:ext>
            </a:extLst>
          </p:cNvPr>
          <p:cNvGrpSpPr/>
          <p:nvPr/>
        </p:nvGrpSpPr>
        <p:grpSpPr>
          <a:xfrm>
            <a:off x="5696029" y="3446550"/>
            <a:ext cx="552898" cy="552898"/>
            <a:chOff x="8491429" y="3455206"/>
            <a:chExt cx="552898" cy="552898"/>
          </a:xfrm>
        </p:grpSpPr>
        <p:pic>
          <p:nvPicPr>
            <p:cNvPr id="96" name="図 95" descr="図形, 円&#10;&#10;自動的に生成された説明">
              <a:extLst>
                <a:ext uri="{FF2B5EF4-FFF2-40B4-BE49-F238E27FC236}">
                  <a16:creationId xmlns:a16="http://schemas.microsoft.com/office/drawing/2014/main" id="{9ED84FF4-553D-5BCE-FB60-5F7E2FA526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97" name="図 96" descr="図形, 円&#10;&#10;自動的に生成された説明">
              <a:extLst>
                <a:ext uri="{FF2B5EF4-FFF2-40B4-BE49-F238E27FC236}">
                  <a16:creationId xmlns:a16="http://schemas.microsoft.com/office/drawing/2014/main" id="{E50FE491-C550-7EEF-0BBC-05072757C95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98" name="正方形/長方形 97">
              <a:extLst>
                <a:ext uri="{FF2B5EF4-FFF2-40B4-BE49-F238E27FC236}">
                  <a16:creationId xmlns:a16="http://schemas.microsoft.com/office/drawing/2014/main" id="{9BEA503E-9E1E-A2BD-DD5A-89F1A8F6C278}"/>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9D89958A-FD27-8B75-6998-292F33BABBC4}"/>
              </a:ext>
            </a:extLst>
          </p:cNvPr>
          <p:cNvGrpSpPr/>
          <p:nvPr/>
        </p:nvGrpSpPr>
        <p:grpSpPr>
          <a:xfrm>
            <a:off x="2822483" y="3452402"/>
            <a:ext cx="552898" cy="552898"/>
            <a:chOff x="8491429" y="3455206"/>
            <a:chExt cx="552898" cy="552898"/>
          </a:xfrm>
        </p:grpSpPr>
        <p:pic>
          <p:nvPicPr>
            <p:cNvPr id="100" name="図 99" descr="図形, 円&#10;&#10;自動的に生成された説明">
              <a:extLst>
                <a:ext uri="{FF2B5EF4-FFF2-40B4-BE49-F238E27FC236}">
                  <a16:creationId xmlns:a16="http://schemas.microsoft.com/office/drawing/2014/main" id="{057858DC-0A40-E638-29E0-F43D96E34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1" name="図 100" descr="図形, 円&#10;&#10;自動的に生成された説明">
              <a:extLst>
                <a:ext uri="{FF2B5EF4-FFF2-40B4-BE49-F238E27FC236}">
                  <a16:creationId xmlns:a16="http://schemas.microsoft.com/office/drawing/2014/main" id="{E6F760C1-2CC5-F53A-FA5B-AB96A1AF4F6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102" name="正方形/長方形 101">
              <a:extLst>
                <a:ext uri="{FF2B5EF4-FFF2-40B4-BE49-F238E27FC236}">
                  <a16:creationId xmlns:a16="http://schemas.microsoft.com/office/drawing/2014/main" id="{1130609E-6532-DE2C-15C7-A3FF7627E485}"/>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67555C2D-72BE-C016-866A-F1DD6846A8D2}"/>
              </a:ext>
            </a:extLst>
          </p:cNvPr>
          <p:cNvGrpSpPr/>
          <p:nvPr/>
        </p:nvGrpSpPr>
        <p:grpSpPr>
          <a:xfrm>
            <a:off x="5696029" y="5957058"/>
            <a:ext cx="552898" cy="552898"/>
            <a:chOff x="8491429" y="3455206"/>
            <a:chExt cx="552898" cy="552898"/>
          </a:xfrm>
        </p:grpSpPr>
        <p:pic>
          <p:nvPicPr>
            <p:cNvPr id="104" name="図 103" descr="図形, 円&#10;&#10;自動的に生成された説明">
              <a:extLst>
                <a:ext uri="{FF2B5EF4-FFF2-40B4-BE49-F238E27FC236}">
                  <a16:creationId xmlns:a16="http://schemas.microsoft.com/office/drawing/2014/main" id="{8C94428C-8064-F356-7DAE-756323B26C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5" name="図 104" descr="図形, 円&#10;&#10;自動的に生成された説明">
              <a:extLst>
                <a:ext uri="{FF2B5EF4-FFF2-40B4-BE49-F238E27FC236}">
                  <a16:creationId xmlns:a16="http://schemas.microsoft.com/office/drawing/2014/main" id="{615BA7C1-848C-3466-1823-E5A2C05A628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3374686">
              <a:off x="8639565" y="3691218"/>
              <a:ext cx="199365" cy="131951"/>
            </a:xfrm>
            <a:prstGeom prst="rect">
              <a:avLst/>
            </a:prstGeom>
          </p:spPr>
        </p:pic>
        <p:sp>
          <p:nvSpPr>
            <p:cNvPr id="106" name="正方形/長方形 105">
              <a:extLst>
                <a:ext uri="{FF2B5EF4-FFF2-40B4-BE49-F238E27FC236}">
                  <a16:creationId xmlns:a16="http://schemas.microsoft.com/office/drawing/2014/main" id="{8698C1DA-4AE9-7985-B051-0092A502995D}"/>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0" name="Picture 2" descr="Ｊ－クレジット制度">
            <a:extLst>
              <a:ext uri="{FF2B5EF4-FFF2-40B4-BE49-F238E27FC236}">
                <a16:creationId xmlns:a16="http://schemas.microsoft.com/office/drawing/2014/main" id="{504D9E67-5FB2-7A90-CC28-E59F7561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5517232"/>
            <a:ext cx="1794627" cy="317683"/>
          </a:xfrm>
          <a:prstGeom prst="rect">
            <a:avLst/>
          </a:prstGeom>
          <a:noFill/>
          <a:extLst>
            <a:ext uri="{909E8E84-426E-40DD-AFC4-6F175D3DCCD1}">
              <a14:hiddenFill xmlns:a14="http://schemas.microsoft.com/office/drawing/2010/main">
                <a:solidFill>
                  <a:srgbClr val="FFFFFF"/>
                </a:solidFill>
              </a14:hiddenFill>
            </a:ext>
          </a:extLst>
        </p:spPr>
      </p:pic>
      <p:sp>
        <p:nvSpPr>
          <p:cNvPr id="108" name="テキスト ボックス 107">
            <a:extLst>
              <a:ext uri="{FF2B5EF4-FFF2-40B4-BE49-F238E27FC236}">
                <a16:creationId xmlns:a16="http://schemas.microsoft.com/office/drawing/2014/main" id="{3C1DC58B-FA2F-6DCF-E5BF-3A598A5845BE}"/>
              </a:ext>
            </a:extLst>
          </p:cNvPr>
          <p:cNvSpPr txBox="1"/>
          <p:nvPr/>
        </p:nvSpPr>
        <p:spPr>
          <a:xfrm rot="20682924">
            <a:off x="8156907" y="4648081"/>
            <a:ext cx="1774845"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自社が</a:t>
            </a:r>
            <a:r>
              <a:rPr kumimoji="1" lang="en-US" altLang="ja-JP" sz="1200" dirty="0">
                <a:latin typeface="BIZ UDPゴシック" panose="020B0400000000000000" pitchFamily="50" charset="-128"/>
                <a:ea typeface="BIZ UDPゴシック" panose="020B0400000000000000" pitchFamily="50" charset="-128"/>
              </a:rPr>
              <a:t>CN</a:t>
            </a:r>
            <a:r>
              <a:rPr kumimoji="1" lang="ja-JP" altLang="en-US" sz="1200" dirty="0">
                <a:latin typeface="BIZ UDPゴシック" panose="020B0400000000000000" pitchFamily="50" charset="-128"/>
                <a:ea typeface="BIZ UDPゴシック" panose="020B0400000000000000" pitchFamily="50" charset="-128"/>
              </a:rPr>
              <a:t>実現したら</a:t>
            </a:r>
            <a:r>
              <a:rPr kumimoji="1" lang="en-US" altLang="ja-JP" sz="12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339350607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再生可能エネルギーへ</a:t>
            </a:r>
          </a:p>
        </p:txBody>
      </p:sp>
      <p:graphicFrame>
        <p:nvGraphicFramePr>
          <p:cNvPr id="4" name="表 3">
            <a:extLst>
              <a:ext uri="{FF2B5EF4-FFF2-40B4-BE49-F238E27FC236}">
                <a16:creationId xmlns:a16="http://schemas.microsoft.com/office/drawing/2014/main" id="{47CE4D92-A378-6C22-6A24-43E8037721A2}"/>
              </a:ext>
            </a:extLst>
          </p:cNvPr>
          <p:cNvGraphicFramePr>
            <a:graphicFrameLocks noGrp="1"/>
          </p:cNvGraphicFramePr>
          <p:nvPr>
            <p:extLst>
              <p:ext uri="{D42A27DB-BD31-4B8C-83A1-F6EECF244321}">
                <p14:modId xmlns:p14="http://schemas.microsoft.com/office/powerpoint/2010/main" val="3423230685"/>
              </p:ext>
            </p:extLst>
          </p:nvPr>
        </p:nvGraphicFramePr>
        <p:xfrm>
          <a:off x="272479" y="670092"/>
          <a:ext cx="9361042" cy="6143284"/>
        </p:xfrm>
        <a:graphic>
          <a:graphicData uri="http://schemas.openxmlformats.org/drawingml/2006/table">
            <a:tbl>
              <a:tblPr>
                <a:tableStyleId>{5C22544A-7EE6-4342-B048-85BDC9FD1C3A}</a:tableStyleId>
              </a:tblPr>
              <a:tblGrid>
                <a:gridCol w="216024">
                  <a:extLst>
                    <a:ext uri="{9D8B030D-6E8A-4147-A177-3AD203B41FA5}">
                      <a16:colId xmlns:a16="http://schemas.microsoft.com/office/drawing/2014/main" val="4063138173"/>
                    </a:ext>
                  </a:extLst>
                </a:gridCol>
                <a:gridCol w="1944216">
                  <a:extLst>
                    <a:ext uri="{9D8B030D-6E8A-4147-A177-3AD203B41FA5}">
                      <a16:colId xmlns:a16="http://schemas.microsoft.com/office/drawing/2014/main" val="573215576"/>
                    </a:ext>
                  </a:extLst>
                </a:gridCol>
                <a:gridCol w="2448273">
                  <a:extLst>
                    <a:ext uri="{9D8B030D-6E8A-4147-A177-3AD203B41FA5}">
                      <a16:colId xmlns:a16="http://schemas.microsoft.com/office/drawing/2014/main" val="2438369035"/>
                    </a:ext>
                  </a:extLst>
                </a:gridCol>
                <a:gridCol w="2232248">
                  <a:extLst>
                    <a:ext uri="{9D8B030D-6E8A-4147-A177-3AD203B41FA5}">
                      <a16:colId xmlns:a16="http://schemas.microsoft.com/office/drawing/2014/main" val="3534037273"/>
                    </a:ext>
                  </a:extLst>
                </a:gridCol>
                <a:gridCol w="2520281">
                  <a:extLst>
                    <a:ext uri="{9D8B030D-6E8A-4147-A177-3AD203B41FA5}">
                      <a16:colId xmlns:a16="http://schemas.microsoft.com/office/drawing/2014/main" val="1472049148"/>
                    </a:ext>
                  </a:extLst>
                </a:gridCol>
              </a:tblGrid>
              <a:tr h="266737">
                <a:tc gridSpan="2">
                  <a:txBody>
                    <a:bodyPr/>
                    <a:lstStyle/>
                    <a:p>
                      <a:pPr algn="ctr" fontAlgn="ctr"/>
                      <a:r>
                        <a:rPr lang="ja-JP" altLang="en-US" sz="1400" u="none" strike="noStrike">
                          <a:effectLst/>
                          <a:latin typeface="BIZ UDPゴシック" panose="020B0400000000000000" pitchFamily="50" charset="-128"/>
                          <a:ea typeface="BIZ UDPゴシック" panose="020B0400000000000000" pitchFamily="50" charset="-128"/>
                        </a:rPr>
                        <a:t>再エネを調達する手段</a:t>
                      </a: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ja-JP" altLang="en-US" sz="1400" u="none" strike="noStrike">
                          <a:effectLst/>
                          <a:latin typeface="BIZ UDPゴシック" panose="020B0400000000000000" pitchFamily="50" charset="-128"/>
                          <a:ea typeface="BIZ UDPゴシック" panose="020B0400000000000000" pitchFamily="50" charset="-128"/>
                        </a:rPr>
                        <a:t>概要</a:t>
                      </a: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長所</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ja-JP" altLang="en-US" sz="1400" u="none" strike="noStrike">
                          <a:effectLst/>
                          <a:latin typeface="BIZ UDPゴシック" panose="020B0400000000000000" pitchFamily="50" charset="-128"/>
                          <a:ea typeface="BIZ UDPゴシック" panose="020B0400000000000000" pitchFamily="50" charset="-128"/>
                        </a:rPr>
                        <a:t>短所</a:t>
                      </a: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6871520"/>
                  </a:ext>
                </a:extLst>
              </a:tr>
              <a:tr h="780885">
                <a:tc rowSpan="3" gridSpan="2">
                  <a:txBody>
                    <a:bodyPr/>
                    <a:lstStyle/>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小売電気事業者との契約</a:t>
                      </a:r>
                    </a:p>
                    <a:p>
                      <a:pPr algn="ctr" fontAlgn="ctr"/>
                      <a:r>
                        <a:rPr lang="en-US" altLang="ja-JP" sz="1400" b="1" u="none" strike="noStrike" dirty="0">
                          <a:effectLst/>
                          <a:latin typeface="BIZ UDPゴシック" panose="020B0400000000000000" pitchFamily="50" charset="-128"/>
                          <a:ea typeface="BIZ UDPゴシック" panose="020B0400000000000000" pitchFamily="50" charset="-128"/>
                        </a:rPr>
                        <a:t>(</a:t>
                      </a:r>
                      <a:r>
                        <a:rPr lang="ja-JP" altLang="en-US" sz="1400" b="1" u="none" strike="noStrike" dirty="0">
                          <a:effectLst/>
                          <a:latin typeface="BIZ UDPゴシック" panose="020B0400000000000000" pitchFamily="50" charset="-128"/>
                          <a:ea typeface="BIZ UDPゴシック" panose="020B0400000000000000" pitchFamily="50" charset="-128"/>
                        </a:rPr>
                        <a:t>再エネ電気メニュー</a:t>
                      </a:r>
                      <a:r>
                        <a:rPr lang="en-US" altLang="ja-JP" sz="1400" b="1" u="none" strike="noStrike" dirty="0">
                          <a:effectLst/>
                          <a:latin typeface="BIZ UDPゴシック" panose="020B0400000000000000" pitchFamily="50" charset="-128"/>
                          <a:ea typeface="BIZ UDPゴシック" panose="020B0400000000000000" pitchFamily="50" charset="-128"/>
                        </a:rPr>
                        <a:t>)</a:t>
                      </a:r>
                      <a:endPar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rowSpan="3" hMerge="1">
                  <a:txBody>
                    <a:bodyPr/>
                    <a:lstStyle/>
                    <a:p>
                      <a:endParaRPr kumimoji="1" lang="ja-JP" altLang="en-US"/>
                    </a:p>
                  </a:txBody>
                  <a:tcPr/>
                </a:tc>
                <a:tc rowSpan="3">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自然エネルギー</a:t>
                      </a:r>
                      <a:r>
                        <a:rPr lang="en-US" altLang="ja-JP" sz="1400" u="none" strike="noStrike" dirty="0">
                          <a:effectLst/>
                          <a:latin typeface="BIZ UDPゴシック" panose="020B0400000000000000" pitchFamily="50" charset="-128"/>
                          <a:ea typeface="BIZ UDPゴシック" panose="020B0400000000000000" pitchFamily="50" charset="-128"/>
                        </a:rPr>
                        <a:t>100</a:t>
                      </a:r>
                      <a:r>
                        <a:rPr lang="ja-JP" altLang="en-US" sz="1400" u="none" strike="noStrike" dirty="0">
                          <a:effectLst/>
                          <a:latin typeface="BIZ UDPゴシック" panose="020B0400000000000000" pitchFamily="50" charset="-128"/>
                          <a:ea typeface="BIZ UDPゴシック" panose="020B0400000000000000" pitchFamily="50" charset="-128"/>
                        </a:rPr>
                        <a:t>％の</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電力を購入</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当該プランの購入契約のみ</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で調達が可能なため、</a:t>
                      </a:r>
                    </a:p>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取引コストが相対的に低い</a:t>
                      </a:r>
                      <a:endParaRPr lang="ja-JP" altLang="en-US" sz="14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電力購入先の切り替えが</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必要となるため</a:t>
                      </a:r>
                    </a:p>
                    <a:p>
                      <a:pPr algn="ctr" fontAlgn="ctr"/>
                      <a:r>
                        <a:rPr lang="ja-JP" altLang="en-US" sz="1400" b="1" u="none" strike="noStrike" dirty="0">
                          <a:solidFill>
                            <a:schemeClr val="tx1"/>
                          </a:solidFill>
                          <a:effectLst/>
                          <a:latin typeface="BIZ UDPゴシック" panose="020B0400000000000000" pitchFamily="50" charset="-128"/>
                          <a:ea typeface="BIZ UDPゴシック" panose="020B0400000000000000" pitchFamily="50" charset="-128"/>
                        </a:rPr>
                        <a:t>手続きが多い</a:t>
                      </a:r>
                      <a:endParaRPr lang="ja-JP" altLang="en-US" sz="14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56103275"/>
                  </a:ext>
                </a:extLst>
              </a:tr>
              <a:tr h="523811">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小口でも調達</a:t>
                      </a:r>
                      <a:r>
                        <a:rPr lang="ja-JP" altLang="en-US" sz="1400" u="none" strike="noStrike" dirty="0">
                          <a:effectLst/>
                          <a:latin typeface="BIZ UDPゴシック" panose="020B0400000000000000" pitchFamily="50" charset="-128"/>
                          <a:ea typeface="BIZ UDPゴシック" panose="020B0400000000000000" pitchFamily="50" charset="-128"/>
                        </a:rPr>
                        <a:t>可能</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拠点が複数地域にまたがる</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場合は</a:t>
                      </a:r>
                      <a:r>
                        <a:rPr lang="ja-JP" altLang="en-US" sz="1400" b="1" u="none" strike="noStrike" dirty="0">
                          <a:effectLst/>
                          <a:latin typeface="BIZ UDPゴシック" panose="020B0400000000000000" pitchFamily="50" charset="-128"/>
                          <a:ea typeface="BIZ UDPゴシック" panose="020B0400000000000000" pitchFamily="50" charset="-128"/>
                        </a:rPr>
                        <a:t>拠点ごとの検討</a:t>
                      </a:r>
                      <a:r>
                        <a:rPr lang="ja-JP" altLang="en-US" sz="1400" u="none" strike="noStrike" dirty="0">
                          <a:effectLst/>
                          <a:latin typeface="BIZ UDPゴシック" panose="020B0400000000000000" pitchFamily="50" charset="-128"/>
                          <a:ea typeface="BIZ UDPゴシック" panose="020B0400000000000000" pitchFamily="50" charset="-128"/>
                        </a:rPr>
                        <a:t>が必要</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00343820"/>
                  </a:ext>
                </a:extLst>
              </a:tr>
              <a:tr h="780885">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大口向けに、</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個別のプランを提供する</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小売電気事業者もある</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契約電力会社の再エネ調達力に</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依存するため、</a:t>
                      </a:r>
                    </a:p>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将来の調達リスクがある</a:t>
                      </a:r>
                      <a:endPar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66514843"/>
                  </a:ext>
                </a:extLst>
              </a:tr>
              <a:tr h="523811">
                <a:tc rowSpan="2" gridSpan="2">
                  <a:txBody>
                    <a:bodyPr/>
                    <a:lstStyle/>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自家発電・自家消費</a:t>
                      </a:r>
                      <a:endPar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rowSpan="2" hMerge="1">
                  <a:txBody>
                    <a:bodyPr/>
                    <a:lstStyle/>
                    <a:p>
                      <a:endParaRPr kumimoji="1" lang="ja-JP" altLang="en-US"/>
                    </a:p>
                  </a:txBody>
                  <a:tcPr/>
                </a:tc>
                <a:tc rowSpan="2">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発電設備を事業所敷地内に</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設置・運転し、</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発電した電力を自家消費</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rowSpan="2">
                  <a:txBody>
                    <a:bodyPr/>
                    <a:lstStyle/>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屋根や遊休地の活用</a:t>
                      </a:r>
                      <a:r>
                        <a:rPr lang="ja-JP" altLang="en-US" sz="1400" u="none" strike="noStrike" dirty="0">
                          <a:effectLst/>
                          <a:latin typeface="BIZ UDPゴシック" panose="020B0400000000000000" pitchFamily="50" charset="-128"/>
                          <a:ea typeface="BIZ UDPゴシック" panose="020B0400000000000000" pitchFamily="50" charset="-128"/>
                        </a:rPr>
                        <a:t>が</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可能</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u="none" strike="noStrike" dirty="0">
                          <a:effectLst/>
                          <a:latin typeface="BIZ UDPゴシック" panose="020B0400000000000000" pitchFamily="50" charset="-128"/>
                          <a:ea typeface="BIZ UDPゴシック" panose="020B0400000000000000" pitchFamily="50" charset="-128"/>
                        </a:rPr>
                        <a:t>設置場所の確保が必要で</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稼働まで期間を要するため、</a:t>
                      </a:r>
                    </a:p>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即座に調達できない</a:t>
                      </a:r>
                      <a:endPar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83387582"/>
                  </a:ext>
                </a:extLst>
              </a:tr>
              <a:tr h="266737">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fontAlgn="ct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継続的なメンテナンス</a:t>
                      </a:r>
                      <a:r>
                        <a:rPr lang="ja-JP" altLang="en-US" sz="1400" u="none" strike="noStrike" dirty="0">
                          <a:effectLst/>
                          <a:latin typeface="BIZ UDPゴシック" panose="020B0400000000000000" pitchFamily="50" charset="-128"/>
                          <a:ea typeface="BIZ UDPゴシック" panose="020B0400000000000000" pitchFamily="50" charset="-128"/>
                        </a:rPr>
                        <a:t>が必要</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40182565"/>
                  </a:ext>
                </a:extLst>
              </a:tr>
              <a:tr h="523811">
                <a:tc rowSpan="2">
                  <a:txBody>
                    <a:bodyPr/>
                    <a:lstStyle/>
                    <a:p>
                      <a:pPr algn="ctr" fontAlgn="ct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rowSpan="2">
                  <a:txBody>
                    <a:bodyPr/>
                    <a:lstStyle/>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第三者所有モデル</a:t>
                      </a:r>
                      <a:br>
                        <a:rPr lang="ja-JP" altLang="en-US" sz="1400" b="1" u="none" strike="noStrike" dirty="0">
                          <a:effectLst/>
                          <a:latin typeface="BIZ UDPゴシック" panose="020B0400000000000000" pitchFamily="50" charset="-128"/>
                          <a:ea typeface="BIZ UDPゴシック" panose="020B0400000000000000" pitchFamily="50" charset="-128"/>
                        </a:rPr>
                      </a:br>
                      <a:r>
                        <a:rPr lang="en-US" altLang="ja-JP" sz="1400" b="1" u="none" strike="noStrike" dirty="0">
                          <a:effectLst/>
                          <a:latin typeface="BIZ UDPゴシック" panose="020B0400000000000000" pitchFamily="50" charset="-128"/>
                          <a:ea typeface="BIZ UDPゴシック" panose="020B0400000000000000" pitchFamily="50" charset="-128"/>
                        </a:rPr>
                        <a:t>(※</a:t>
                      </a:r>
                      <a:r>
                        <a:rPr lang="ja-JP" altLang="en-US" sz="1400" b="1" u="none" strike="noStrike" dirty="0">
                          <a:effectLst/>
                          <a:latin typeface="BIZ UDPゴシック" panose="020B0400000000000000" pitchFamily="50" charset="-128"/>
                          <a:ea typeface="BIZ UDPゴシック" panose="020B0400000000000000" pitchFamily="50" charset="-128"/>
                        </a:rPr>
                        <a:t>自家消費の</a:t>
                      </a:r>
                      <a:r>
                        <a:rPr lang="en-US" altLang="ja-JP" sz="1400" b="1" u="none" strike="noStrike" dirty="0">
                          <a:effectLst/>
                          <a:latin typeface="BIZ UDPゴシック" panose="020B0400000000000000" pitchFamily="50" charset="-128"/>
                          <a:ea typeface="BIZ UDPゴシック" panose="020B0400000000000000" pitchFamily="50" charset="-128"/>
                        </a:rPr>
                        <a:t>1</a:t>
                      </a:r>
                      <a:r>
                        <a:rPr lang="ja-JP" altLang="en-US" sz="1400" b="1" u="none" strike="noStrike" dirty="0">
                          <a:effectLst/>
                          <a:latin typeface="BIZ UDPゴシック" panose="020B0400000000000000" pitchFamily="50" charset="-128"/>
                          <a:ea typeface="BIZ UDPゴシック" panose="020B0400000000000000" pitchFamily="50" charset="-128"/>
                        </a:rPr>
                        <a:t>類型</a:t>
                      </a:r>
                      <a:r>
                        <a:rPr lang="en-US" altLang="ja-JP" sz="1400" b="1" u="none" strike="noStrike" dirty="0">
                          <a:effectLst/>
                          <a:latin typeface="BIZ UDPゴシック" panose="020B0400000000000000" pitchFamily="50" charset="-128"/>
                          <a:ea typeface="BIZ UDPゴシック" panose="020B0400000000000000" pitchFamily="50" charset="-128"/>
                        </a:rPr>
                        <a:t>)</a:t>
                      </a:r>
                      <a:endPar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rowSpan="2">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第三者が、</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発電設備を事業所内の</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屋根・敷地等に設置し、</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その発電した電力を購入</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メンテナンス等の</a:t>
                      </a:r>
                    </a:p>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手間が不要</a:t>
                      </a:r>
                      <a:endParaRPr lang="ja-JP" altLang="en-US" sz="14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rowSpan="2">
                  <a:txBody>
                    <a:bodyPr/>
                    <a:lstStyle/>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工事等への対応</a:t>
                      </a:r>
                      <a:r>
                        <a:rPr lang="ja-JP" altLang="en-US" sz="1400" u="none" strike="noStrike" dirty="0">
                          <a:effectLst/>
                          <a:latin typeface="BIZ UDPゴシック" panose="020B0400000000000000" pitchFamily="50" charset="-128"/>
                          <a:ea typeface="BIZ UDPゴシック" panose="020B0400000000000000" pitchFamily="50" charset="-128"/>
                        </a:rPr>
                        <a:t>が必要</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92691743"/>
                  </a:ext>
                </a:extLst>
              </a:tr>
              <a:tr h="78088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系統電力よりも</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安く設定されるため</a:t>
                      </a:r>
                    </a:p>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電気代の削減</a:t>
                      </a:r>
                      <a:r>
                        <a:rPr lang="ja-JP" altLang="en-US" sz="1400" u="none" strike="noStrike" dirty="0">
                          <a:effectLst/>
                          <a:latin typeface="BIZ UDPゴシック" panose="020B0400000000000000" pitchFamily="50" charset="-128"/>
                          <a:ea typeface="BIZ UDPゴシック" panose="020B0400000000000000" pitchFamily="50" charset="-128"/>
                        </a:rPr>
                        <a:t>が可能</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vMerge="1">
                  <a:txBody>
                    <a:bodyPr/>
                    <a:lstStyle/>
                    <a:p>
                      <a:pPr algn="ctr" fontAlgn="ct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77799691"/>
                  </a:ext>
                </a:extLst>
              </a:tr>
              <a:tr h="523811">
                <a:tc rowSpan="3" gridSpan="2">
                  <a:txBody>
                    <a:bodyPr/>
                    <a:lstStyle/>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再エネ電力証書等の購入</a:t>
                      </a:r>
                      <a:endPar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rowSpan="3" hMerge="1">
                  <a:txBody>
                    <a:bodyPr/>
                    <a:lstStyle/>
                    <a:p>
                      <a:endParaRPr kumimoji="1" lang="ja-JP" altLang="en-US"/>
                    </a:p>
                  </a:txBody>
                  <a:tcPr/>
                </a:tc>
                <a:tc rowSpan="3">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自然エネルギーの</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電力が生み出す</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環境価値を証書で購入</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複数拠点の</a:t>
                      </a: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再エネ化の</a:t>
                      </a:r>
                    </a:p>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一括実行</a:t>
                      </a:r>
                      <a:r>
                        <a:rPr lang="ja-JP" altLang="en-US" sz="1400" u="none" strike="noStrike" dirty="0">
                          <a:effectLst/>
                          <a:latin typeface="BIZ UDPゴシック" panose="020B0400000000000000" pitchFamily="50" charset="-128"/>
                          <a:ea typeface="BIZ UDPゴシック" panose="020B0400000000000000" pitchFamily="50" charset="-128"/>
                        </a:rPr>
                        <a:t>が可能</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400" b="1" u="none" strike="noStrike" dirty="0">
                          <a:effectLst/>
                          <a:latin typeface="BIZ UDPゴシック" panose="020B0400000000000000" pitchFamily="50" charset="-128"/>
                          <a:ea typeface="BIZ UDPゴシック" panose="020B0400000000000000" pitchFamily="50" charset="-128"/>
                        </a:rPr>
                        <a:t>価格変動</a:t>
                      </a:r>
                      <a:r>
                        <a:rPr lang="ja-JP" altLang="en-US" sz="1400" u="none" strike="noStrike" dirty="0">
                          <a:effectLst/>
                          <a:latin typeface="BIZ UDPゴシック" panose="020B0400000000000000" pitchFamily="50" charset="-128"/>
                          <a:ea typeface="BIZ UDPゴシック" panose="020B0400000000000000" pitchFamily="50" charset="-128"/>
                        </a:rPr>
                        <a:t>があり、</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かつ、</a:t>
                      </a:r>
                      <a:r>
                        <a:rPr lang="ja-JP" altLang="en-US" sz="1400" b="1" u="none" strike="noStrike" dirty="0">
                          <a:effectLst/>
                          <a:latin typeface="BIZ UDPゴシック" panose="020B0400000000000000" pitchFamily="50" charset="-128"/>
                          <a:ea typeface="BIZ UDPゴシック" panose="020B0400000000000000" pitchFamily="50" charset="-128"/>
                        </a:rPr>
                        <a:t>相対的に高価</a:t>
                      </a:r>
                      <a:endPar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17794797"/>
                  </a:ext>
                </a:extLst>
              </a:tr>
              <a:tr h="523811">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電力購入先の切り替えなし</a:t>
                      </a:r>
                    </a:p>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に再エネ価値を調達可能</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現時点で</a:t>
                      </a:r>
                      <a:r>
                        <a:rPr lang="ja-JP" altLang="en-US" sz="1400" b="1" u="none" strike="noStrike" dirty="0">
                          <a:effectLst/>
                          <a:latin typeface="BIZ UDPゴシック" panose="020B0400000000000000" pitchFamily="50" charset="-128"/>
                          <a:ea typeface="BIZ UDPゴシック" panose="020B0400000000000000" pitchFamily="50" charset="-128"/>
                        </a:rPr>
                        <a:t>流通量が限定的</a:t>
                      </a:r>
                      <a:endPar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22398276"/>
                  </a:ext>
                </a:extLst>
              </a:tr>
              <a:tr h="523811">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u="none" strike="noStrike" dirty="0">
                          <a:effectLst/>
                          <a:latin typeface="BIZ UDPゴシック" panose="020B0400000000000000" pitchFamily="50" charset="-128"/>
                          <a:ea typeface="BIZ UDPゴシック" panose="020B0400000000000000" pitchFamily="50" charset="-128"/>
                        </a:rPr>
                        <a:t>長期契約が不要で、</a:t>
                      </a: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市況に</a:t>
                      </a:r>
                    </a:p>
                    <a:p>
                      <a:pPr algn="ctr" fontAlgn="ctr"/>
                      <a:r>
                        <a:rPr lang="ja-JP" altLang="en-US" sz="1400" u="none" strike="noStrike" dirty="0">
                          <a:solidFill>
                            <a:srgbClr val="FF0000"/>
                          </a:solidFill>
                          <a:effectLst/>
                          <a:latin typeface="BIZ UDPゴシック" panose="020B0400000000000000" pitchFamily="50" charset="-128"/>
                          <a:ea typeface="BIZ UDPゴシック" panose="020B0400000000000000" pitchFamily="50" charset="-128"/>
                        </a:rPr>
                        <a:t>応じて購入判断が可能</a:t>
                      </a:r>
                      <a:endParaRPr lang="ja-JP" altLang="en-US" sz="1400" b="0" i="0" u="none" strike="noStrike" dirty="0">
                        <a:solidFill>
                          <a:srgbClr val="FF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8020" marR="8020" marT="80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05224188"/>
                  </a:ext>
                </a:extLst>
              </a:tr>
            </a:tbl>
          </a:graphicData>
        </a:graphic>
      </p:graphicFrame>
    </p:spTree>
    <p:extLst>
      <p:ext uri="{BB962C8B-B14F-4D97-AF65-F5344CB8AC3E}">
        <p14:creationId xmlns:p14="http://schemas.microsoft.com/office/powerpoint/2010/main" val="177288827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3970318"/>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1155902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467ED445-781E-1966-80D2-FE5AC88B0D2A}"/>
              </a:ext>
            </a:extLst>
          </p:cNvPr>
          <p:cNvSpPr/>
          <p:nvPr/>
        </p:nvSpPr>
        <p:spPr>
          <a:xfrm>
            <a:off x="6385315" y="2544593"/>
            <a:ext cx="2759279" cy="2367761"/>
          </a:xfrm>
          <a:prstGeom prst="rect">
            <a:avLst/>
          </a:prstGeom>
          <a:solidFill>
            <a:srgbClr val="FFFF99"/>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112D6A1-B526-7AFC-40CE-045B406CC9B8}"/>
              </a:ext>
            </a:extLst>
          </p:cNvPr>
          <p:cNvSpPr>
            <a:spLocks noGrp="1"/>
          </p:cNvSpPr>
          <p:nvPr>
            <p:ph type="title"/>
          </p:nvPr>
        </p:nvSpPr>
        <p:spPr/>
        <p:txBody>
          <a:bodyPr/>
          <a:lstStyle/>
          <a:p>
            <a:r>
              <a:rPr kumimoji="1" lang="ja-JP" altLang="en-US" dirty="0"/>
              <a:t>カーボンニュートラルに向けて取り組むステップ</a:t>
            </a:r>
          </a:p>
        </p:txBody>
      </p:sp>
      <p:sp>
        <p:nvSpPr>
          <p:cNvPr id="7" name="object 71">
            <a:extLst>
              <a:ext uri="{FF2B5EF4-FFF2-40B4-BE49-F238E27FC236}">
                <a16:creationId xmlns:a16="http://schemas.microsoft.com/office/drawing/2014/main" id="{4C55D198-6569-0182-78D1-99F061C93696}"/>
              </a:ext>
            </a:extLst>
          </p:cNvPr>
          <p:cNvSpPr txBox="1"/>
          <p:nvPr/>
        </p:nvSpPr>
        <p:spPr>
          <a:xfrm>
            <a:off x="2178117" y="5125376"/>
            <a:ext cx="2365518" cy="289823"/>
          </a:xfrm>
          <a:prstGeom prst="rect">
            <a:avLst/>
          </a:prstGeom>
        </p:spPr>
        <p:txBody>
          <a:bodyPr vert="horz" wrap="square" lIns="0" tIns="12700" rIns="0" bIns="0" rtlCol="0">
            <a:spAutoFit/>
          </a:bodyPr>
          <a:lstStyle/>
          <a:p>
            <a:pPr marL="12700">
              <a:spcBef>
                <a:spcPts val="100"/>
              </a:spcBef>
            </a:pPr>
            <a:r>
              <a:rPr lang="en-US" altLang="ja-JP" spc="-25" dirty="0">
                <a:solidFill>
                  <a:srgbClr val="00AF50"/>
                </a:solidFill>
                <a:latin typeface="BIZ UDPゴシック" panose="020B0400000000000000" pitchFamily="50" charset="-128"/>
                <a:ea typeface="BIZ UDPゴシック" panose="020B0400000000000000" pitchFamily="50" charset="-128"/>
                <a:cs typeface="Arial"/>
              </a:rPr>
              <a:t>20XX</a:t>
            </a:r>
            <a:r>
              <a:rPr lang="ja-JP" altLang="en-US" dirty="0">
                <a:solidFill>
                  <a:srgbClr val="00AF50"/>
                </a:solidFill>
                <a:latin typeface="BIZ UDPゴシック" panose="020B0400000000000000" pitchFamily="50" charset="-128"/>
                <a:ea typeface="BIZ UDPゴシック" panose="020B0400000000000000" pitchFamily="50" charset="-128"/>
                <a:cs typeface="ＭＳ Ｐゴシック"/>
              </a:rPr>
              <a:t>年の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sp>
        <p:nvSpPr>
          <p:cNvPr id="8" name="object 79">
            <a:extLst>
              <a:ext uri="{FF2B5EF4-FFF2-40B4-BE49-F238E27FC236}">
                <a16:creationId xmlns:a16="http://schemas.microsoft.com/office/drawing/2014/main" id="{1A40EE5D-C4E1-7158-1559-3752C93DAF0F}"/>
              </a:ext>
            </a:extLst>
          </p:cNvPr>
          <p:cNvSpPr txBox="1"/>
          <p:nvPr/>
        </p:nvSpPr>
        <p:spPr>
          <a:xfrm>
            <a:off x="1725449" y="682003"/>
            <a:ext cx="2059409" cy="289823"/>
          </a:xfrm>
          <a:prstGeom prst="rect">
            <a:avLst/>
          </a:prstGeom>
        </p:spPr>
        <p:txBody>
          <a:bodyPr vert="horz" wrap="square" lIns="0" tIns="12700" rIns="0" bIns="0" rtlCol="0">
            <a:spAutoFit/>
          </a:bodyPr>
          <a:lstStyle/>
          <a:p>
            <a:pPr marL="12700">
              <a:spcBef>
                <a:spcPts val="100"/>
              </a:spcBef>
            </a:pPr>
            <a:r>
              <a:rPr dirty="0">
                <a:solidFill>
                  <a:srgbClr val="00AF50"/>
                </a:solidFill>
                <a:latin typeface="BIZ UDPゴシック" panose="020B0400000000000000" pitchFamily="50" charset="-128"/>
                <a:ea typeface="BIZ UDPゴシック" panose="020B0400000000000000" pitchFamily="50" charset="-128"/>
                <a:cs typeface="ＭＳ Ｐゴシック"/>
              </a:rPr>
              <a:t>現状の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lang="ja-JP" altLang="en-US"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grpSp>
        <p:nvGrpSpPr>
          <p:cNvPr id="20" name="グループ化 19">
            <a:extLst>
              <a:ext uri="{FF2B5EF4-FFF2-40B4-BE49-F238E27FC236}">
                <a16:creationId xmlns:a16="http://schemas.microsoft.com/office/drawing/2014/main" id="{4D56E64B-74E6-34F1-48F1-6CF0E31B5484}"/>
              </a:ext>
            </a:extLst>
          </p:cNvPr>
          <p:cNvGrpSpPr/>
          <p:nvPr/>
        </p:nvGrpSpPr>
        <p:grpSpPr>
          <a:xfrm>
            <a:off x="3590454" y="776196"/>
            <a:ext cx="2118345" cy="1384851"/>
            <a:chOff x="-2833090" y="-1547968"/>
            <a:chExt cx="2118345" cy="1384851"/>
          </a:xfrm>
        </p:grpSpPr>
        <p:sp>
          <p:nvSpPr>
            <p:cNvPr id="21" name="object 84">
              <a:extLst>
                <a:ext uri="{FF2B5EF4-FFF2-40B4-BE49-F238E27FC236}">
                  <a16:creationId xmlns:a16="http://schemas.microsoft.com/office/drawing/2014/main" id="{A4F2988F-33BC-00E7-A9B6-31FBF93561F7}"/>
                </a:ext>
              </a:extLst>
            </p:cNvPr>
            <p:cNvSpPr txBox="1"/>
            <p:nvPr/>
          </p:nvSpPr>
          <p:spPr>
            <a:xfrm>
              <a:off x="-2319808" y="-1547968"/>
              <a:ext cx="1453124" cy="228268"/>
            </a:xfrm>
            <a:prstGeom prst="rect">
              <a:avLst/>
            </a:prstGeom>
          </p:spPr>
          <p:txBody>
            <a:bodyPr vert="horz" wrap="square" lIns="0" tIns="12700" rIns="0" bIns="0" rtlCol="0">
              <a:spAutoFit/>
            </a:bodyPr>
            <a:lstStyle/>
            <a:p>
              <a:pPr marL="12700">
                <a:spcBef>
                  <a:spcPts val="100"/>
                </a:spcBef>
              </a:pPr>
              <a:r>
                <a:rPr sz="1400" spc="-15" dirty="0" err="1">
                  <a:latin typeface="BIZ UDPゴシック" panose="020B0400000000000000" pitchFamily="50" charset="-128"/>
                  <a:ea typeface="BIZ UDPゴシック" panose="020B0400000000000000" pitchFamily="50" charset="-128"/>
                  <a:cs typeface="ＭＳ Ｐゴシック"/>
                </a:rPr>
                <a:t>エネルギ</a:t>
              </a:r>
              <a:r>
                <a:rPr lang="ja-JP" altLang="en-US" sz="1400" spc="-15" dirty="0">
                  <a:latin typeface="BIZ UDPゴシック" panose="020B0400000000000000" pitchFamily="50" charset="-128"/>
                  <a:ea typeface="BIZ UDPゴシック" panose="020B0400000000000000" pitchFamily="50" charset="-128"/>
                  <a:cs typeface="ＭＳ Ｐゴシック"/>
                </a:rPr>
                <a:t>ー</a:t>
              </a:r>
              <a:r>
                <a:rPr sz="1400" spc="-15" dirty="0" err="1">
                  <a:latin typeface="BIZ UDPゴシック" panose="020B0400000000000000" pitchFamily="50" charset="-128"/>
                  <a:ea typeface="BIZ UDPゴシック" panose="020B0400000000000000" pitchFamily="50" charset="-128"/>
                  <a:cs typeface="ＭＳ Ｐゴシック"/>
                </a:rPr>
                <a:t>消費量</a:t>
              </a:r>
              <a:endParaRPr sz="1400" dirty="0">
                <a:latin typeface="BIZ UDPゴシック" panose="020B0400000000000000" pitchFamily="50" charset="-128"/>
                <a:ea typeface="BIZ UDPゴシック" panose="020B0400000000000000" pitchFamily="50" charset="-128"/>
                <a:cs typeface="ＭＳ Ｐゴシック"/>
              </a:endParaRPr>
            </a:p>
          </p:txBody>
        </p:sp>
        <p:sp>
          <p:nvSpPr>
            <p:cNvPr id="22" name="正方形/長方形 21">
              <a:extLst>
                <a:ext uri="{FF2B5EF4-FFF2-40B4-BE49-F238E27FC236}">
                  <a16:creationId xmlns:a16="http://schemas.microsoft.com/office/drawing/2014/main" id="{5D647D00-9883-B458-DEFE-FBB8F8ED38EE}"/>
                </a:ext>
              </a:extLst>
            </p:cNvPr>
            <p:cNvSpPr/>
            <p:nvPr/>
          </p:nvSpPr>
          <p:spPr>
            <a:xfrm>
              <a:off x="-2514600" y="-1243117"/>
              <a:ext cx="974489"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3" name="正方形/長方形 22">
              <a:extLst>
                <a:ext uri="{FF2B5EF4-FFF2-40B4-BE49-F238E27FC236}">
                  <a16:creationId xmlns:a16="http://schemas.microsoft.com/office/drawing/2014/main" id="{71C834A8-1295-BDDA-5AB1-A3845BF15E9A}"/>
                </a:ext>
              </a:extLst>
            </p:cNvPr>
            <p:cNvSpPr/>
            <p:nvPr/>
          </p:nvSpPr>
          <p:spPr>
            <a:xfrm>
              <a:off x="-1540111" y="-1243117"/>
              <a:ext cx="812596"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4" name="object 85">
              <a:extLst>
                <a:ext uri="{FF2B5EF4-FFF2-40B4-BE49-F238E27FC236}">
                  <a16:creationId xmlns:a16="http://schemas.microsoft.com/office/drawing/2014/main" id="{D6291E22-12E1-1996-A10B-4AE16981C2EB}"/>
                </a:ext>
              </a:extLst>
            </p:cNvPr>
            <p:cNvSpPr txBox="1"/>
            <p:nvPr/>
          </p:nvSpPr>
          <p:spPr>
            <a:xfrm>
              <a:off x="-2833090" y="-1300568"/>
              <a:ext cx="179536" cy="1129168"/>
            </a:xfrm>
            <a:prstGeom prst="rect">
              <a:avLst/>
            </a:prstGeom>
          </p:spPr>
          <p:txBody>
            <a:bodyPr vert="vert270" wrap="square" lIns="0" tIns="0" rIns="0" bIns="0" rtlCol="0">
              <a:spAutoFit/>
            </a:bodyPr>
            <a:lstStyle/>
            <a:p>
              <a:pPr marL="12700">
                <a:lnSpc>
                  <a:spcPts val="1425"/>
                </a:lnSpc>
              </a:pPr>
              <a:r>
                <a:rPr sz="1400" spc="-10" dirty="0">
                  <a:latin typeface="BIZ UDPゴシック" panose="020B0400000000000000" pitchFamily="50" charset="-128"/>
                  <a:ea typeface="BIZ UDPゴシック" panose="020B0400000000000000" pitchFamily="50" charset="-128"/>
                  <a:cs typeface="Arial"/>
                </a:rPr>
                <a:t>CO</a:t>
              </a:r>
              <a:r>
                <a:rPr sz="1400" spc="-10" baseline="-25000" dirty="0">
                  <a:latin typeface="BIZ UDPゴシック" panose="020B0400000000000000" pitchFamily="50" charset="-128"/>
                  <a:ea typeface="BIZ UDPゴシック" panose="020B0400000000000000" pitchFamily="50" charset="-128"/>
                  <a:cs typeface="Arial"/>
                </a:rPr>
                <a:t>2</a:t>
              </a:r>
              <a:r>
                <a:rPr sz="1400" spc="-20" dirty="0">
                  <a:latin typeface="BIZ UDPゴシック" panose="020B0400000000000000" pitchFamily="50" charset="-128"/>
                  <a:ea typeface="BIZ UDPゴシック" panose="020B0400000000000000" pitchFamily="50" charset="-128"/>
                  <a:cs typeface="ＭＳ Ｐゴシック"/>
                </a:rPr>
                <a:t>排出強</a:t>
              </a:r>
              <a:r>
                <a:rPr sz="1400" spc="-50" dirty="0">
                  <a:latin typeface="BIZ UDPゴシック" panose="020B0400000000000000" pitchFamily="50" charset="-128"/>
                  <a:ea typeface="BIZ UDPゴシック" panose="020B0400000000000000" pitchFamily="50" charset="-128"/>
                  <a:cs typeface="ＭＳ Ｐゴシック"/>
                </a:rPr>
                <a:t>度</a:t>
              </a:r>
              <a:endParaRPr sz="1400" dirty="0">
                <a:latin typeface="BIZ UDPゴシック" panose="020B0400000000000000" pitchFamily="50" charset="-128"/>
                <a:ea typeface="BIZ UDPゴシック" panose="020B0400000000000000" pitchFamily="50" charset="-128"/>
                <a:cs typeface="ＭＳ Ｐゴシック"/>
              </a:endParaRPr>
            </a:p>
          </p:txBody>
        </p:sp>
        <p:cxnSp>
          <p:nvCxnSpPr>
            <p:cNvPr id="25" name="直線矢印コネクタ 24">
              <a:extLst>
                <a:ext uri="{FF2B5EF4-FFF2-40B4-BE49-F238E27FC236}">
                  <a16:creationId xmlns:a16="http://schemas.microsoft.com/office/drawing/2014/main" id="{7DE05BC5-2CE3-4992-C246-92CAD9CA5704}"/>
                </a:ext>
              </a:extLst>
            </p:cNvPr>
            <p:cNvCxnSpPr>
              <a:cxnSpLocks/>
            </p:cNvCxnSpPr>
            <p:nvPr/>
          </p:nvCxnSpPr>
          <p:spPr>
            <a:xfrm>
              <a:off x="-2501830" y="-1300371"/>
              <a:ext cx="1787085" cy="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2F98BEA-3B81-5E43-3189-E19C2019E5ED}"/>
                </a:ext>
              </a:extLst>
            </p:cNvPr>
            <p:cNvCxnSpPr>
              <a:cxnSpLocks/>
            </p:cNvCxnSpPr>
            <p:nvPr/>
          </p:nvCxnSpPr>
          <p:spPr>
            <a:xfrm>
              <a:off x="-2575972" y="-1243117"/>
              <a:ext cx="0" cy="108000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1D3D83A9-D191-988F-DFF3-3C46089107A4}"/>
              </a:ext>
            </a:extLst>
          </p:cNvPr>
          <p:cNvGrpSpPr/>
          <p:nvPr/>
        </p:nvGrpSpPr>
        <p:grpSpPr>
          <a:xfrm>
            <a:off x="3935297" y="5417021"/>
            <a:ext cx="1769036" cy="1080001"/>
            <a:chOff x="10423005" y="-2565259"/>
            <a:chExt cx="1769036" cy="1080001"/>
          </a:xfrm>
        </p:grpSpPr>
        <p:sp>
          <p:nvSpPr>
            <p:cNvPr id="27" name="正方形/長方形 26">
              <a:extLst>
                <a:ext uri="{FF2B5EF4-FFF2-40B4-BE49-F238E27FC236}">
                  <a16:creationId xmlns:a16="http://schemas.microsoft.com/office/drawing/2014/main" id="{60865EE9-28C9-0E02-C423-2DCD3A03EFDD}"/>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8" name="正方形/長方形 27">
              <a:extLst>
                <a:ext uri="{FF2B5EF4-FFF2-40B4-BE49-F238E27FC236}">
                  <a16:creationId xmlns:a16="http://schemas.microsoft.com/office/drawing/2014/main" id="{7D01593A-3D41-B11A-7194-7169836D7B21}"/>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9" name="正方形/長方形 28">
              <a:extLst>
                <a:ext uri="{FF2B5EF4-FFF2-40B4-BE49-F238E27FC236}">
                  <a16:creationId xmlns:a16="http://schemas.microsoft.com/office/drawing/2014/main" id="{A32BE576-EF41-61AF-CFBC-91AB81F908E9}"/>
                </a:ext>
              </a:extLst>
            </p:cNvPr>
            <p:cNvSpPr/>
            <p:nvPr/>
          </p:nvSpPr>
          <p:spPr>
            <a:xfrm>
              <a:off x="10899226" y="-1773170"/>
              <a:ext cx="764527" cy="28791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30" name="正方形/長方形 29">
              <a:extLst>
                <a:ext uri="{FF2B5EF4-FFF2-40B4-BE49-F238E27FC236}">
                  <a16:creationId xmlns:a16="http://schemas.microsoft.com/office/drawing/2014/main" id="{EE61A027-3B08-4A52-98EA-321E6531EC84}"/>
                </a:ext>
              </a:extLst>
            </p:cNvPr>
            <p:cNvSpPr/>
            <p:nvPr/>
          </p:nvSpPr>
          <p:spPr>
            <a:xfrm>
              <a:off x="11653586" y="-1989194"/>
              <a:ext cx="288308" cy="50393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1" name="正方形/長方形 30">
              <a:extLst>
                <a:ext uri="{FF2B5EF4-FFF2-40B4-BE49-F238E27FC236}">
                  <a16:creationId xmlns:a16="http://schemas.microsoft.com/office/drawing/2014/main" id="{117D10D2-9157-DF95-8AA8-DB66FCD88205}"/>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2" name="正方形/長方形 31">
              <a:extLst>
                <a:ext uri="{FF2B5EF4-FFF2-40B4-BE49-F238E27FC236}">
                  <a16:creationId xmlns:a16="http://schemas.microsoft.com/office/drawing/2014/main" id="{0FF88DF9-87CC-959D-E32A-1778407A82AB}"/>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3" name="正方形/長方形 32">
              <a:extLst>
                <a:ext uri="{FF2B5EF4-FFF2-40B4-BE49-F238E27FC236}">
                  <a16:creationId xmlns:a16="http://schemas.microsoft.com/office/drawing/2014/main" id="{2D900FD4-5992-3C18-B161-F57B63D29FB7}"/>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grpSp>
        <p:nvGrpSpPr>
          <p:cNvPr id="41" name="グループ化 40">
            <a:extLst>
              <a:ext uri="{FF2B5EF4-FFF2-40B4-BE49-F238E27FC236}">
                <a16:creationId xmlns:a16="http://schemas.microsoft.com/office/drawing/2014/main" id="{EB1B8F0D-6779-D544-46EA-C46E0A0C185E}"/>
              </a:ext>
            </a:extLst>
          </p:cNvPr>
          <p:cNvGrpSpPr/>
          <p:nvPr/>
        </p:nvGrpSpPr>
        <p:grpSpPr>
          <a:xfrm>
            <a:off x="1047908" y="2547733"/>
            <a:ext cx="1849559" cy="2240932"/>
            <a:chOff x="-80853" y="-2933700"/>
            <a:chExt cx="1849559" cy="2240932"/>
          </a:xfrm>
        </p:grpSpPr>
        <p:sp>
          <p:nvSpPr>
            <p:cNvPr id="6" name="object 47">
              <a:extLst>
                <a:ext uri="{FF2B5EF4-FFF2-40B4-BE49-F238E27FC236}">
                  <a16:creationId xmlns:a16="http://schemas.microsoft.com/office/drawing/2014/main" id="{C7D5DFC3-8984-8A96-AE20-04F9C6C75ED0}"/>
                </a:ext>
              </a:extLst>
            </p:cNvPr>
            <p:cNvSpPr txBox="1"/>
            <p:nvPr/>
          </p:nvSpPr>
          <p:spPr>
            <a:xfrm>
              <a:off x="-80853" y="-1444256"/>
              <a:ext cx="1769037"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0" dirty="0" err="1">
                  <a:latin typeface="BIZ UDPゴシック" panose="020B0400000000000000" pitchFamily="50" charset="-128"/>
                  <a:ea typeface="BIZ UDPゴシック" panose="020B0400000000000000" pitchFamily="50" charset="-128"/>
                  <a:cs typeface="ＭＳ Ｐゴシック"/>
                </a:rPr>
                <a:t>可能な限りエネルギー需要の削減</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tabLst>
                  <a:tab pos="2184400" algn="l"/>
                </a:tabLst>
              </a:pPr>
              <a:r>
                <a:rPr sz="1200" dirty="0" err="1">
                  <a:latin typeface="BIZ UDPゴシック" panose="020B0400000000000000" pitchFamily="50" charset="-128"/>
                  <a:ea typeface="BIZ UDPゴシック" panose="020B0400000000000000" pitchFamily="50" charset="-128"/>
                  <a:cs typeface="ＭＳ Ｐゴシック"/>
                </a:rPr>
                <a:t>機器の</a:t>
              </a:r>
              <a:r>
                <a:rPr sz="1200" spc="-10" dirty="0" err="1">
                  <a:latin typeface="BIZ UDPゴシック" panose="020B0400000000000000" pitchFamily="50" charset="-128"/>
                  <a:ea typeface="BIZ UDPゴシック" panose="020B0400000000000000" pitchFamily="50" charset="-128"/>
                  <a:cs typeface="ＭＳ Ｐゴシック"/>
                </a:rPr>
                <a:t>エ</a:t>
              </a:r>
              <a:r>
                <a:rPr sz="1200" dirty="0" err="1">
                  <a:latin typeface="BIZ UDPゴシック" panose="020B0400000000000000" pitchFamily="50" charset="-128"/>
                  <a:ea typeface="BIZ UDPゴシック" panose="020B0400000000000000" pitchFamily="50" charset="-128"/>
                  <a:cs typeface="ＭＳ Ｐゴシック"/>
                </a:rPr>
                <a:t>ネル</a:t>
              </a:r>
              <a:r>
                <a:rPr sz="1200" spc="-10" dirty="0" err="1">
                  <a:latin typeface="BIZ UDPゴシック" panose="020B0400000000000000" pitchFamily="50" charset="-128"/>
                  <a:ea typeface="BIZ UDPゴシック" panose="020B0400000000000000" pitchFamily="50" charset="-128"/>
                  <a:cs typeface="ＭＳ Ｐゴシック"/>
                </a:rPr>
                <a:t>ギ</a:t>
              </a:r>
              <a:r>
                <a:rPr sz="1200" dirty="0" err="1">
                  <a:latin typeface="BIZ UDPゴシック" panose="020B0400000000000000" pitchFamily="50" charset="-128"/>
                  <a:ea typeface="BIZ UDPゴシック" panose="020B0400000000000000" pitchFamily="50" charset="-128"/>
                  <a:cs typeface="ＭＳ Ｐゴシック"/>
                </a:rPr>
                <a:t>ー効率改</a:t>
              </a:r>
              <a:r>
                <a:rPr sz="1200" spc="-50" dirty="0" err="1">
                  <a:latin typeface="BIZ UDPゴシック" panose="020B0400000000000000" pitchFamily="50" charset="-128"/>
                  <a:ea typeface="BIZ UDPゴシック" panose="020B0400000000000000" pitchFamily="50" charset="-128"/>
                  <a:cs typeface="ＭＳ Ｐゴシック"/>
                </a:rPr>
                <a:t>善</a:t>
              </a:r>
              <a:r>
                <a:rPr lang="ja-JP" altLang="en-US" sz="1200" spc="-50" dirty="0">
                  <a:latin typeface="BIZ UDPゴシック" panose="020B0400000000000000" pitchFamily="50" charset="-128"/>
                  <a:ea typeface="BIZ UDPゴシック" panose="020B0400000000000000" pitchFamily="50" charset="-128"/>
                  <a:cs typeface="ＭＳ Ｐゴシック"/>
                </a:rPr>
                <a:t>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9" name="正方形/長方形 8">
              <a:extLst>
                <a:ext uri="{FF2B5EF4-FFF2-40B4-BE49-F238E27FC236}">
                  <a16:creationId xmlns:a16="http://schemas.microsoft.com/office/drawing/2014/main" id="{C4DADF52-BAAB-24A2-3333-FC1BA2029867}"/>
                </a:ext>
              </a:extLst>
            </p:cNvPr>
            <p:cNvSpPr/>
            <p:nvPr/>
          </p:nvSpPr>
          <p:spPr>
            <a:xfrm>
              <a:off x="-80852" y="-2562706"/>
              <a:ext cx="588331"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0" name="正方形/長方形 9">
              <a:extLst>
                <a:ext uri="{FF2B5EF4-FFF2-40B4-BE49-F238E27FC236}">
                  <a16:creationId xmlns:a16="http://schemas.microsoft.com/office/drawing/2014/main" id="{22065FF7-3B97-1F7C-A6E3-BAE109185327}"/>
                </a:ext>
              </a:extLst>
            </p:cNvPr>
            <p:cNvSpPr/>
            <p:nvPr/>
          </p:nvSpPr>
          <p:spPr>
            <a:xfrm>
              <a:off x="1068770" y="-2562706"/>
              <a:ext cx="619414"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1" name="正方形/長方形 10">
              <a:extLst>
                <a:ext uri="{FF2B5EF4-FFF2-40B4-BE49-F238E27FC236}">
                  <a16:creationId xmlns:a16="http://schemas.microsoft.com/office/drawing/2014/main" id="{858F9273-1ECE-9042-6420-D7406A7AA848}"/>
                </a:ext>
              </a:extLst>
            </p:cNvPr>
            <p:cNvSpPr/>
            <p:nvPr/>
          </p:nvSpPr>
          <p:spPr>
            <a:xfrm>
              <a:off x="287256" y="-2562706"/>
              <a:ext cx="588331"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2" name="正方形/長方形 11">
              <a:extLst>
                <a:ext uri="{FF2B5EF4-FFF2-40B4-BE49-F238E27FC236}">
                  <a16:creationId xmlns:a16="http://schemas.microsoft.com/office/drawing/2014/main" id="{6245DFCF-3DAE-6475-D32B-447FBB69AE3D}"/>
                </a:ext>
              </a:extLst>
            </p:cNvPr>
            <p:cNvSpPr/>
            <p:nvPr/>
          </p:nvSpPr>
          <p:spPr>
            <a:xfrm>
              <a:off x="868706" y="-2562706"/>
              <a:ext cx="448554"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4" name="テキスト ボックス 33">
              <a:extLst>
                <a:ext uri="{FF2B5EF4-FFF2-40B4-BE49-F238E27FC236}">
                  <a16:creationId xmlns:a16="http://schemas.microsoft.com/office/drawing/2014/main" id="{20C74904-588D-3C1C-1FF6-3ACE24B9D5F2}"/>
                </a:ext>
              </a:extLst>
            </p:cNvPr>
            <p:cNvSpPr txBox="1"/>
            <p:nvPr/>
          </p:nvSpPr>
          <p:spPr>
            <a:xfrm>
              <a:off x="-312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①消費量の削減</a:t>
              </a:r>
            </a:p>
          </p:txBody>
        </p:sp>
      </p:grpSp>
      <p:grpSp>
        <p:nvGrpSpPr>
          <p:cNvPr id="42" name="グループ化 41">
            <a:extLst>
              <a:ext uri="{FF2B5EF4-FFF2-40B4-BE49-F238E27FC236}">
                <a16:creationId xmlns:a16="http://schemas.microsoft.com/office/drawing/2014/main" id="{FF7D8245-369F-F226-B749-C4DA7A0C55E2}"/>
              </a:ext>
            </a:extLst>
          </p:cNvPr>
          <p:cNvGrpSpPr/>
          <p:nvPr/>
        </p:nvGrpSpPr>
        <p:grpSpPr>
          <a:xfrm>
            <a:off x="3876602" y="2547733"/>
            <a:ext cx="1825456" cy="2258244"/>
            <a:chOff x="3298805" y="-2933700"/>
            <a:chExt cx="1825456" cy="2258244"/>
          </a:xfrm>
        </p:grpSpPr>
        <p:sp>
          <p:nvSpPr>
            <p:cNvPr id="5" name="object 18">
              <a:extLst>
                <a:ext uri="{FF2B5EF4-FFF2-40B4-BE49-F238E27FC236}">
                  <a16:creationId xmlns:a16="http://schemas.microsoft.com/office/drawing/2014/main" id="{A88CC56F-05F6-5862-1C85-3ECFCA13D10F}"/>
                </a:ext>
              </a:extLst>
            </p:cNvPr>
            <p:cNvSpPr txBox="1"/>
            <p:nvPr/>
          </p:nvSpPr>
          <p:spPr>
            <a:xfrm>
              <a:off x="3355225" y="-1444256"/>
              <a:ext cx="1769036" cy="768800"/>
            </a:xfrm>
            <a:prstGeom prst="rect">
              <a:avLst/>
            </a:prstGeom>
          </p:spPr>
          <p:txBody>
            <a:bodyPr vert="horz" wrap="square" lIns="0" tIns="24765" rIns="0" bIns="0" rtlCol="0">
              <a:spAutoFit/>
            </a:bodyPr>
            <a:lstStyle/>
            <a:p>
              <a:pPr marL="183515" marR="5080" indent="-171450">
                <a:lnSpc>
                  <a:spcPts val="1380"/>
                </a:lnSpc>
                <a:spcBef>
                  <a:spcPts val="195"/>
                </a:spcBef>
                <a:buFont typeface="Arial" panose="020B0604020202020204" pitchFamily="34" charset="0"/>
                <a:buChar char="•"/>
              </a:pPr>
              <a:r>
                <a:rPr sz="1200" dirty="0" err="1">
                  <a:latin typeface="BIZ UDPゴシック" panose="020B0400000000000000" pitchFamily="50" charset="-128"/>
                  <a:ea typeface="BIZ UDPゴシック" panose="020B0400000000000000" pitchFamily="50" charset="-128"/>
                  <a:cs typeface="ＭＳ Ｐゴシック"/>
                </a:rPr>
                <a:t>低炭素電源</a:t>
              </a:r>
              <a:r>
                <a:rPr lang="en-US" sz="1200" dirty="0">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再生可能エネルギー等</a:t>
              </a:r>
              <a:r>
                <a:rPr sz="1200" spc="-50" dirty="0" err="1">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の利用拡大</a:t>
              </a:r>
              <a:endParaRPr lang="ja-JP" altLang="en-US" sz="1200" spc="-10" dirty="0">
                <a:latin typeface="BIZ UDPゴシック" panose="020B0400000000000000" pitchFamily="50" charset="-128"/>
                <a:ea typeface="BIZ UDPゴシック" panose="020B0400000000000000" pitchFamily="50" charset="-128"/>
                <a:cs typeface="ＭＳ Ｐゴシック"/>
              </a:endParaRPr>
            </a:p>
            <a:p>
              <a:pPr marL="183515" marR="5080" indent="-171450">
                <a:lnSpc>
                  <a:spcPts val="1380"/>
                </a:lnSpc>
                <a:spcBef>
                  <a:spcPts val="195"/>
                </a:spcBef>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cs typeface="ＭＳ Ｐゴシック"/>
                </a:rPr>
                <a:t>再生可能エネルギーの自社発電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3" name="正方形/長方形 12">
              <a:extLst>
                <a:ext uri="{FF2B5EF4-FFF2-40B4-BE49-F238E27FC236}">
                  <a16:creationId xmlns:a16="http://schemas.microsoft.com/office/drawing/2014/main" id="{57375F47-CEED-8B9E-C3C5-848032570315}"/>
                </a:ext>
              </a:extLst>
            </p:cNvPr>
            <p:cNvSpPr/>
            <p:nvPr/>
          </p:nvSpPr>
          <p:spPr>
            <a:xfrm>
              <a:off x="3355225" y="-2565257"/>
              <a:ext cx="952444"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4" name="正方形/長方形 13">
              <a:extLst>
                <a:ext uri="{FF2B5EF4-FFF2-40B4-BE49-F238E27FC236}">
                  <a16:creationId xmlns:a16="http://schemas.microsoft.com/office/drawing/2014/main" id="{136F6036-77FA-F25D-EF56-F927AD76217A}"/>
                </a:ext>
              </a:extLst>
            </p:cNvPr>
            <p:cNvSpPr/>
            <p:nvPr/>
          </p:nvSpPr>
          <p:spPr>
            <a:xfrm>
              <a:off x="4307669" y="-2565257"/>
              <a:ext cx="816592"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5" name="正方形/長方形 14">
              <a:extLst>
                <a:ext uri="{FF2B5EF4-FFF2-40B4-BE49-F238E27FC236}">
                  <a16:creationId xmlns:a16="http://schemas.microsoft.com/office/drawing/2014/main" id="{A728D097-501A-FC24-D83D-44EDCB089DBE}"/>
                </a:ext>
              </a:extLst>
            </p:cNvPr>
            <p:cNvSpPr/>
            <p:nvPr/>
          </p:nvSpPr>
          <p:spPr>
            <a:xfrm>
              <a:off x="3355226" y="-1886659"/>
              <a:ext cx="952424" cy="40140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6" name="正方形/長方形 15">
              <a:extLst>
                <a:ext uri="{FF2B5EF4-FFF2-40B4-BE49-F238E27FC236}">
                  <a16:creationId xmlns:a16="http://schemas.microsoft.com/office/drawing/2014/main" id="{517FD975-3EAC-BCE8-E929-E76350ADC7B0}"/>
                </a:ext>
              </a:extLst>
            </p:cNvPr>
            <p:cNvSpPr/>
            <p:nvPr/>
          </p:nvSpPr>
          <p:spPr>
            <a:xfrm>
              <a:off x="4307659" y="-2184363"/>
              <a:ext cx="816602" cy="6991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5" name="テキスト ボックス 34">
              <a:extLst>
                <a:ext uri="{FF2B5EF4-FFF2-40B4-BE49-F238E27FC236}">
                  <a16:creationId xmlns:a16="http://schemas.microsoft.com/office/drawing/2014/main" id="{ACAB4CFD-8ED8-90D9-A232-E95E4BB65A63}"/>
                </a:ext>
              </a:extLst>
            </p:cNvPr>
            <p:cNvSpPr txBox="1"/>
            <p:nvPr/>
          </p:nvSpPr>
          <p:spPr>
            <a:xfrm>
              <a:off x="3298805"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②低炭素化</a:t>
              </a:r>
            </a:p>
          </p:txBody>
        </p:sp>
      </p:grpSp>
      <p:grpSp>
        <p:nvGrpSpPr>
          <p:cNvPr id="43" name="グループ化 42">
            <a:extLst>
              <a:ext uri="{FF2B5EF4-FFF2-40B4-BE49-F238E27FC236}">
                <a16:creationId xmlns:a16="http://schemas.microsoft.com/office/drawing/2014/main" id="{649D69AC-5D47-6861-2430-3AC7A8BE1367}"/>
              </a:ext>
            </a:extLst>
          </p:cNvPr>
          <p:cNvGrpSpPr/>
          <p:nvPr/>
        </p:nvGrpSpPr>
        <p:grpSpPr>
          <a:xfrm>
            <a:off x="6681192" y="2547733"/>
            <a:ext cx="1800943" cy="2240932"/>
            <a:chOff x="6928594" y="-2933700"/>
            <a:chExt cx="1800943" cy="2240932"/>
          </a:xfrm>
        </p:grpSpPr>
        <p:sp>
          <p:nvSpPr>
            <p:cNvPr id="4" name="object 3">
              <a:extLst>
                <a:ext uri="{FF2B5EF4-FFF2-40B4-BE49-F238E27FC236}">
                  <a16:creationId xmlns:a16="http://schemas.microsoft.com/office/drawing/2014/main" id="{B9E2820F-0559-919A-5A05-151499D91290}"/>
                </a:ext>
              </a:extLst>
            </p:cNvPr>
            <p:cNvSpPr txBox="1"/>
            <p:nvPr/>
          </p:nvSpPr>
          <p:spPr>
            <a:xfrm>
              <a:off x="6942453" y="-1444256"/>
              <a:ext cx="1786140"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ガソリン自動車から電気自動車</a:t>
              </a:r>
              <a:r>
                <a:rPr lang="ja-JP" altLang="en-US" sz="1200" spc="-15" dirty="0">
                  <a:latin typeface="BIZ UDPゴシック" panose="020B0400000000000000" pitchFamily="50" charset="-128"/>
                  <a:ea typeface="BIZ UDPゴシック" panose="020B0400000000000000" pitchFamily="50" charset="-128"/>
                  <a:cs typeface="ＭＳ Ｐゴシック"/>
                </a:rPr>
                <a:t>へ変更</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暖房・給湯の</a:t>
              </a:r>
              <a:r>
                <a:rPr lang="ja-JP" altLang="en-US" sz="1200" spc="15" dirty="0">
                  <a:latin typeface="BIZ UDPゴシック" panose="020B0400000000000000" pitchFamily="50" charset="-128"/>
                  <a:ea typeface="BIZ UDPゴシック" panose="020B0400000000000000" pitchFamily="50" charset="-128"/>
                  <a:cs typeface="ＭＳ Ｐゴシック"/>
                </a:rPr>
                <a:t>髙効率</a:t>
              </a:r>
              <a:r>
                <a:rPr sz="1200" spc="15" dirty="0" err="1">
                  <a:latin typeface="BIZ UDPゴシック" panose="020B0400000000000000" pitchFamily="50" charset="-128"/>
                  <a:ea typeface="BIZ UDPゴシック" panose="020B0400000000000000" pitchFamily="50" charset="-128"/>
                  <a:cs typeface="ＭＳ Ｐゴシック"/>
                </a:rPr>
                <a:t>ヒートポンプ利用</a:t>
              </a:r>
              <a:r>
                <a:rPr sz="1200" spc="15" dirty="0">
                  <a:latin typeface="BIZ UDPゴシック" panose="020B0400000000000000" pitchFamily="50" charset="-128"/>
                  <a:ea typeface="BIZ UDPゴシック" panose="020B0400000000000000" pitchFamily="50" charset="-128"/>
                  <a:cs typeface="ＭＳ Ｐゴシック"/>
                </a:rPr>
                <a:t> </a:t>
              </a:r>
              <a:r>
                <a:rPr lang="ja-JP" altLang="en-US" sz="1200" spc="15" dirty="0">
                  <a:latin typeface="BIZ UDPゴシック" panose="020B0400000000000000" pitchFamily="50" charset="-128"/>
                  <a:ea typeface="BIZ UDPゴシック" panose="020B0400000000000000" pitchFamily="50" charset="-128"/>
                  <a:cs typeface="ＭＳ Ｐゴシック"/>
                </a:rPr>
                <a:t>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7" name="正方形/長方形 16">
              <a:extLst>
                <a:ext uri="{FF2B5EF4-FFF2-40B4-BE49-F238E27FC236}">
                  <a16:creationId xmlns:a16="http://schemas.microsoft.com/office/drawing/2014/main" id="{66CFB67A-78AE-4664-E964-A67B33AA2289}"/>
                </a:ext>
              </a:extLst>
            </p:cNvPr>
            <p:cNvSpPr/>
            <p:nvPr/>
          </p:nvSpPr>
          <p:spPr>
            <a:xfrm>
              <a:off x="6942453" y="-2558260"/>
              <a:ext cx="952444"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8" name="正方形/長方形 17">
              <a:extLst>
                <a:ext uri="{FF2B5EF4-FFF2-40B4-BE49-F238E27FC236}">
                  <a16:creationId xmlns:a16="http://schemas.microsoft.com/office/drawing/2014/main" id="{0D949EEB-A94D-4C32-745D-B9D3175B0361}"/>
                </a:ext>
              </a:extLst>
            </p:cNvPr>
            <p:cNvSpPr/>
            <p:nvPr/>
          </p:nvSpPr>
          <p:spPr>
            <a:xfrm>
              <a:off x="8263494" y="-2558260"/>
              <a:ext cx="466043"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19" name="正方形/長方形 18">
              <a:extLst>
                <a:ext uri="{FF2B5EF4-FFF2-40B4-BE49-F238E27FC236}">
                  <a16:creationId xmlns:a16="http://schemas.microsoft.com/office/drawing/2014/main" id="{991AEB43-191C-82EE-567D-4B90851D4362}"/>
                </a:ext>
              </a:extLst>
            </p:cNvPr>
            <p:cNvSpPr/>
            <p:nvPr/>
          </p:nvSpPr>
          <p:spPr>
            <a:xfrm>
              <a:off x="7894896" y="-2558260"/>
              <a:ext cx="368597"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36" name="テキスト ボックス 35">
              <a:extLst>
                <a:ext uri="{FF2B5EF4-FFF2-40B4-BE49-F238E27FC236}">
                  <a16:creationId xmlns:a16="http://schemas.microsoft.com/office/drawing/2014/main" id="{7F6BADC9-37B8-D02C-968B-880CA23F46B3}"/>
                </a:ext>
              </a:extLst>
            </p:cNvPr>
            <p:cNvSpPr txBox="1"/>
            <p:nvPr/>
          </p:nvSpPr>
          <p:spPr>
            <a:xfrm>
              <a:off x="69285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③利用の転換</a:t>
              </a:r>
            </a:p>
          </p:txBody>
        </p:sp>
      </p:grpSp>
      <p:pic>
        <p:nvPicPr>
          <p:cNvPr id="45" name="図 44" descr="図形, 円&#10;&#10;自動的に生成された説明">
            <a:extLst>
              <a:ext uri="{FF2B5EF4-FFF2-40B4-BE49-F238E27FC236}">
                <a16:creationId xmlns:a16="http://schemas.microsoft.com/office/drawing/2014/main" id="{E502FBA1-20A8-491A-8784-98B3564981F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4333" y="1693536"/>
            <a:ext cx="552898" cy="552898"/>
          </a:xfrm>
          <a:prstGeom prst="rect">
            <a:avLst/>
          </a:prstGeom>
        </p:spPr>
      </p:pic>
      <p:grpSp>
        <p:nvGrpSpPr>
          <p:cNvPr id="49" name="グループ化 48">
            <a:extLst>
              <a:ext uri="{FF2B5EF4-FFF2-40B4-BE49-F238E27FC236}">
                <a16:creationId xmlns:a16="http://schemas.microsoft.com/office/drawing/2014/main" id="{3A77C976-1255-FCA3-2C9A-AD664A5EEB4A}"/>
              </a:ext>
            </a:extLst>
          </p:cNvPr>
          <p:cNvGrpSpPr/>
          <p:nvPr/>
        </p:nvGrpSpPr>
        <p:grpSpPr>
          <a:xfrm>
            <a:off x="7275291" y="5406627"/>
            <a:ext cx="1769036" cy="1080001"/>
            <a:chOff x="10423005" y="-2565259"/>
            <a:chExt cx="1769036" cy="1080001"/>
          </a:xfrm>
        </p:grpSpPr>
        <p:sp>
          <p:nvSpPr>
            <p:cNvPr id="50" name="正方形/長方形 49">
              <a:extLst>
                <a:ext uri="{FF2B5EF4-FFF2-40B4-BE49-F238E27FC236}">
                  <a16:creationId xmlns:a16="http://schemas.microsoft.com/office/drawing/2014/main" id="{471E26A0-A9FE-440F-C321-62670CFA5A9B}"/>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1" name="正方形/長方形 50">
              <a:extLst>
                <a:ext uri="{FF2B5EF4-FFF2-40B4-BE49-F238E27FC236}">
                  <a16:creationId xmlns:a16="http://schemas.microsoft.com/office/drawing/2014/main" id="{25B19C77-0F88-8224-7ED5-80CD3A10CB28}"/>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4" name="正方形/長方形 53">
              <a:extLst>
                <a:ext uri="{FF2B5EF4-FFF2-40B4-BE49-F238E27FC236}">
                  <a16:creationId xmlns:a16="http://schemas.microsoft.com/office/drawing/2014/main" id="{FF94BFD7-3CE1-4C6A-B0E9-7585C77B5822}"/>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5" name="正方形/長方形 54">
              <a:extLst>
                <a:ext uri="{FF2B5EF4-FFF2-40B4-BE49-F238E27FC236}">
                  <a16:creationId xmlns:a16="http://schemas.microsoft.com/office/drawing/2014/main" id="{26A827DA-4922-31BD-AFB1-39937F76448D}"/>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6" name="正方形/長方形 55">
              <a:extLst>
                <a:ext uri="{FF2B5EF4-FFF2-40B4-BE49-F238E27FC236}">
                  <a16:creationId xmlns:a16="http://schemas.microsoft.com/office/drawing/2014/main" id="{0B753E42-B41D-1E19-6F99-36847957CBD3}"/>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cxnSp>
        <p:nvCxnSpPr>
          <p:cNvPr id="58" name="コネクタ: カギ線 57">
            <a:extLst>
              <a:ext uri="{FF2B5EF4-FFF2-40B4-BE49-F238E27FC236}">
                <a16:creationId xmlns:a16="http://schemas.microsoft.com/office/drawing/2014/main" id="{B9F5CD74-B382-8BCD-51B9-60AF334DC8A6}"/>
              </a:ext>
            </a:extLst>
          </p:cNvPr>
          <p:cNvCxnSpPr>
            <a:endCxn id="34" idx="0"/>
          </p:cNvCxnSpPr>
          <p:nvPr/>
        </p:nvCxnSpPr>
        <p:spPr>
          <a:xfrm rot="10800000" flipV="1">
            <a:off x="1997468" y="1588179"/>
            <a:ext cx="1515373" cy="959553"/>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8E1B130C-17C7-2BF2-C171-BC4B93363C31}"/>
              </a:ext>
            </a:extLst>
          </p:cNvPr>
          <p:cNvCxnSpPr>
            <a:cxnSpLocks/>
            <a:stCxn id="23" idx="3"/>
            <a:endCxn id="36" idx="0"/>
          </p:cNvCxnSpPr>
          <p:nvPr/>
        </p:nvCxnSpPr>
        <p:spPr>
          <a:xfrm>
            <a:off x="5696029" y="1621047"/>
            <a:ext cx="1885163" cy="926686"/>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9D527FA-764F-4606-226C-B46428EF2948}"/>
              </a:ext>
            </a:extLst>
          </p:cNvPr>
          <p:cNvCxnSpPr>
            <a:cxnSpLocks/>
          </p:cNvCxnSpPr>
          <p:nvPr/>
        </p:nvCxnSpPr>
        <p:spPr>
          <a:xfrm>
            <a:off x="4805867" y="2246434"/>
            <a:ext cx="0" cy="267739"/>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id="{86859C61-7EAF-E463-2CE8-7D3724865513}"/>
              </a:ext>
            </a:extLst>
          </p:cNvPr>
          <p:cNvCxnSpPr>
            <a:cxnSpLocks/>
            <a:stCxn id="6" idx="2"/>
            <a:endCxn id="32" idx="0"/>
          </p:cNvCxnSpPr>
          <p:nvPr/>
        </p:nvCxnSpPr>
        <p:spPr>
          <a:xfrm rot="16200000" flipH="1">
            <a:off x="2976849" y="3744243"/>
            <a:ext cx="628357" cy="2717200"/>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EC73E04A-838C-8F4C-A181-167EC0F103D6}"/>
              </a:ext>
            </a:extLst>
          </p:cNvPr>
          <p:cNvCxnSpPr>
            <a:cxnSpLocks/>
            <a:stCxn id="5" idx="2"/>
          </p:cNvCxnSpPr>
          <p:nvPr/>
        </p:nvCxnSpPr>
        <p:spPr>
          <a:xfrm>
            <a:off x="4817540" y="4805977"/>
            <a:ext cx="8135" cy="61104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549DA961-50A6-689D-DABF-D7BFF7C22CE0}"/>
              </a:ext>
            </a:extLst>
          </p:cNvPr>
          <p:cNvCxnSpPr>
            <a:cxnSpLocks/>
            <a:stCxn id="4" idx="2"/>
            <a:endCxn id="33" idx="0"/>
          </p:cNvCxnSpPr>
          <p:nvPr/>
        </p:nvCxnSpPr>
        <p:spPr>
          <a:xfrm rot="5400000">
            <a:off x="5993286" y="3822186"/>
            <a:ext cx="628357" cy="2561315"/>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77" name="四角形: メモ 76">
            <a:extLst>
              <a:ext uri="{FF2B5EF4-FFF2-40B4-BE49-F238E27FC236}">
                <a16:creationId xmlns:a16="http://schemas.microsoft.com/office/drawing/2014/main" id="{2DAF8F0B-4A4A-07FF-27A3-B535DCE28437}"/>
              </a:ext>
            </a:extLst>
          </p:cNvPr>
          <p:cNvSpPr/>
          <p:nvPr/>
        </p:nvSpPr>
        <p:spPr>
          <a:xfrm rot="20849489">
            <a:off x="32387" y="2776247"/>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省エネを</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徹底</a:t>
            </a:r>
          </a:p>
        </p:txBody>
      </p:sp>
      <p:sp>
        <p:nvSpPr>
          <p:cNvPr id="78" name="四角形: メモ 77">
            <a:extLst>
              <a:ext uri="{FF2B5EF4-FFF2-40B4-BE49-F238E27FC236}">
                <a16:creationId xmlns:a16="http://schemas.microsoft.com/office/drawing/2014/main" id="{F4328ACC-360C-E788-B96A-95C118519F05}"/>
              </a:ext>
            </a:extLst>
          </p:cNvPr>
          <p:cNvSpPr/>
          <p:nvPr/>
        </p:nvSpPr>
        <p:spPr>
          <a:xfrm rot="20849489">
            <a:off x="5579135" y="239901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再生可能</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エネルギーへ</a:t>
            </a:r>
          </a:p>
        </p:txBody>
      </p:sp>
      <p:sp>
        <p:nvSpPr>
          <p:cNvPr id="79" name="四角形: メモ 78">
            <a:extLst>
              <a:ext uri="{FF2B5EF4-FFF2-40B4-BE49-F238E27FC236}">
                <a16:creationId xmlns:a16="http://schemas.microsoft.com/office/drawing/2014/main" id="{FCBD6523-4CAE-5507-4E5B-5188556E52C9}"/>
              </a:ext>
            </a:extLst>
          </p:cNvPr>
          <p:cNvSpPr/>
          <p:nvPr/>
        </p:nvSpPr>
        <p:spPr>
          <a:xfrm rot="20849489">
            <a:off x="8388874" y="247537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転換</a:t>
            </a:r>
          </a:p>
        </p:txBody>
      </p:sp>
      <p:sp>
        <p:nvSpPr>
          <p:cNvPr id="80" name="四角形: メモ 79">
            <a:extLst>
              <a:ext uri="{FF2B5EF4-FFF2-40B4-BE49-F238E27FC236}">
                <a16:creationId xmlns:a16="http://schemas.microsoft.com/office/drawing/2014/main" id="{2B480660-CFAF-2370-A14E-79714E5E6368}"/>
              </a:ext>
            </a:extLst>
          </p:cNvPr>
          <p:cNvSpPr/>
          <p:nvPr/>
        </p:nvSpPr>
        <p:spPr>
          <a:xfrm rot="20849489">
            <a:off x="5974035" y="1105390"/>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エネルギーの</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「見える化」</a:t>
            </a:r>
          </a:p>
        </p:txBody>
      </p:sp>
      <p:sp>
        <p:nvSpPr>
          <p:cNvPr id="81" name="四角形: メモ 80">
            <a:extLst>
              <a:ext uri="{FF2B5EF4-FFF2-40B4-BE49-F238E27FC236}">
                <a16:creationId xmlns:a16="http://schemas.microsoft.com/office/drawing/2014/main" id="{119D291F-E563-A47D-080E-0BDB86161A5C}"/>
              </a:ext>
            </a:extLst>
          </p:cNvPr>
          <p:cNvSpPr/>
          <p:nvPr/>
        </p:nvSpPr>
        <p:spPr>
          <a:xfrm rot="20849489">
            <a:off x="8645459" y="4905426"/>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カーボン</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オフセットへ</a:t>
            </a:r>
          </a:p>
        </p:txBody>
      </p:sp>
      <p:cxnSp>
        <p:nvCxnSpPr>
          <p:cNvPr id="82" name="直線矢印コネクタ 81">
            <a:extLst>
              <a:ext uri="{FF2B5EF4-FFF2-40B4-BE49-F238E27FC236}">
                <a16:creationId xmlns:a16="http://schemas.microsoft.com/office/drawing/2014/main" id="{E2217D02-379C-E8D3-9996-1BB69AFF33B1}"/>
              </a:ext>
            </a:extLst>
          </p:cNvPr>
          <p:cNvCxnSpPr>
            <a:cxnSpLocks/>
            <a:endCxn id="50" idx="1"/>
          </p:cNvCxnSpPr>
          <p:nvPr/>
        </p:nvCxnSpPr>
        <p:spPr>
          <a:xfrm>
            <a:off x="5980782" y="5946628"/>
            <a:ext cx="1294509" cy="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コネクタ: カギ線 86">
            <a:extLst>
              <a:ext uri="{FF2B5EF4-FFF2-40B4-BE49-F238E27FC236}">
                <a16:creationId xmlns:a16="http://schemas.microsoft.com/office/drawing/2014/main" id="{CAA10256-7900-447A-6A11-55255E4913EC}"/>
              </a:ext>
            </a:extLst>
          </p:cNvPr>
          <p:cNvCxnSpPr>
            <a:cxnSpLocks/>
            <a:stCxn id="51" idx="3"/>
            <a:endCxn id="91" idx="2"/>
          </p:cNvCxnSpPr>
          <p:nvPr/>
        </p:nvCxnSpPr>
        <p:spPr>
          <a:xfrm flipH="1">
            <a:off x="2755754" y="5946628"/>
            <a:ext cx="6288573" cy="377943"/>
          </a:xfrm>
          <a:prstGeom prst="bentConnector4">
            <a:avLst>
              <a:gd name="adj1" fmla="val -3635"/>
              <a:gd name="adj2" fmla="val 203364"/>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8E42F571-D001-1035-F88F-74130D0D4115}"/>
              </a:ext>
            </a:extLst>
          </p:cNvPr>
          <p:cNvSpPr txBox="1"/>
          <p:nvPr/>
        </p:nvSpPr>
        <p:spPr>
          <a:xfrm>
            <a:off x="2087141" y="6047572"/>
            <a:ext cx="1337226"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クレジット</a:t>
            </a:r>
          </a:p>
        </p:txBody>
      </p:sp>
      <p:sp>
        <p:nvSpPr>
          <p:cNvPr id="92" name="テキスト ボックス 91">
            <a:extLst>
              <a:ext uri="{FF2B5EF4-FFF2-40B4-BE49-F238E27FC236}">
                <a16:creationId xmlns:a16="http://schemas.microsoft.com/office/drawing/2014/main" id="{DE20063A-80ED-EBAF-0E92-36D88B3E818C}"/>
              </a:ext>
            </a:extLst>
          </p:cNvPr>
          <p:cNvSpPr txBox="1"/>
          <p:nvPr/>
        </p:nvSpPr>
        <p:spPr>
          <a:xfrm rot="21104454">
            <a:off x="7673086" y="963505"/>
            <a:ext cx="2098651"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省エネ補助金</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設備導入・エネルギーマネジメント等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DB682C4C-9683-BBF7-45F0-E17C5344C4BD}"/>
              </a:ext>
            </a:extLst>
          </p:cNvPr>
          <p:cNvSpPr txBox="1"/>
          <p:nvPr/>
        </p:nvSpPr>
        <p:spPr>
          <a:xfrm rot="21104454">
            <a:off x="7213993" y="428087"/>
            <a:ext cx="1984838"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省エネ最適化診断</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省エネルギーセンター</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45172722-6D3C-F2F4-B3C2-EE0C07FC200F}"/>
              </a:ext>
            </a:extLst>
          </p:cNvPr>
          <p:cNvSpPr txBox="1"/>
          <p:nvPr/>
        </p:nvSpPr>
        <p:spPr>
          <a:xfrm rot="21104454">
            <a:off x="7804162" y="1575942"/>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87976F2A-3D2B-3221-59B1-8AF6191493EA}"/>
              </a:ext>
            </a:extLst>
          </p:cNvPr>
          <p:cNvSpPr/>
          <p:nvPr/>
        </p:nvSpPr>
        <p:spPr>
          <a:xfrm>
            <a:off x="132480" y="6036332"/>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排出</a:t>
            </a:r>
          </a:p>
        </p:txBody>
      </p:sp>
      <p:sp>
        <p:nvSpPr>
          <p:cNvPr id="69" name="正方形/長方形 68">
            <a:extLst>
              <a:ext uri="{FF2B5EF4-FFF2-40B4-BE49-F238E27FC236}">
                <a16:creationId xmlns:a16="http://schemas.microsoft.com/office/drawing/2014/main" id="{3584D213-84A8-F8AA-F9E5-01E9F03E30CE}"/>
              </a:ext>
            </a:extLst>
          </p:cNvPr>
          <p:cNvSpPr/>
          <p:nvPr/>
        </p:nvSpPr>
        <p:spPr>
          <a:xfrm>
            <a:off x="132480" y="6536378"/>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sp>
        <p:nvSpPr>
          <p:cNvPr id="84" name="正方形/長方形 83">
            <a:extLst>
              <a:ext uri="{FF2B5EF4-FFF2-40B4-BE49-F238E27FC236}">
                <a16:creationId xmlns:a16="http://schemas.microsoft.com/office/drawing/2014/main" id="{4190B7AF-F036-9358-EB13-A1B042F53CE5}"/>
              </a:ext>
            </a:extLst>
          </p:cNvPr>
          <p:cNvSpPr/>
          <p:nvPr/>
        </p:nvSpPr>
        <p:spPr>
          <a:xfrm>
            <a:off x="1298464" y="6033536"/>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100" dirty="0">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880EB159-4990-A78F-4AC1-2F5EE44D4989}"/>
              </a:ext>
            </a:extLst>
          </p:cNvPr>
          <p:cNvSpPr/>
          <p:nvPr/>
        </p:nvSpPr>
        <p:spPr>
          <a:xfrm>
            <a:off x="1298464" y="6533582"/>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grpSp>
        <p:nvGrpSpPr>
          <p:cNvPr id="70" name="グループ化 69">
            <a:extLst>
              <a:ext uri="{FF2B5EF4-FFF2-40B4-BE49-F238E27FC236}">
                <a16:creationId xmlns:a16="http://schemas.microsoft.com/office/drawing/2014/main" id="{BE6605EB-D711-E70E-A141-699D93E43F1C}"/>
              </a:ext>
            </a:extLst>
          </p:cNvPr>
          <p:cNvGrpSpPr/>
          <p:nvPr/>
        </p:nvGrpSpPr>
        <p:grpSpPr>
          <a:xfrm>
            <a:off x="1628380" y="6053342"/>
            <a:ext cx="519933" cy="317420"/>
            <a:chOff x="10423005" y="-2565259"/>
            <a:chExt cx="1769036" cy="1080001"/>
          </a:xfrm>
          <a:solidFill>
            <a:schemeClr val="bg1"/>
          </a:solidFill>
        </p:grpSpPr>
        <p:sp>
          <p:nvSpPr>
            <p:cNvPr id="73" name="正方形/長方形 72">
              <a:extLst>
                <a:ext uri="{FF2B5EF4-FFF2-40B4-BE49-F238E27FC236}">
                  <a16:creationId xmlns:a16="http://schemas.microsoft.com/office/drawing/2014/main" id="{E760947E-BE66-736C-8BD2-D06F2F323ED1}"/>
                </a:ext>
              </a:extLst>
            </p:cNvPr>
            <p:cNvSpPr/>
            <p:nvPr/>
          </p:nvSpPr>
          <p:spPr>
            <a:xfrm>
              <a:off x="10423005" y="-2565258"/>
              <a:ext cx="476220"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4" name="正方形/長方形 73">
              <a:extLst>
                <a:ext uri="{FF2B5EF4-FFF2-40B4-BE49-F238E27FC236}">
                  <a16:creationId xmlns:a16="http://schemas.microsoft.com/office/drawing/2014/main" id="{026EB511-BAAE-8CED-8B90-A6C5BB63412F}"/>
                </a:ext>
              </a:extLst>
            </p:cNvPr>
            <p:cNvSpPr/>
            <p:nvPr/>
          </p:nvSpPr>
          <p:spPr>
            <a:xfrm>
              <a:off x="11941895" y="-2565258"/>
              <a:ext cx="250146"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5" name="正方形/長方形 74">
              <a:extLst>
                <a:ext uri="{FF2B5EF4-FFF2-40B4-BE49-F238E27FC236}">
                  <a16:creationId xmlns:a16="http://schemas.microsoft.com/office/drawing/2014/main" id="{4F79B9F6-F968-8F4A-6AF1-BC8DC36687D3}"/>
                </a:ext>
              </a:extLst>
            </p:cNvPr>
            <p:cNvSpPr/>
            <p:nvPr/>
          </p:nvSpPr>
          <p:spPr>
            <a:xfrm>
              <a:off x="11653586" y="-2565259"/>
              <a:ext cx="288308" cy="576065"/>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6" name="正方形/長方形 75">
              <a:extLst>
                <a:ext uri="{FF2B5EF4-FFF2-40B4-BE49-F238E27FC236}">
                  <a16:creationId xmlns:a16="http://schemas.microsoft.com/office/drawing/2014/main" id="{CE7EEF8D-B549-271F-AAA5-A86136E1B11D}"/>
                </a:ext>
              </a:extLst>
            </p:cNvPr>
            <p:cNvSpPr/>
            <p:nvPr/>
          </p:nvSpPr>
          <p:spPr>
            <a:xfrm>
              <a:off x="10899225" y="-2565258"/>
              <a:ext cx="476220"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83" name="正方形/長方形 82">
              <a:extLst>
                <a:ext uri="{FF2B5EF4-FFF2-40B4-BE49-F238E27FC236}">
                  <a16:creationId xmlns:a16="http://schemas.microsoft.com/office/drawing/2014/main" id="{8D77F98C-2172-DFC6-850C-53EFE527F87C}"/>
                </a:ext>
              </a:extLst>
            </p:cNvPr>
            <p:cNvSpPr/>
            <p:nvPr/>
          </p:nvSpPr>
          <p:spPr>
            <a:xfrm>
              <a:off x="11375444" y="-2565258"/>
              <a:ext cx="278139"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grpSp>
      <p:cxnSp>
        <p:nvCxnSpPr>
          <p:cNvPr id="53" name="直線矢印コネクタ 52">
            <a:extLst>
              <a:ext uri="{FF2B5EF4-FFF2-40B4-BE49-F238E27FC236}">
                <a16:creationId xmlns:a16="http://schemas.microsoft.com/office/drawing/2014/main" id="{4712361D-1051-F665-78C6-89B74B8C1C0F}"/>
              </a:ext>
            </a:extLst>
          </p:cNvPr>
          <p:cNvCxnSpPr>
            <a:stCxn id="3" idx="3"/>
            <a:endCxn id="84" idx="1"/>
          </p:cNvCxnSpPr>
          <p:nvPr/>
        </p:nvCxnSpPr>
        <p:spPr>
          <a:xfrm flipV="1">
            <a:off x="996576" y="6285564"/>
            <a:ext cx="301888" cy="2796"/>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E53C25D-559A-0BA9-F689-E970F44617C7}"/>
              </a:ext>
            </a:extLst>
          </p:cNvPr>
          <p:cNvSpPr txBox="1"/>
          <p:nvPr/>
        </p:nvSpPr>
        <p:spPr>
          <a:xfrm>
            <a:off x="128464" y="5868051"/>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ja-JP" altLang="en-US" sz="900" dirty="0">
                <a:solidFill>
                  <a:srgbClr val="FF0000"/>
                </a:solidFill>
                <a:latin typeface="BIZ UDPゴシック" panose="020B0400000000000000" pitchFamily="50" charset="-128"/>
                <a:ea typeface="BIZ UDPゴシック" panose="020B0400000000000000" pitchFamily="50" charset="-128"/>
              </a:rPr>
              <a:t>排出大</a:t>
            </a:r>
          </a:p>
        </p:txBody>
      </p:sp>
      <p:sp>
        <p:nvSpPr>
          <p:cNvPr id="86" name="テキスト ボックス 85">
            <a:extLst>
              <a:ext uri="{FF2B5EF4-FFF2-40B4-BE49-F238E27FC236}">
                <a16:creationId xmlns:a16="http://schemas.microsoft.com/office/drawing/2014/main" id="{3C330726-34B8-9B68-F89E-0E9E9EE7E07E}"/>
              </a:ext>
            </a:extLst>
          </p:cNvPr>
          <p:cNvSpPr txBox="1"/>
          <p:nvPr/>
        </p:nvSpPr>
        <p:spPr>
          <a:xfrm>
            <a:off x="1291853" y="5871709"/>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en-US" altLang="ja-JP" sz="900" dirty="0">
                <a:solidFill>
                  <a:srgbClr val="006600"/>
                </a:solidFill>
                <a:latin typeface="BIZ UDPゴシック" panose="020B0400000000000000" pitchFamily="50" charset="-128"/>
                <a:ea typeface="BIZ UDPゴシック" panose="020B0400000000000000" pitchFamily="50" charset="-128"/>
              </a:rPr>
              <a:t>CN</a:t>
            </a:r>
            <a:r>
              <a:rPr kumimoji="1" lang="ja-JP" altLang="en-US" sz="900" dirty="0">
                <a:solidFill>
                  <a:srgbClr val="006600"/>
                </a:solidFill>
                <a:latin typeface="BIZ UDPゴシック" panose="020B0400000000000000" pitchFamily="50" charset="-128"/>
                <a:ea typeface="BIZ UDPゴシック" panose="020B0400000000000000" pitchFamily="50" charset="-128"/>
              </a:rPr>
              <a:t>実現</a:t>
            </a:r>
          </a:p>
        </p:txBody>
      </p:sp>
      <p:grpSp>
        <p:nvGrpSpPr>
          <p:cNvPr id="64" name="グループ化 63">
            <a:extLst>
              <a:ext uri="{FF2B5EF4-FFF2-40B4-BE49-F238E27FC236}">
                <a16:creationId xmlns:a16="http://schemas.microsoft.com/office/drawing/2014/main" id="{16AC6560-DA30-57FA-23C3-DD89635DC224}"/>
              </a:ext>
            </a:extLst>
          </p:cNvPr>
          <p:cNvGrpSpPr/>
          <p:nvPr/>
        </p:nvGrpSpPr>
        <p:grpSpPr>
          <a:xfrm>
            <a:off x="8491429" y="3455206"/>
            <a:ext cx="552898" cy="552898"/>
            <a:chOff x="8491429" y="3455206"/>
            <a:chExt cx="552898" cy="552898"/>
          </a:xfrm>
        </p:grpSpPr>
        <p:pic>
          <p:nvPicPr>
            <p:cNvPr id="47" name="図 46" descr="図形, 円&#10;&#10;自動的に生成された説明">
              <a:extLst>
                <a:ext uri="{FF2B5EF4-FFF2-40B4-BE49-F238E27FC236}">
                  <a16:creationId xmlns:a16="http://schemas.microsoft.com/office/drawing/2014/main" id="{A99B15C4-6DBA-C89D-AF79-BB6CF98A1C1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88" name="図 87" descr="図形, 円&#10;&#10;自動的に生成された説明">
              <a:extLst>
                <a:ext uri="{FF2B5EF4-FFF2-40B4-BE49-F238E27FC236}">
                  <a16:creationId xmlns:a16="http://schemas.microsoft.com/office/drawing/2014/main" id="{016378CF-49D4-8E5E-2DF7-4FC4E620C64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63" name="正方形/長方形 62">
              <a:extLst>
                <a:ext uri="{FF2B5EF4-FFF2-40B4-BE49-F238E27FC236}">
                  <a16:creationId xmlns:a16="http://schemas.microsoft.com/office/drawing/2014/main" id="{6C5BAFC7-C8D0-4405-51E7-F876490FE6EE}"/>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1CD72E9D-8884-9470-FAF1-E1F10030EB38}"/>
              </a:ext>
            </a:extLst>
          </p:cNvPr>
          <p:cNvGrpSpPr/>
          <p:nvPr/>
        </p:nvGrpSpPr>
        <p:grpSpPr>
          <a:xfrm>
            <a:off x="5696029" y="3446550"/>
            <a:ext cx="552898" cy="552898"/>
            <a:chOff x="8491429" y="3455206"/>
            <a:chExt cx="552898" cy="552898"/>
          </a:xfrm>
        </p:grpSpPr>
        <p:pic>
          <p:nvPicPr>
            <p:cNvPr id="96" name="図 95" descr="図形, 円&#10;&#10;自動的に生成された説明">
              <a:extLst>
                <a:ext uri="{FF2B5EF4-FFF2-40B4-BE49-F238E27FC236}">
                  <a16:creationId xmlns:a16="http://schemas.microsoft.com/office/drawing/2014/main" id="{9ED84FF4-553D-5BCE-FB60-5F7E2FA526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97" name="図 96" descr="図形, 円&#10;&#10;自動的に生成された説明">
              <a:extLst>
                <a:ext uri="{FF2B5EF4-FFF2-40B4-BE49-F238E27FC236}">
                  <a16:creationId xmlns:a16="http://schemas.microsoft.com/office/drawing/2014/main" id="{E50FE491-C550-7EEF-0BBC-05072757C95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98" name="正方形/長方形 97">
              <a:extLst>
                <a:ext uri="{FF2B5EF4-FFF2-40B4-BE49-F238E27FC236}">
                  <a16:creationId xmlns:a16="http://schemas.microsoft.com/office/drawing/2014/main" id="{9BEA503E-9E1E-A2BD-DD5A-89F1A8F6C278}"/>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9D89958A-FD27-8B75-6998-292F33BABBC4}"/>
              </a:ext>
            </a:extLst>
          </p:cNvPr>
          <p:cNvGrpSpPr/>
          <p:nvPr/>
        </p:nvGrpSpPr>
        <p:grpSpPr>
          <a:xfrm>
            <a:off x="2822483" y="3452402"/>
            <a:ext cx="552898" cy="552898"/>
            <a:chOff x="8491429" y="3455206"/>
            <a:chExt cx="552898" cy="552898"/>
          </a:xfrm>
        </p:grpSpPr>
        <p:pic>
          <p:nvPicPr>
            <p:cNvPr id="100" name="図 99" descr="図形, 円&#10;&#10;自動的に生成された説明">
              <a:extLst>
                <a:ext uri="{FF2B5EF4-FFF2-40B4-BE49-F238E27FC236}">
                  <a16:creationId xmlns:a16="http://schemas.microsoft.com/office/drawing/2014/main" id="{057858DC-0A40-E638-29E0-F43D96E34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1" name="図 100" descr="図形, 円&#10;&#10;自動的に生成された説明">
              <a:extLst>
                <a:ext uri="{FF2B5EF4-FFF2-40B4-BE49-F238E27FC236}">
                  <a16:creationId xmlns:a16="http://schemas.microsoft.com/office/drawing/2014/main" id="{E6F760C1-2CC5-F53A-FA5B-AB96A1AF4F6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102" name="正方形/長方形 101">
              <a:extLst>
                <a:ext uri="{FF2B5EF4-FFF2-40B4-BE49-F238E27FC236}">
                  <a16:creationId xmlns:a16="http://schemas.microsoft.com/office/drawing/2014/main" id="{1130609E-6532-DE2C-15C7-A3FF7627E485}"/>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67555C2D-72BE-C016-866A-F1DD6846A8D2}"/>
              </a:ext>
            </a:extLst>
          </p:cNvPr>
          <p:cNvGrpSpPr/>
          <p:nvPr/>
        </p:nvGrpSpPr>
        <p:grpSpPr>
          <a:xfrm>
            <a:off x="5696029" y="5957058"/>
            <a:ext cx="552898" cy="552898"/>
            <a:chOff x="8491429" y="3455206"/>
            <a:chExt cx="552898" cy="552898"/>
          </a:xfrm>
        </p:grpSpPr>
        <p:pic>
          <p:nvPicPr>
            <p:cNvPr id="104" name="図 103" descr="図形, 円&#10;&#10;自動的に生成された説明">
              <a:extLst>
                <a:ext uri="{FF2B5EF4-FFF2-40B4-BE49-F238E27FC236}">
                  <a16:creationId xmlns:a16="http://schemas.microsoft.com/office/drawing/2014/main" id="{8C94428C-8064-F356-7DAE-756323B26C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5" name="図 104" descr="図形, 円&#10;&#10;自動的に生成された説明">
              <a:extLst>
                <a:ext uri="{FF2B5EF4-FFF2-40B4-BE49-F238E27FC236}">
                  <a16:creationId xmlns:a16="http://schemas.microsoft.com/office/drawing/2014/main" id="{615BA7C1-848C-3466-1823-E5A2C05A628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3374686">
              <a:off x="8639565" y="3691218"/>
              <a:ext cx="199365" cy="131951"/>
            </a:xfrm>
            <a:prstGeom prst="rect">
              <a:avLst/>
            </a:prstGeom>
          </p:spPr>
        </p:pic>
        <p:sp>
          <p:nvSpPr>
            <p:cNvPr id="106" name="正方形/長方形 105">
              <a:extLst>
                <a:ext uri="{FF2B5EF4-FFF2-40B4-BE49-F238E27FC236}">
                  <a16:creationId xmlns:a16="http://schemas.microsoft.com/office/drawing/2014/main" id="{8698C1DA-4AE9-7985-B051-0092A502995D}"/>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0" name="Picture 2" descr="Ｊ－クレジット制度">
            <a:extLst>
              <a:ext uri="{FF2B5EF4-FFF2-40B4-BE49-F238E27FC236}">
                <a16:creationId xmlns:a16="http://schemas.microsoft.com/office/drawing/2014/main" id="{504D9E67-5FB2-7A90-CC28-E59F7561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5517232"/>
            <a:ext cx="1794627" cy="317683"/>
          </a:xfrm>
          <a:prstGeom prst="rect">
            <a:avLst/>
          </a:prstGeom>
          <a:noFill/>
          <a:extLst>
            <a:ext uri="{909E8E84-426E-40DD-AFC4-6F175D3DCCD1}">
              <a14:hiddenFill xmlns:a14="http://schemas.microsoft.com/office/drawing/2010/main">
                <a:solidFill>
                  <a:srgbClr val="FFFFFF"/>
                </a:solidFill>
              </a14:hiddenFill>
            </a:ext>
          </a:extLst>
        </p:spPr>
      </p:pic>
      <p:sp>
        <p:nvSpPr>
          <p:cNvPr id="108" name="テキスト ボックス 107">
            <a:extLst>
              <a:ext uri="{FF2B5EF4-FFF2-40B4-BE49-F238E27FC236}">
                <a16:creationId xmlns:a16="http://schemas.microsoft.com/office/drawing/2014/main" id="{3C1DC58B-FA2F-6DCF-E5BF-3A598A5845BE}"/>
              </a:ext>
            </a:extLst>
          </p:cNvPr>
          <p:cNvSpPr txBox="1"/>
          <p:nvPr/>
        </p:nvSpPr>
        <p:spPr>
          <a:xfrm rot="20682924">
            <a:off x="8156907" y="4648081"/>
            <a:ext cx="1774845"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自社が</a:t>
            </a:r>
            <a:r>
              <a:rPr kumimoji="1" lang="en-US" altLang="ja-JP" sz="1200" dirty="0">
                <a:latin typeface="BIZ UDPゴシック" panose="020B0400000000000000" pitchFamily="50" charset="-128"/>
                <a:ea typeface="BIZ UDPゴシック" panose="020B0400000000000000" pitchFamily="50" charset="-128"/>
              </a:rPr>
              <a:t>CN</a:t>
            </a:r>
            <a:r>
              <a:rPr kumimoji="1" lang="ja-JP" altLang="en-US" sz="1200" dirty="0">
                <a:latin typeface="BIZ UDPゴシック" panose="020B0400000000000000" pitchFamily="50" charset="-128"/>
                <a:ea typeface="BIZ UDPゴシック" panose="020B0400000000000000" pitchFamily="50" charset="-128"/>
              </a:rPr>
              <a:t>実現したら</a:t>
            </a:r>
            <a:r>
              <a:rPr kumimoji="1" lang="en-US" altLang="ja-JP" sz="12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84364654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エネルギー転換の例</a:t>
            </a:r>
          </a:p>
        </p:txBody>
      </p:sp>
      <p:sp>
        <p:nvSpPr>
          <p:cNvPr id="3" name="テキスト ボックス 2">
            <a:extLst>
              <a:ext uri="{FF2B5EF4-FFF2-40B4-BE49-F238E27FC236}">
                <a16:creationId xmlns:a16="http://schemas.microsoft.com/office/drawing/2014/main" id="{7EAB341A-091D-11D7-0E20-3DC160E4108D}"/>
              </a:ext>
            </a:extLst>
          </p:cNvPr>
          <p:cNvSpPr txBox="1"/>
          <p:nvPr/>
        </p:nvSpPr>
        <p:spPr>
          <a:xfrm>
            <a:off x="352264" y="612844"/>
            <a:ext cx="9201472" cy="590931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電化の可能性を探る</a:t>
            </a:r>
          </a:p>
          <a:p>
            <a:pPr marL="742950" lvl="1"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電化の主な例</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ボイラ：ヒートポンプ</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ガス</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電気ハイブリッド含む</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への転換</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燃焼炉：電気加熱炉への転換（ピンポイント誘導加熱等）</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自動車：ガソリンまたはディーゼル車からハイブリッド車や電気自動車への転換</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小水力発電：地形の高低差の利用と蓄電池による小型自家発電</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熱電変換：排熱等の温度差を活用した発電で、熱エネルギーを回収し活用</a:t>
            </a:r>
          </a:p>
          <a:p>
            <a:pPr marL="1200150" lvl="2" indent="-285750">
              <a:buFont typeface="Arial" panose="020B0604020202020204" pitchFamily="34" charset="0"/>
              <a:buChar char="•"/>
            </a:pPr>
            <a:endParaRPr kumimoji="1" lang="ja-JP" altLang="en-US"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バイオマスの利用可能性を探る</a:t>
            </a:r>
          </a:p>
          <a:p>
            <a:pPr marL="742950" lvl="1"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バイオマス利用の主な例</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ボイラ：バイオマスボイラーへの転換</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燃料の安定調達の可能性を検証（未利用材、廃材、バイオディーゼル燃料（</a:t>
            </a:r>
            <a:r>
              <a:rPr kumimoji="1" lang="en-US" altLang="ja-JP" dirty="0">
                <a:latin typeface="BIZ UDPゴシック" panose="020B0400000000000000" pitchFamily="50" charset="-128"/>
                <a:ea typeface="BIZ UDPゴシック" panose="020B0400000000000000" pitchFamily="50" charset="-128"/>
              </a:rPr>
              <a:t>BDF</a:t>
            </a:r>
            <a:r>
              <a:rPr kumimoji="1" lang="ja-JP" altLang="en-US" dirty="0">
                <a:latin typeface="BIZ UDPゴシック" panose="020B0400000000000000" pitchFamily="50" charset="-128"/>
                <a:ea typeface="BIZ UDPゴシック" panose="020B0400000000000000" pitchFamily="50" charset="-128"/>
              </a:rPr>
              <a:t>）等）</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ストーブ：ペレットストーブ、薪ストーブへの転換</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バイオガス発電：家畜糞尿や食品残渣のメタン発酵による発電</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藻類バイオ燃料：石油燃料の代替としての利用</a:t>
            </a:r>
          </a:p>
          <a:p>
            <a:pPr marL="1200150" lvl="2" indent="-285750">
              <a:buFont typeface="Arial" panose="020B0604020202020204" pitchFamily="34" charset="0"/>
              <a:buChar char="•"/>
            </a:pPr>
            <a:endParaRPr kumimoji="1" lang="ja-JP" altLang="en-US"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水素の利用可能性を検討する（ただし、</a:t>
            </a:r>
            <a:r>
              <a:rPr kumimoji="1" lang="en-US" altLang="ja-JP" dirty="0">
                <a:latin typeface="BIZ UDPゴシック" panose="020B0400000000000000" pitchFamily="50" charset="-128"/>
                <a:ea typeface="BIZ UDPゴシック" panose="020B0400000000000000" pitchFamily="50" charset="-128"/>
              </a:rPr>
              <a:t>2030</a:t>
            </a:r>
            <a:r>
              <a:rPr kumimoji="1" lang="ja-JP" altLang="en-US" dirty="0">
                <a:latin typeface="BIZ UDPゴシック" panose="020B0400000000000000" pitchFamily="50" charset="-128"/>
                <a:ea typeface="BIZ UDPゴシック" panose="020B0400000000000000" pitchFamily="50" charset="-128"/>
              </a:rPr>
              <a:t>年代までは商業利用が難しい可能性あり）</a:t>
            </a:r>
          </a:p>
          <a:p>
            <a:pPr marL="742950" lvl="1"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水素利用の主な例</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自動車：燃料電池車（</a:t>
            </a:r>
            <a:r>
              <a:rPr kumimoji="1" lang="en-US" altLang="ja-JP" dirty="0">
                <a:latin typeface="BIZ UDPゴシック" panose="020B0400000000000000" pitchFamily="50" charset="-128"/>
                <a:ea typeface="BIZ UDPゴシック" panose="020B0400000000000000" pitchFamily="50" charset="-128"/>
              </a:rPr>
              <a:t>FCV</a:t>
            </a:r>
            <a:r>
              <a:rPr kumimoji="1" lang="ja-JP" altLang="en-US" dirty="0">
                <a:latin typeface="BIZ UDPゴシック" panose="020B0400000000000000" pitchFamily="50" charset="-128"/>
                <a:ea typeface="BIZ UDPゴシック" panose="020B0400000000000000" pitchFamily="50" charset="-128"/>
              </a:rPr>
              <a:t>）への転換</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工業炉：水素バーナーへの転換</a:t>
            </a:r>
          </a:p>
          <a:p>
            <a:pPr marL="1200150" lvl="2" indent="-285750">
              <a:buFont typeface="Arial" panose="020B0604020202020204" pitchFamily="34" charset="0"/>
              <a:buChar char="•"/>
            </a:pPr>
            <a:r>
              <a:rPr kumimoji="1" lang="ja-JP" altLang="en-US" dirty="0">
                <a:latin typeface="BIZ UDPゴシック" panose="020B0400000000000000" pitchFamily="50" charset="-128"/>
                <a:ea typeface="BIZ UDPゴシック" panose="020B0400000000000000" pitchFamily="50" charset="-128"/>
              </a:rPr>
              <a:t>アンモニア発電：専焼バーナー</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発電含む</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への転換</a:t>
            </a:r>
          </a:p>
        </p:txBody>
      </p:sp>
    </p:spTree>
    <p:extLst>
      <p:ext uri="{BB962C8B-B14F-4D97-AF65-F5344CB8AC3E}">
        <p14:creationId xmlns:p14="http://schemas.microsoft.com/office/powerpoint/2010/main" val="154244296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4401205"/>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6638874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467ED445-781E-1966-80D2-FE5AC88B0D2A}"/>
              </a:ext>
            </a:extLst>
          </p:cNvPr>
          <p:cNvSpPr/>
          <p:nvPr/>
        </p:nvSpPr>
        <p:spPr>
          <a:xfrm>
            <a:off x="28162" y="5488201"/>
            <a:ext cx="3356991" cy="1369800"/>
          </a:xfrm>
          <a:prstGeom prst="rect">
            <a:avLst/>
          </a:prstGeom>
          <a:solidFill>
            <a:srgbClr val="FFFF99"/>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112D6A1-B526-7AFC-40CE-045B406CC9B8}"/>
              </a:ext>
            </a:extLst>
          </p:cNvPr>
          <p:cNvSpPr>
            <a:spLocks noGrp="1"/>
          </p:cNvSpPr>
          <p:nvPr>
            <p:ph type="title"/>
          </p:nvPr>
        </p:nvSpPr>
        <p:spPr/>
        <p:txBody>
          <a:bodyPr/>
          <a:lstStyle/>
          <a:p>
            <a:r>
              <a:rPr kumimoji="1" lang="ja-JP" altLang="en-US" dirty="0"/>
              <a:t>カーボンニュートラルに向けて取り組むステップ</a:t>
            </a:r>
          </a:p>
        </p:txBody>
      </p:sp>
      <p:sp>
        <p:nvSpPr>
          <p:cNvPr id="7" name="object 71">
            <a:extLst>
              <a:ext uri="{FF2B5EF4-FFF2-40B4-BE49-F238E27FC236}">
                <a16:creationId xmlns:a16="http://schemas.microsoft.com/office/drawing/2014/main" id="{4C55D198-6569-0182-78D1-99F061C93696}"/>
              </a:ext>
            </a:extLst>
          </p:cNvPr>
          <p:cNvSpPr txBox="1"/>
          <p:nvPr/>
        </p:nvSpPr>
        <p:spPr>
          <a:xfrm>
            <a:off x="2178117" y="5125376"/>
            <a:ext cx="2365518" cy="289823"/>
          </a:xfrm>
          <a:prstGeom prst="rect">
            <a:avLst/>
          </a:prstGeom>
        </p:spPr>
        <p:txBody>
          <a:bodyPr vert="horz" wrap="square" lIns="0" tIns="12700" rIns="0" bIns="0" rtlCol="0">
            <a:spAutoFit/>
          </a:bodyPr>
          <a:lstStyle/>
          <a:p>
            <a:pPr marL="12700">
              <a:spcBef>
                <a:spcPts val="100"/>
              </a:spcBef>
            </a:pPr>
            <a:r>
              <a:rPr lang="en-US" altLang="ja-JP" spc="-25" dirty="0">
                <a:solidFill>
                  <a:srgbClr val="00AF50"/>
                </a:solidFill>
                <a:latin typeface="BIZ UDPゴシック" panose="020B0400000000000000" pitchFamily="50" charset="-128"/>
                <a:ea typeface="BIZ UDPゴシック" panose="020B0400000000000000" pitchFamily="50" charset="-128"/>
                <a:cs typeface="Arial"/>
              </a:rPr>
              <a:t>20XX</a:t>
            </a:r>
            <a:r>
              <a:rPr lang="ja-JP" altLang="en-US" dirty="0">
                <a:solidFill>
                  <a:srgbClr val="00AF50"/>
                </a:solidFill>
                <a:latin typeface="BIZ UDPゴシック" panose="020B0400000000000000" pitchFamily="50" charset="-128"/>
                <a:ea typeface="BIZ UDPゴシック" panose="020B0400000000000000" pitchFamily="50" charset="-128"/>
                <a:cs typeface="ＭＳ Ｐゴシック"/>
              </a:rPr>
              <a:t>年の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sp>
        <p:nvSpPr>
          <p:cNvPr id="8" name="object 79">
            <a:extLst>
              <a:ext uri="{FF2B5EF4-FFF2-40B4-BE49-F238E27FC236}">
                <a16:creationId xmlns:a16="http://schemas.microsoft.com/office/drawing/2014/main" id="{1A40EE5D-C4E1-7158-1559-3752C93DAF0F}"/>
              </a:ext>
            </a:extLst>
          </p:cNvPr>
          <p:cNvSpPr txBox="1"/>
          <p:nvPr/>
        </p:nvSpPr>
        <p:spPr>
          <a:xfrm>
            <a:off x="1725449" y="682003"/>
            <a:ext cx="2059409" cy="289823"/>
          </a:xfrm>
          <a:prstGeom prst="rect">
            <a:avLst/>
          </a:prstGeom>
        </p:spPr>
        <p:txBody>
          <a:bodyPr vert="horz" wrap="square" lIns="0" tIns="12700" rIns="0" bIns="0" rtlCol="0">
            <a:spAutoFit/>
          </a:bodyPr>
          <a:lstStyle/>
          <a:p>
            <a:pPr marL="12700">
              <a:spcBef>
                <a:spcPts val="100"/>
              </a:spcBef>
            </a:pPr>
            <a:r>
              <a:rPr dirty="0">
                <a:solidFill>
                  <a:srgbClr val="00AF50"/>
                </a:solidFill>
                <a:latin typeface="BIZ UDPゴシック" panose="020B0400000000000000" pitchFamily="50" charset="-128"/>
                <a:ea typeface="BIZ UDPゴシック" panose="020B0400000000000000" pitchFamily="50" charset="-128"/>
                <a:cs typeface="ＭＳ Ｐゴシック"/>
              </a:rPr>
              <a:t>現状の</a:t>
            </a:r>
            <a:r>
              <a:rPr spc="-10" dirty="0">
                <a:solidFill>
                  <a:srgbClr val="00AF50"/>
                </a:solidFill>
                <a:latin typeface="BIZ UDPゴシック" panose="020B0400000000000000" pitchFamily="50" charset="-128"/>
                <a:ea typeface="BIZ UDPゴシック" panose="020B0400000000000000" pitchFamily="50" charset="-128"/>
                <a:cs typeface="Arial"/>
              </a:rPr>
              <a:t>CO</a:t>
            </a:r>
            <a:r>
              <a:rPr spc="-10" baseline="-25000" dirty="0">
                <a:solidFill>
                  <a:srgbClr val="00AF50"/>
                </a:solidFill>
                <a:latin typeface="BIZ UDPゴシック" panose="020B0400000000000000" pitchFamily="50" charset="-128"/>
                <a:ea typeface="BIZ UDPゴシック" panose="020B0400000000000000" pitchFamily="50" charset="-128"/>
                <a:cs typeface="Arial"/>
              </a:rPr>
              <a:t>2</a:t>
            </a:r>
            <a:r>
              <a:rPr lang="ja-JP" altLang="en-US" spc="-20" dirty="0">
                <a:solidFill>
                  <a:srgbClr val="00AF50"/>
                </a:solidFill>
                <a:latin typeface="BIZ UDPゴシック" panose="020B0400000000000000" pitchFamily="50" charset="-128"/>
                <a:ea typeface="BIZ UDPゴシック" panose="020B0400000000000000" pitchFamily="50" charset="-128"/>
                <a:cs typeface="ＭＳ Ｐゴシック"/>
              </a:rPr>
              <a:t>排出量</a:t>
            </a:r>
            <a:endParaRPr dirty="0">
              <a:latin typeface="BIZ UDPゴシック" panose="020B0400000000000000" pitchFamily="50" charset="-128"/>
              <a:ea typeface="BIZ UDPゴシック" panose="020B0400000000000000" pitchFamily="50" charset="-128"/>
              <a:cs typeface="ＭＳ Ｐゴシック"/>
            </a:endParaRPr>
          </a:p>
        </p:txBody>
      </p:sp>
      <p:grpSp>
        <p:nvGrpSpPr>
          <p:cNvPr id="20" name="グループ化 19">
            <a:extLst>
              <a:ext uri="{FF2B5EF4-FFF2-40B4-BE49-F238E27FC236}">
                <a16:creationId xmlns:a16="http://schemas.microsoft.com/office/drawing/2014/main" id="{4D56E64B-74E6-34F1-48F1-6CF0E31B5484}"/>
              </a:ext>
            </a:extLst>
          </p:cNvPr>
          <p:cNvGrpSpPr/>
          <p:nvPr/>
        </p:nvGrpSpPr>
        <p:grpSpPr>
          <a:xfrm>
            <a:off x="3590454" y="776196"/>
            <a:ext cx="2118345" cy="1384851"/>
            <a:chOff x="-2833090" y="-1547968"/>
            <a:chExt cx="2118345" cy="1384851"/>
          </a:xfrm>
        </p:grpSpPr>
        <p:sp>
          <p:nvSpPr>
            <p:cNvPr id="21" name="object 84">
              <a:extLst>
                <a:ext uri="{FF2B5EF4-FFF2-40B4-BE49-F238E27FC236}">
                  <a16:creationId xmlns:a16="http://schemas.microsoft.com/office/drawing/2014/main" id="{A4F2988F-33BC-00E7-A9B6-31FBF93561F7}"/>
                </a:ext>
              </a:extLst>
            </p:cNvPr>
            <p:cNvSpPr txBox="1"/>
            <p:nvPr/>
          </p:nvSpPr>
          <p:spPr>
            <a:xfrm>
              <a:off x="-2319808" y="-1547968"/>
              <a:ext cx="1453124" cy="228268"/>
            </a:xfrm>
            <a:prstGeom prst="rect">
              <a:avLst/>
            </a:prstGeom>
          </p:spPr>
          <p:txBody>
            <a:bodyPr vert="horz" wrap="square" lIns="0" tIns="12700" rIns="0" bIns="0" rtlCol="0">
              <a:spAutoFit/>
            </a:bodyPr>
            <a:lstStyle/>
            <a:p>
              <a:pPr marL="12700">
                <a:spcBef>
                  <a:spcPts val="100"/>
                </a:spcBef>
              </a:pPr>
              <a:r>
                <a:rPr sz="1400" spc="-15" dirty="0" err="1">
                  <a:latin typeface="BIZ UDPゴシック" panose="020B0400000000000000" pitchFamily="50" charset="-128"/>
                  <a:ea typeface="BIZ UDPゴシック" panose="020B0400000000000000" pitchFamily="50" charset="-128"/>
                  <a:cs typeface="ＭＳ Ｐゴシック"/>
                </a:rPr>
                <a:t>エネルギ</a:t>
              </a:r>
              <a:r>
                <a:rPr lang="ja-JP" altLang="en-US" sz="1400" spc="-15" dirty="0">
                  <a:latin typeface="BIZ UDPゴシック" panose="020B0400000000000000" pitchFamily="50" charset="-128"/>
                  <a:ea typeface="BIZ UDPゴシック" panose="020B0400000000000000" pitchFamily="50" charset="-128"/>
                  <a:cs typeface="ＭＳ Ｐゴシック"/>
                </a:rPr>
                <a:t>ー</a:t>
              </a:r>
              <a:r>
                <a:rPr sz="1400" spc="-15" dirty="0" err="1">
                  <a:latin typeface="BIZ UDPゴシック" panose="020B0400000000000000" pitchFamily="50" charset="-128"/>
                  <a:ea typeface="BIZ UDPゴシック" panose="020B0400000000000000" pitchFamily="50" charset="-128"/>
                  <a:cs typeface="ＭＳ Ｐゴシック"/>
                </a:rPr>
                <a:t>消費量</a:t>
              </a:r>
              <a:endParaRPr sz="1400" dirty="0">
                <a:latin typeface="BIZ UDPゴシック" panose="020B0400000000000000" pitchFamily="50" charset="-128"/>
                <a:ea typeface="BIZ UDPゴシック" panose="020B0400000000000000" pitchFamily="50" charset="-128"/>
                <a:cs typeface="ＭＳ Ｐゴシック"/>
              </a:endParaRPr>
            </a:p>
          </p:txBody>
        </p:sp>
        <p:sp>
          <p:nvSpPr>
            <p:cNvPr id="22" name="正方形/長方形 21">
              <a:extLst>
                <a:ext uri="{FF2B5EF4-FFF2-40B4-BE49-F238E27FC236}">
                  <a16:creationId xmlns:a16="http://schemas.microsoft.com/office/drawing/2014/main" id="{5D647D00-9883-B458-DEFE-FBB8F8ED38EE}"/>
                </a:ext>
              </a:extLst>
            </p:cNvPr>
            <p:cNvSpPr/>
            <p:nvPr/>
          </p:nvSpPr>
          <p:spPr>
            <a:xfrm>
              <a:off x="-2514600" y="-1243117"/>
              <a:ext cx="974489"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3" name="正方形/長方形 22">
              <a:extLst>
                <a:ext uri="{FF2B5EF4-FFF2-40B4-BE49-F238E27FC236}">
                  <a16:creationId xmlns:a16="http://schemas.microsoft.com/office/drawing/2014/main" id="{71C834A8-1295-BDDA-5AB1-A3845BF15E9A}"/>
                </a:ext>
              </a:extLst>
            </p:cNvPr>
            <p:cNvSpPr/>
            <p:nvPr/>
          </p:nvSpPr>
          <p:spPr>
            <a:xfrm>
              <a:off x="-1540111" y="-1243117"/>
              <a:ext cx="812596"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4" name="object 85">
              <a:extLst>
                <a:ext uri="{FF2B5EF4-FFF2-40B4-BE49-F238E27FC236}">
                  <a16:creationId xmlns:a16="http://schemas.microsoft.com/office/drawing/2014/main" id="{D6291E22-12E1-1996-A10B-4AE16981C2EB}"/>
                </a:ext>
              </a:extLst>
            </p:cNvPr>
            <p:cNvSpPr txBox="1"/>
            <p:nvPr/>
          </p:nvSpPr>
          <p:spPr>
            <a:xfrm>
              <a:off x="-2833090" y="-1300568"/>
              <a:ext cx="179536" cy="1129168"/>
            </a:xfrm>
            <a:prstGeom prst="rect">
              <a:avLst/>
            </a:prstGeom>
          </p:spPr>
          <p:txBody>
            <a:bodyPr vert="vert270" wrap="square" lIns="0" tIns="0" rIns="0" bIns="0" rtlCol="0">
              <a:spAutoFit/>
            </a:bodyPr>
            <a:lstStyle/>
            <a:p>
              <a:pPr marL="12700">
                <a:lnSpc>
                  <a:spcPts val="1425"/>
                </a:lnSpc>
              </a:pPr>
              <a:r>
                <a:rPr sz="1400" spc="-10" dirty="0">
                  <a:latin typeface="BIZ UDPゴシック" panose="020B0400000000000000" pitchFamily="50" charset="-128"/>
                  <a:ea typeface="BIZ UDPゴシック" panose="020B0400000000000000" pitchFamily="50" charset="-128"/>
                  <a:cs typeface="Arial"/>
                </a:rPr>
                <a:t>CO</a:t>
              </a:r>
              <a:r>
                <a:rPr sz="1400" spc="-10" baseline="-25000" dirty="0">
                  <a:latin typeface="BIZ UDPゴシック" panose="020B0400000000000000" pitchFamily="50" charset="-128"/>
                  <a:ea typeface="BIZ UDPゴシック" panose="020B0400000000000000" pitchFamily="50" charset="-128"/>
                  <a:cs typeface="Arial"/>
                </a:rPr>
                <a:t>2</a:t>
              </a:r>
              <a:r>
                <a:rPr sz="1400" spc="-20" dirty="0">
                  <a:latin typeface="BIZ UDPゴシック" panose="020B0400000000000000" pitchFamily="50" charset="-128"/>
                  <a:ea typeface="BIZ UDPゴシック" panose="020B0400000000000000" pitchFamily="50" charset="-128"/>
                  <a:cs typeface="ＭＳ Ｐゴシック"/>
                </a:rPr>
                <a:t>排出強</a:t>
              </a:r>
              <a:r>
                <a:rPr sz="1400" spc="-50" dirty="0">
                  <a:latin typeface="BIZ UDPゴシック" panose="020B0400000000000000" pitchFamily="50" charset="-128"/>
                  <a:ea typeface="BIZ UDPゴシック" panose="020B0400000000000000" pitchFamily="50" charset="-128"/>
                  <a:cs typeface="ＭＳ Ｐゴシック"/>
                </a:rPr>
                <a:t>度</a:t>
              </a:r>
              <a:endParaRPr sz="1400" dirty="0">
                <a:latin typeface="BIZ UDPゴシック" panose="020B0400000000000000" pitchFamily="50" charset="-128"/>
                <a:ea typeface="BIZ UDPゴシック" panose="020B0400000000000000" pitchFamily="50" charset="-128"/>
                <a:cs typeface="ＭＳ Ｐゴシック"/>
              </a:endParaRPr>
            </a:p>
          </p:txBody>
        </p:sp>
        <p:cxnSp>
          <p:nvCxnSpPr>
            <p:cNvPr id="25" name="直線矢印コネクタ 24">
              <a:extLst>
                <a:ext uri="{FF2B5EF4-FFF2-40B4-BE49-F238E27FC236}">
                  <a16:creationId xmlns:a16="http://schemas.microsoft.com/office/drawing/2014/main" id="{7DE05BC5-2CE3-4992-C246-92CAD9CA5704}"/>
                </a:ext>
              </a:extLst>
            </p:cNvPr>
            <p:cNvCxnSpPr>
              <a:cxnSpLocks/>
            </p:cNvCxnSpPr>
            <p:nvPr/>
          </p:nvCxnSpPr>
          <p:spPr>
            <a:xfrm>
              <a:off x="-2501830" y="-1300371"/>
              <a:ext cx="1787085" cy="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2F98BEA-3B81-5E43-3189-E19C2019E5ED}"/>
                </a:ext>
              </a:extLst>
            </p:cNvPr>
            <p:cNvCxnSpPr>
              <a:cxnSpLocks/>
            </p:cNvCxnSpPr>
            <p:nvPr/>
          </p:nvCxnSpPr>
          <p:spPr>
            <a:xfrm>
              <a:off x="-2575972" y="-1243117"/>
              <a:ext cx="0" cy="1080000"/>
            </a:xfrm>
            <a:prstGeom prst="straightConnector1">
              <a:avLst/>
            </a:prstGeom>
            <a:ln>
              <a:solidFill>
                <a:schemeClr val="tx1"/>
              </a:solidFill>
              <a:headEnd type="triangl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1D3D83A9-D191-988F-DFF3-3C46089107A4}"/>
              </a:ext>
            </a:extLst>
          </p:cNvPr>
          <p:cNvGrpSpPr/>
          <p:nvPr/>
        </p:nvGrpSpPr>
        <p:grpSpPr>
          <a:xfrm>
            <a:off x="3935297" y="5417021"/>
            <a:ext cx="1769036" cy="1080001"/>
            <a:chOff x="10423005" y="-2565259"/>
            <a:chExt cx="1769036" cy="1080001"/>
          </a:xfrm>
        </p:grpSpPr>
        <p:sp>
          <p:nvSpPr>
            <p:cNvPr id="27" name="正方形/長方形 26">
              <a:extLst>
                <a:ext uri="{FF2B5EF4-FFF2-40B4-BE49-F238E27FC236}">
                  <a16:creationId xmlns:a16="http://schemas.microsoft.com/office/drawing/2014/main" id="{60865EE9-28C9-0E02-C423-2DCD3A03EFDD}"/>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8" name="正方形/長方形 27">
              <a:extLst>
                <a:ext uri="{FF2B5EF4-FFF2-40B4-BE49-F238E27FC236}">
                  <a16:creationId xmlns:a16="http://schemas.microsoft.com/office/drawing/2014/main" id="{7D01593A-3D41-B11A-7194-7169836D7B21}"/>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29" name="正方形/長方形 28">
              <a:extLst>
                <a:ext uri="{FF2B5EF4-FFF2-40B4-BE49-F238E27FC236}">
                  <a16:creationId xmlns:a16="http://schemas.microsoft.com/office/drawing/2014/main" id="{A32BE576-EF41-61AF-CFBC-91AB81F908E9}"/>
                </a:ext>
              </a:extLst>
            </p:cNvPr>
            <p:cNvSpPr/>
            <p:nvPr/>
          </p:nvSpPr>
          <p:spPr>
            <a:xfrm>
              <a:off x="10899226" y="-1773170"/>
              <a:ext cx="764527" cy="28791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30" name="正方形/長方形 29">
              <a:extLst>
                <a:ext uri="{FF2B5EF4-FFF2-40B4-BE49-F238E27FC236}">
                  <a16:creationId xmlns:a16="http://schemas.microsoft.com/office/drawing/2014/main" id="{EE61A027-3B08-4A52-98EA-321E6531EC84}"/>
                </a:ext>
              </a:extLst>
            </p:cNvPr>
            <p:cNvSpPr/>
            <p:nvPr/>
          </p:nvSpPr>
          <p:spPr>
            <a:xfrm>
              <a:off x="11653586" y="-1989194"/>
              <a:ext cx="288308" cy="50393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1" name="正方形/長方形 30">
              <a:extLst>
                <a:ext uri="{FF2B5EF4-FFF2-40B4-BE49-F238E27FC236}">
                  <a16:creationId xmlns:a16="http://schemas.microsoft.com/office/drawing/2014/main" id="{117D10D2-9157-DF95-8AA8-DB66FCD88205}"/>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2" name="正方形/長方形 31">
              <a:extLst>
                <a:ext uri="{FF2B5EF4-FFF2-40B4-BE49-F238E27FC236}">
                  <a16:creationId xmlns:a16="http://schemas.microsoft.com/office/drawing/2014/main" id="{0FF88DF9-87CC-959D-E32A-1778407A82AB}"/>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33" name="正方形/長方形 32">
              <a:extLst>
                <a:ext uri="{FF2B5EF4-FFF2-40B4-BE49-F238E27FC236}">
                  <a16:creationId xmlns:a16="http://schemas.microsoft.com/office/drawing/2014/main" id="{2D900FD4-5992-3C18-B161-F57B63D29FB7}"/>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grpSp>
        <p:nvGrpSpPr>
          <p:cNvPr id="41" name="グループ化 40">
            <a:extLst>
              <a:ext uri="{FF2B5EF4-FFF2-40B4-BE49-F238E27FC236}">
                <a16:creationId xmlns:a16="http://schemas.microsoft.com/office/drawing/2014/main" id="{EB1B8F0D-6779-D544-46EA-C46E0A0C185E}"/>
              </a:ext>
            </a:extLst>
          </p:cNvPr>
          <p:cNvGrpSpPr/>
          <p:nvPr/>
        </p:nvGrpSpPr>
        <p:grpSpPr>
          <a:xfrm>
            <a:off x="1047908" y="2547733"/>
            <a:ext cx="1849559" cy="2240932"/>
            <a:chOff x="-80853" y="-2933700"/>
            <a:chExt cx="1849559" cy="2240932"/>
          </a:xfrm>
        </p:grpSpPr>
        <p:sp>
          <p:nvSpPr>
            <p:cNvPr id="6" name="object 47">
              <a:extLst>
                <a:ext uri="{FF2B5EF4-FFF2-40B4-BE49-F238E27FC236}">
                  <a16:creationId xmlns:a16="http://schemas.microsoft.com/office/drawing/2014/main" id="{C7D5DFC3-8984-8A96-AE20-04F9C6C75ED0}"/>
                </a:ext>
              </a:extLst>
            </p:cNvPr>
            <p:cNvSpPr txBox="1"/>
            <p:nvPr/>
          </p:nvSpPr>
          <p:spPr>
            <a:xfrm>
              <a:off x="-80853" y="-1444256"/>
              <a:ext cx="1769037"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0" dirty="0" err="1">
                  <a:latin typeface="BIZ UDPゴシック" panose="020B0400000000000000" pitchFamily="50" charset="-128"/>
                  <a:ea typeface="BIZ UDPゴシック" panose="020B0400000000000000" pitchFamily="50" charset="-128"/>
                  <a:cs typeface="ＭＳ Ｐゴシック"/>
                </a:rPr>
                <a:t>可能な限りエネルギー需要の削減</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tabLst>
                  <a:tab pos="2184400" algn="l"/>
                </a:tabLst>
              </a:pPr>
              <a:r>
                <a:rPr sz="1200" dirty="0" err="1">
                  <a:latin typeface="BIZ UDPゴシック" panose="020B0400000000000000" pitchFamily="50" charset="-128"/>
                  <a:ea typeface="BIZ UDPゴシック" panose="020B0400000000000000" pitchFamily="50" charset="-128"/>
                  <a:cs typeface="ＭＳ Ｐゴシック"/>
                </a:rPr>
                <a:t>機器の</a:t>
              </a:r>
              <a:r>
                <a:rPr sz="1200" spc="-10" dirty="0" err="1">
                  <a:latin typeface="BIZ UDPゴシック" panose="020B0400000000000000" pitchFamily="50" charset="-128"/>
                  <a:ea typeface="BIZ UDPゴシック" panose="020B0400000000000000" pitchFamily="50" charset="-128"/>
                  <a:cs typeface="ＭＳ Ｐゴシック"/>
                </a:rPr>
                <a:t>エ</a:t>
              </a:r>
              <a:r>
                <a:rPr sz="1200" dirty="0" err="1">
                  <a:latin typeface="BIZ UDPゴシック" panose="020B0400000000000000" pitchFamily="50" charset="-128"/>
                  <a:ea typeface="BIZ UDPゴシック" panose="020B0400000000000000" pitchFamily="50" charset="-128"/>
                  <a:cs typeface="ＭＳ Ｐゴシック"/>
                </a:rPr>
                <a:t>ネル</a:t>
              </a:r>
              <a:r>
                <a:rPr sz="1200" spc="-10" dirty="0" err="1">
                  <a:latin typeface="BIZ UDPゴシック" panose="020B0400000000000000" pitchFamily="50" charset="-128"/>
                  <a:ea typeface="BIZ UDPゴシック" panose="020B0400000000000000" pitchFamily="50" charset="-128"/>
                  <a:cs typeface="ＭＳ Ｐゴシック"/>
                </a:rPr>
                <a:t>ギ</a:t>
              </a:r>
              <a:r>
                <a:rPr sz="1200" dirty="0" err="1">
                  <a:latin typeface="BIZ UDPゴシック" panose="020B0400000000000000" pitchFamily="50" charset="-128"/>
                  <a:ea typeface="BIZ UDPゴシック" panose="020B0400000000000000" pitchFamily="50" charset="-128"/>
                  <a:cs typeface="ＭＳ Ｐゴシック"/>
                </a:rPr>
                <a:t>ー効率改</a:t>
              </a:r>
              <a:r>
                <a:rPr sz="1200" spc="-50" dirty="0" err="1">
                  <a:latin typeface="BIZ UDPゴシック" panose="020B0400000000000000" pitchFamily="50" charset="-128"/>
                  <a:ea typeface="BIZ UDPゴシック" panose="020B0400000000000000" pitchFamily="50" charset="-128"/>
                  <a:cs typeface="ＭＳ Ｐゴシック"/>
                </a:rPr>
                <a:t>善</a:t>
              </a:r>
              <a:r>
                <a:rPr lang="ja-JP" altLang="en-US" sz="1200" spc="-50" dirty="0">
                  <a:latin typeface="BIZ UDPゴシック" panose="020B0400000000000000" pitchFamily="50" charset="-128"/>
                  <a:ea typeface="BIZ UDPゴシック" panose="020B0400000000000000" pitchFamily="50" charset="-128"/>
                  <a:cs typeface="ＭＳ Ｐゴシック"/>
                </a:rPr>
                <a:t>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9" name="正方形/長方形 8">
              <a:extLst>
                <a:ext uri="{FF2B5EF4-FFF2-40B4-BE49-F238E27FC236}">
                  <a16:creationId xmlns:a16="http://schemas.microsoft.com/office/drawing/2014/main" id="{C4DADF52-BAAB-24A2-3333-FC1BA2029867}"/>
                </a:ext>
              </a:extLst>
            </p:cNvPr>
            <p:cNvSpPr/>
            <p:nvPr/>
          </p:nvSpPr>
          <p:spPr>
            <a:xfrm>
              <a:off x="-80852" y="-2562706"/>
              <a:ext cx="588331"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0" name="正方形/長方形 9">
              <a:extLst>
                <a:ext uri="{FF2B5EF4-FFF2-40B4-BE49-F238E27FC236}">
                  <a16:creationId xmlns:a16="http://schemas.microsoft.com/office/drawing/2014/main" id="{22065FF7-3B97-1F7C-A6E3-BAE109185327}"/>
                </a:ext>
              </a:extLst>
            </p:cNvPr>
            <p:cNvSpPr/>
            <p:nvPr/>
          </p:nvSpPr>
          <p:spPr>
            <a:xfrm>
              <a:off x="1068770" y="-2562706"/>
              <a:ext cx="619414"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1" name="正方形/長方形 10">
              <a:extLst>
                <a:ext uri="{FF2B5EF4-FFF2-40B4-BE49-F238E27FC236}">
                  <a16:creationId xmlns:a16="http://schemas.microsoft.com/office/drawing/2014/main" id="{858F9273-1ECE-9042-6420-D7406A7AA848}"/>
                </a:ext>
              </a:extLst>
            </p:cNvPr>
            <p:cNvSpPr/>
            <p:nvPr/>
          </p:nvSpPr>
          <p:spPr>
            <a:xfrm>
              <a:off x="287256" y="-2562706"/>
              <a:ext cx="588331"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2" name="正方形/長方形 11">
              <a:extLst>
                <a:ext uri="{FF2B5EF4-FFF2-40B4-BE49-F238E27FC236}">
                  <a16:creationId xmlns:a16="http://schemas.microsoft.com/office/drawing/2014/main" id="{6245DFCF-3DAE-6475-D32B-447FBB69AE3D}"/>
                </a:ext>
              </a:extLst>
            </p:cNvPr>
            <p:cNvSpPr/>
            <p:nvPr/>
          </p:nvSpPr>
          <p:spPr>
            <a:xfrm>
              <a:off x="868706" y="-2562706"/>
              <a:ext cx="448554"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4" name="テキスト ボックス 33">
              <a:extLst>
                <a:ext uri="{FF2B5EF4-FFF2-40B4-BE49-F238E27FC236}">
                  <a16:creationId xmlns:a16="http://schemas.microsoft.com/office/drawing/2014/main" id="{20C74904-588D-3C1C-1FF6-3ACE24B9D5F2}"/>
                </a:ext>
              </a:extLst>
            </p:cNvPr>
            <p:cNvSpPr txBox="1"/>
            <p:nvPr/>
          </p:nvSpPr>
          <p:spPr>
            <a:xfrm>
              <a:off x="-312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①消費量の削減</a:t>
              </a:r>
            </a:p>
          </p:txBody>
        </p:sp>
      </p:grpSp>
      <p:grpSp>
        <p:nvGrpSpPr>
          <p:cNvPr id="42" name="グループ化 41">
            <a:extLst>
              <a:ext uri="{FF2B5EF4-FFF2-40B4-BE49-F238E27FC236}">
                <a16:creationId xmlns:a16="http://schemas.microsoft.com/office/drawing/2014/main" id="{FF7D8245-369F-F226-B749-C4DA7A0C55E2}"/>
              </a:ext>
            </a:extLst>
          </p:cNvPr>
          <p:cNvGrpSpPr/>
          <p:nvPr/>
        </p:nvGrpSpPr>
        <p:grpSpPr>
          <a:xfrm>
            <a:off x="3876602" y="2547733"/>
            <a:ext cx="1825456" cy="2258244"/>
            <a:chOff x="3298805" y="-2933700"/>
            <a:chExt cx="1825456" cy="2258244"/>
          </a:xfrm>
        </p:grpSpPr>
        <p:sp>
          <p:nvSpPr>
            <p:cNvPr id="5" name="object 18">
              <a:extLst>
                <a:ext uri="{FF2B5EF4-FFF2-40B4-BE49-F238E27FC236}">
                  <a16:creationId xmlns:a16="http://schemas.microsoft.com/office/drawing/2014/main" id="{A88CC56F-05F6-5862-1C85-3ECFCA13D10F}"/>
                </a:ext>
              </a:extLst>
            </p:cNvPr>
            <p:cNvSpPr txBox="1"/>
            <p:nvPr/>
          </p:nvSpPr>
          <p:spPr>
            <a:xfrm>
              <a:off x="3355225" y="-1444256"/>
              <a:ext cx="1769036" cy="768800"/>
            </a:xfrm>
            <a:prstGeom prst="rect">
              <a:avLst/>
            </a:prstGeom>
          </p:spPr>
          <p:txBody>
            <a:bodyPr vert="horz" wrap="square" lIns="0" tIns="24765" rIns="0" bIns="0" rtlCol="0">
              <a:spAutoFit/>
            </a:bodyPr>
            <a:lstStyle/>
            <a:p>
              <a:pPr marL="183515" marR="5080" indent="-171450">
                <a:lnSpc>
                  <a:spcPts val="1380"/>
                </a:lnSpc>
                <a:spcBef>
                  <a:spcPts val="195"/>
                </a:spcBef>
                <a:buFont typeface="Arial" panose="020B0604020202020204" pitchFamily="34" charset="0"/>
                <a:buChar char="•"/>
              </a:pPr>
              <a:r>
                <a:rPr sz="1200" dirty="0" err="1">
                  <a:latin typeface="BIZ UDPゴシック" panose="020B0400000000000000" pitchFamily="50" charset="-128"/>
                  <a:ea typeface="BIZ UDPゴシック" panose="020B0400000000000000" pitchFamily="50" charset="-128"/>
                  <a:cs typeface="ＭＳ Ｐゴシック"/>
                </a:rPr>
                <a:t>低炭素電源</a:t>
              </a:r>
              <a:r>
                <a:rPr lang="en-US" sz="1200" dirty="0">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再生可能エネルギー等</a:t>
              </a:r>
              <a:r>
                <a:rPr sz="1200" spc="-50" dirty="0" err="1">
                  <a:latin typeface="BIZ UDPゴシック" panose="020B0400000000000000" pitchFamily="50" charset="-128"/>
                  <a:ea typeface="BIZ UDPゴシック" panose="020B0400000000000000" pitchFamily="50" charset="-128"/>
                  <a:cs typeface="ＭＳ Ｐゴシック"/>
                </a:rPr>
                <a:t>）</a:t>
              </a:r>
              <a:r>
                <a:rPr sz="1200" spc="-10" dirty="0" err="1">
                  <a:latin typeface="BIZ UDPゴシック" panose="020B0400000000000000" pitchFamily="50" charset="-128"/>
                  <a:ea typeface="BIZ UDPゴシック" panose="020B0400000000000000" pitchFamily="50" charset="-128"/>
                  <a:cs typeface="ＭＳ Ｐゴシック"/>
                </a:rPr>
                <a:t>の利用拡大</a:t>
              </a:r>
              <a:endParaRPr lang="ja-JP" altLang="en-US" sz="1200" spc="-10" dirty="0">
                <a:latin typeface="BIZ UDPゴシック" panose="020B0400000000000000" pitchFamily="50" charset="-128"/>
                <a:ea typeface="BIZ UDPゴシック" panose="020B0400000000000000" pitchFamily="50" charset="-128"/>
                <a:cs typeface="ＭＳ Ｐゴシック"/>
              </a:endParaRPr>
            </a:p>
            <a:p>
              <a:pPr marL="183515" marR="5080" indent="-171450">
                <a:lnSpc>
                  <a:spcPts val="1380"/>
                </a:lnSpc>
                <a:spcBef>
                  <a:spcPts val="195"/>
                </a:spcBef>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cs typeface="ＭＳ Ｐゴシック"/>
                </a:rPr>
                <a:t>再生可能エネルギーの自社発電　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3" name="正方形/長方形 12">
              <a:extLst>
                <a:ext uri="{FF2B5EF4-FFF2-40B4-BE49-F238E27FC236}">
                  <a16:creationId xmlns:a16="http://schemas.microsoft.com/office/drawing/2014/main" id="{57375F47-CEED-8B9E-C3C5-848032570315}"/>
                </a:ext>
              </a:extLst>
            </p:cNvPr>
            <p:cNvSpPr/>
            <p:nvPr/>
          </p:nvSpPr>
          <p:spPr>
            <a:xfrm>
              <a:off x="3355225" y="-2565257"/>
              <a:ext cx="952444"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4" name="正方形/長方形 13">
              <a:extLst>
                <a:ext uri="{FF2B5EF4-FFF2-40B4-BE49-F238E27FC236}">
                  <a16:creationId xmlns:a16="http://schemas.microsoft.com/office/drawing/2014/main" id="{136F6036-77FA-F25D-EF56-F927AD76217A}"/>
                </a:ext>
              </a:extLst>
            </p:cNvPr>
            <p:cNvSpPr/>
            <p:nvPr/>
          </p:nvSpPr>
          <p:spPr>
            <a:xfrm>
              <a:off x="4307669" y="-2565257"/>
              <a:ext cx="816592"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5" name="正方形/長方形 14">
              <a:extLst>
                <a:ext uri="{FF2B5EF4-FFF2-40B4-BE49-F238E27FC236}">
                  <a16:creationId xmlns:a16="http://schemas.microsoft.com/office/drawing/2014/main" id="{A728D097-501A-FC24-D83D-44EDCB089DBE}"/>
                </a:ext>
              </a:extLst>
            </p:cNvPr>
            <p:cNvSpPr/>
            <p:nvPr/>
          </p:nvSpPr>
          <p:spPr>
            <a:xfrm>
              <a:off x="3355226" y="-1886659"/>
              <a:ext cx="952424" cy="40140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6" name="正方形/長方形 15">
              <a:extLst>
                <a:ext uri="{FF2B5EF4-FFF2-40B4-BE49-F238E27FC236}">
                  <a16:creationId xmlns:a16="http://schemas.microsoft.com/office/drawing/2014/main" id="{517FD975-3EAC-BCE8-E929-E76350ADC7B0}"/>
                </a:ext>
              </a:extLst>
            </p:cNvPr>
            <p:cNvSpPr/>
            <p:nvPr/>
          </p:nvSpPr>
          <p:spPr>
            <a:xfrm>
              <a:off x="4307659" y="-2184363"/>
              <a:ext cx="816602" cy="6991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35" name="テキスト ボックス 34">
              <a:extLst>
                <a:ext uri="{FF2B5EF4-FFF2-40B4-BE49-F238E27FC236}">
                  <a16:creationId xmlns:a16="http://schemas.microsoft.com/office/drawing/2014/main" id="{ACAB4CFD-8ED8-90D9-A232-E95E4BB65A63}"/>
                </a:ext>
              </a:extLst>
            </p:cNvPr>
            <p:cNvSpPr txBox="1"/>
            <p:nvPr/>
          </p:nvSpPr>
          <p:spPr>
            <a:xfrm>
              <a:off x="3298805"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②低炭素化</a:t>
              </a:r>
            </a:p>
          </p:txBody>
        </p:sp>
      </p:grpSp>
      <p:grpSp>
        <p:nvGrpSpPr>
          <p:cNvPr id="43" name="グループ化 42">
            <a:extLst>
              <a:ext uri="{FF2B5EF4-FFF2-40B4-BE49-F238E27FC236}">
                <a16:creationId xmlns:a16="http://schemas.microsoft.com/office/drawing/2014/main" id="{649D69AC-5D47-6861-2430-3AC7A8BE1367}"/>
              </a:ext>
            </a:extLst>
          </p:cNvPr>
          <p:cNvGrpSpPr/>
          <p:nvPr/>
        </p:nvGrpSpPr>
        <p:grpSpPr>
          <a:xfrm>
            <a:off x="6681192" y="2547733"/>
            <a:ext cx="1800943" cy="2240932"/>
            <a:chOff x="6928594" y="-2933700"/>
            <a:chExt cx="1800943" cy="2240932"/>
          </a:xfrm>
        </p:grpSpPr>
        <p:sp>
          <p:nvSpPr>
            <p:cNvPr id="4" name="object 3">
              <a:extLst>
                <a:ext uri="{FF2B5EF4-FFF2-40B4-BE49-F238E27FC236}">
                  <a16:creationId xmlns:a16="http://schemas.microsoft.com/office/drawing/2014/main" id="{B9E2820F-0559-919A-5A05-151499D91290}"/>
                </a:ext>
              </a:extLst>
            </p:cNvPr>
            <p:cNvSpPr txBox="1"/>
            <p:nvPr/>
          </p:nvSpPr>
          <p:spPr>
            <a:xfrm>
              <a:off x="6942453" y="-1444256"/>
              <a:ext cx="1786140" cy="751488"/>
            </a:xfrm>
            <a:prstGeom prst="rect">
              <a:avLst/>
            </a:prstGeom>
          </p:spPr>
          <p:txBody>
            <a:bodyPr vert="horz" wrap="square" lIns="0" tIns="12700" rIns="0" bIns="0" rtlCol="0">
              <a:spAutoFit/>
            </a:bodyPr>
            <a:lstStyle/>
            <a:p>
              <a:pPr marL="184150" indent="-171450">
                <a:spcBef>
                  <a:spcPts val="100"/>
                </a:spcBef>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ガソリン自動車から電気自動車</a:t>
              </a:r>
              <a:r>
                <a:rPr lang="ja-JP" altLang="en-US" sz="1200" spc="-15" dirty="0">
                  <a:latin typeface="BIZ UDPゴシック" panose="020B0400000000000000" pitchFamily="50" charset="-128"/>
                  <a:ea typeface="BIZ UDPゴシック" panose="020B0400000000000000" pitchFamily="50" charset="-128"/>
                  <a:cs typeface="ＭＳ Ｐゴシック"/>
                </a:rPr>
                <a:t>へ変更</a:t>
              </a:r>
              <a:endParaRPr sz="1200" dirty="0">
                <a:latin typeface="BIZ UDPゴシック" panose="020B0400000000000000" pitchFamily="50" charset="-128"/>
                <a:ea typeface="BIZ UDPゴシック" panose="020B0400000000000000" pitchFamily="50" charset="-128"/>
                <a:cs typeface="ＭＳ Ｐゴシック"/>
              </a:endParaRPr>
            </a:p>
            <a:p>
              <a:pPr marL="184150" indent="-171450">
                <a:buFont typeface="Arial" panose="020B0604020202020204" pitchFamily="34" charset="0"/>
                <a:buChar char="•"/>
              </a:pPr>
              <a:r>
                <a:rPr sz="1200" spc="15" dirty="0" err="1">
                  <a:latin typeface="BIZ UDPゴシック" panose="020B0400000000000000" pitchFamily="50" charset="-128"/>
                  <a:ea typeface="BIZ UDPゴシック" panose="020B0400000000000000" pitchFamily="50" charset="-128"/>
                  <a:cs typeface="ＭＳ Ｐゴシック"/>
                </a:rPr>
                <a:t>暖房・給湯の</a:t>
              </a:r>
              <a:r>
                <a:rPr lang="ja-JP" altLang="en-US" sz="1200" spc="15" dirty="0">
                  <a:latin typeface="BIZ UDPゴシック" panose="020B0400000000000000" pitchFamily="50" charset="-128"/>
                  <a:ea typeface="BIZ UDPゴシック" panose="020B0400000000000000" pitchFamily="50" charset="-128"/>
                  <a:cs typeface="ＭＳ Ｐゴシック"/>
                </a:rPr>
                <a:t>髙効率</a:t>
              </a:r>
              <a:r>
                <a:rPr sz="1200" spc="15" dirty="0" err="1">
                  <a:latin typeface="BIZ UDPゴシック" panose="020B0400000000000000" pitchFamily="50" charset="-128"/>
                  <a:ea typeface="BIZ UDPゴシック" panose="020B0400000000000000" pitchFamily="50" charset="-128"/>
                  <a:cs typeface="ＭＳ Ｐゴシック"/>
                </a:rPr>
                <a:t>ヒートポンプ利用</a:t>
              </a:r>
              <a:r>
                <a:rPr sz="1200" spc="15" dirty="0">
                  <a:latin typeface="BIZ UDPゴシック" panose="020B0400000000000000" pitchFamily="50" charset="-128"/>
                  <a:ea typeface="BIZ UDPゴシック" panose="020B0400000000000000" pitchFamily="50" charset="-128"/>
                  <a:cs typeface="ＭＳ Ｐゴシック"/>
                </a:rPr>
                <a:t> </a:t>
              </a:r>
              <a:r>
                <a:rPr lang="ja-JP" altLang="en-US" sz="1200" spc="15" dirty="0">
                  <a:latin typeface="BIZ UDPゴシック" panose="020B0400000000000000" pitchFamily="50" charset="-128"/>
                  <a:ea typeface="BIZ UDPゴシック" panose="020B0400000000000000" pitchFamily="50" charset="-128"/>
                  <a:cs typeface="ＭＳ Ｐゴシック"/>
                </a:rPr>
                <a:t>など</a:t>
              </a:r>
              <a:endParaRPr sz="1200" dirty="0">
                <a:latin typeface="BIZ UDPゴシック" panose="020B0400000000000000" pitchFamily="50" charset="-128"/>
                <a:ea typeface="BIZ UDPゴシック" panose="020B0400000000000000" pitchFamily="50" charset="-128"/>
                <a:cs typeface="ＭＳ Ｐゴシック"/>
              </a:endParaRPr>
            </a:p>
          </p:txBody>
        </p:sp>
        <p:sp>
          <p:nvSpPr>
            <p:cNvPr id="17" name="正方形/長方形 16">
              <a:extLst>
                <a:ext uri="{FF2B5EF4-FFF2-40B4-BE49-F238E27FC236}">
                  <a16:creationId xmlns:a16="http://schemas.microsoft.com/office/drawing/2014/main" id="{66CFB67A-78AE-4664-E964-A67B33AA2289}"/>
                </a:ext>
              </a:extLst>
            </p:cNvPr>
            <p:cNvSpPr/>
            <p:nvPr/>
          </p:nvSpPr>
          <p:spPr>
            <a:xfrm>
              <a:off x="6942453" y="-2558260"/>
              <a:ext cx="952444"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8" name="正方形/長方形 17">
              <a:extLst>
                <a:ext uri="{FF2B5EF4-FFF2-40B4-BE49-F238E27FC236}">
                  <a16:creationId xmlns:a16="http://schemas.microsoft.com/office/drawing/2014/main" id="{0D949EEB-A94D-4C32-745D-B9D3175B0361}"/>
                </a:ext>
              </a:extLst>
            </p:cNvPr>
            <p:cNvSpPr/>
            <p:nvPr/>
          </p:nvSpPr>
          <p:spPr>
            <a:xfrm>
              <a:off x="8263494" y="-2558260"/>
              <a:ext cx="466043"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19" name="正方形/長方形 18">
              <a:extLst>
                <a:ext uri="{FF2B5EF4-FFF2-40B4-BE49-F238E27FC236}">
                  <a16:creationId xmlns:a16="http://schemas.microsoft.com/office/drawing/2014/main" id="{991AEB43-191C-82EE-567D-4B90851D4362}"/>
                </a:ext>
              </a:extLst>
            </p:cNvPr>
            <p:cNvSpPr/>
            <p:nvPr/>
          </p:nvSpPr>
          <p:spPr>
            <a:xfrm>
              <a:off x="7894896" y="-2558260"/>
              <a:ext cx="368597"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36" name="テキスト ボックス 35">
              <a:extLst>
                <a:ext uri="{FF2B5EF4-FFF2-40B4-BE49-F238E27FC236}">
                  <a16:creationId xmlns:a16="http://schemas.microsoft.com/office/drawing/2014/main" id="{7F6BADC9-37B8-D02C-968B-880CA23F46B3}"/>
                </a:ext>
              </a:extLst>
            </p:cNvPr>
            <p:cNvSpPr txBox="1"/>
            <p:nvPr/>
          </p:nvSpPr>
          <p:spPr>
            <a:xfrm>
              <a:off x="6928594" y="-2933700"/>
              <a:ext cx="180000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③利用の転換</a:t>
              </a:r>
            </a:p>
          </p:txBody>
        </p:sp>
      </p:grpSp>
      <p:pic>
        <p:nvPicPr>
          <p:cNvPr id="45" name="図 44" descr="図形, 円&#10;&#10;自動的に生成された説明">
            <a:extLst>
              <a:ext uri="{FF2B5EF4-FFF2-40B4-BE49-F238E27FC236}">
                <a16:creationId xmlns:a16="http://schemas.microsoft.com/office/drawing/2014/main" id="{E502FBA1-20A8-491A-8784-98B3564981F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4333" y="1693536"/>
            <a:ext cx="552898" cy="552898"/>
          </a:xfrm>
          <a:prstGeom prst="rect">
            <a:avLst/>
          </a:prstGeom>
        </p:spPr>
      </p:pic>
      <p:grpSp>
        <p:nvGrpSpPr>
          <p:cNvPr id="49" name="グループ化 48">
            <a:extLst>
              <a:ext uri="{FF2B5EF4-FFF2-40B4-BE49-F238E27FC236}">
                <a16:creationId xmlns:a16="http://schemas.microsoft.com/office/drawing/2014/main" id="{3A77C976-1255-FCA3-2C9A-AD664A5EEB4A}"/>
              </a:ext>
            </a:extLst>
          </p:cNvPr>
          <p:cNvGrpSpPr/>
          <p:nvPr/>
        </p:nvGrpSpPr>
        <p:grpSpPr>
          <a:xfrm>
            <a:off x="7275291" y="5406627"/>
            <a:ext cx="1769036" cy="1080001"/>
            <a:chOff x="10423005" y="-2565259"/>
            <a:chExt cx="1769036" cy="1080001"/>
          </a:xfrm>
        </p:grpSpPr>
        <p:sp>
          <p:nvSpPr>
            <p:cNvPr id="50" name="正方形/長方形 49">
              <a:extLst>
                <a:ext uri="{FF2B5EF4-FFF2-40B4-BE49-F238E27FC236}">
                  <a16:creationId xmlns:a16="http://schemas.microsoft.com/office/drawing/2014/main" id="{471E26A0-A9FE-440F-C321-62670CFA5A9B}"/>
                </a:ext>
              </a:extLst>
            </p:cNvPr>
            <p:cNvSpPr/>
            <p:nvPr/>
          </p:nvSpPr>
          <p:spPr>
            <a:xfrm>
              <a:off x="10423005" y="-2565258"/>
              <a:ext cx="476220"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1" name="正方形/長方形 50">
              <a:extLst>
                <a:ext uri="{FF2B5EF4-FFF2-40B4-BE49-F238E27FC236}">
                  <a16:creationId xmlns:a16="http://schemas.microsoft.com/office/drawing/2014/main" id="{25B19C77-0F88-8224-7ED5-80CD3A10CB28}"/>
                </a:ext>
              </a:extLst>
            </p:cNvPr>
            <p:cNvSpPr/>
            <p:nvPr/>
          </p:nvSpPr>
          <p:spPr>
            <a:xfrm>
              <a:off x="11941895" y="-2565258"/>
              <a:ext cx="250146"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①</a:t>
              </a:r>
            </a:p>
          </p:txBody>
        </p:sp>
        <p:sp>
          <p:nvSpPr>
            <p:cNvPr id="54" name="正方形/長方形 53">
              <a:extLst>
                <a:ext uri="{FF2B5EF4-FFF2-40B4-BE49-F238E27FC236}">
                  <a16:creationId xmlns:a16="http://schemas.microsoft.com/office/drawing/2014/main" id="{FF94BFD7-3CE1-4C6A-B0E9-7585C77B5822}"/>
                </a:ext>
              </a:extLst>
            </p:cNvPr>
            <p:cNvSpPr/>
            <p:nvPr/>
          </p:nvSpPr>
          <p:spPr>
            <a:xfrm>
              <a:off x="11653586" y="-2565259"/>
              <a:ext cx="288308" cy="576065"/>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5" name="正方形/長方形 54">
              <a:extLst>
                <a:ext uri="{FF2B5EF4-FFF2-40B4-BE49-F238E27FC236}">
                  <a16:creationId xmlns:a16="http://schemas.microsoft.com/office/drawing/2014/main" id="{26A827DA-4922-31BD-AFB1-39937F76448D}"/>
                </a:ext>
              </a:extLst>
            </p:cNvPr>
            <p:cNvSpPr/>
            <p:nvPr/>
          </p:nvSpPr>
          <p:spPr>
            <a:xfrm>
              <a:off x="10899225" y="-2565258"/>
              <a:ext cx="476220"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②</a:t>
              </a:r>
            </a:p>
          </p:txBody>
        </p:sp>
        <p:sp>
          <p:nvSpPr>
            <p:cNvPr id="56" name="正方形/長方形 55">
              <a:extLst>
                <a:ext uri="{FF2B5EF4-FFF2-40B4-BE49-F238E27FC236}">
                  <a16:creationId xmlns:a16="http://schemas.microsoft.com/office/drawing/2014/main" id="{0B753E42-B41D-1E19-6F99-36847957CBD3}"/>
                </a:ext>
              </a:extLst>
            </p:cNvPr>
            <p:cNvSpPr/>
            <p:nvPr/>
          </p:nvSpPr>
          <p:spPr>
            <a:xfrm>
              <a:off x="11375444" y="-2565258"/>
              <a:ext cx="278139" cy="792088"/>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③</a:t>
              </a:r>
            </a:p>
          </p:txBody>
        </p:sp>
      </p:grpSp>
      <p:cxnSp>
        <p:nvCxnSpPr>
          <p:cNvPr id="58" name="コネクタ: カギ線 57">
            <a:extLst>
              <a:ext uri="{FF2B5EF4-FFF2-40B4-BE49-F238E27FC236}">
                <a16:creationId xmlns:a16="http://schemas.microsoft.com/office/drawing/2014/main" id="{B9F5CD74-B382-8BCD-51B9-60AF334DC8A6}"/>
              </a:ext>
            </a:extLst>
          </p:cNvPr>
          <p:cNvCxnSpPr>
            <a:endCxn id="34" idx="0"/>
          </p:cNvCxnSpPr>
          <p:nvPr/>
        </p:nvCxnSpPr>
        <p:spPr>
          <a:xfrm rot="10800000" flipV="1">
            <a:off x="1997468" y="1588179"/>
            <a:ext cx="1515373" cy="959553"/>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8E1B130C-17C7-2BF2-C171-BC4B93363C31}"/>
              </a:ext>
            </a:extLst>
          </p:cNvPr>
          <p:cNvCxnSpPr>
            <a:cxnSpLocks/>
            <a:stCxn id="23" idx="3"/>
            <a:endCxn id="36" idx="0"/>
          </p:cNvCxnSpPr>
          <p:nvPr/>
        </p:nvCxnSpPr>
        <p:spPr>
          <a:xfrm>
            <a:off x="5696029" y="1621047"/>
            <a:ext cx="1885163" cy="926686"/>
          </a:xfrm>
          <a:prstGeom prst="bentConnector2">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9D527FA-764F-4606-226C-B46428EF2948}"/>
              </a:ext>
            </a:extLst>
          </p:cNvPr>
          <p:cNvCxnSpPr>
            <a:cxnSpLocks/>
          </p:cNvCxnSpPr>
          <p:nvPr/>
        </p:nvCxnSpPr>
        <p:spPr>
          <a:xfrm>
            <a:off x="4805867" y="2246434"/>
            <a:ext cx="0" cy="267739"/>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id="{86859C61-7EAF-E463-2CE8-7D3724865513}"/>
              </a:ext>
            </a:extLst>
          </p:cNvPr>
          <p:cNvCxnSpPr>
            <a:cxnSpLocks/>
            <a:stCxn id="6" idx="2"/>
            <a:endCxn id="32" idx="0"/>
          </p:cNvCxnSpPr>
          <p:nvPr/>
        </p:nvCxnSpPr>
        <p:spPr>
          <a:xfrm rot="16200000" flipH="1">
            <a:off x="2976849" y="3744243"/>
            <a:ext cx="628357" cy="2717200"/>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EC73E04A-838C-8F4C-A181-167EC0F103D6}"/>
              </a:ext>
            </a:extLst>
          </p:cNvPr>
          <p:cNvCxnSpPr>
            <a:cxnSpLocks/>
            <a:stCxn id="5" idx="2"/>
          </p:cNvCxnSpPr>
          <p:nvPr/>
        </p:nvCxnSpPr>
        <p:spPr>
          <a:xfrm>
            <a:off x="4817540" y="4805977"/>
            <a:ext cx="8135" cy="611044"/>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549DA961-50A6-689D-DABF-D7BFF7C22CE0}"/>
              </a:ext>
            </a:extLst>
          </p:cNvPr>
          <p:cNvCxnSpPr>
            <a:cxnSpLocks/>
            <a:stCxn id="4" idx="2"/>
            <a:endCxn id="33" idx="0"/>
          </p:cNvCxnSpPr>
          <p:nvPr/>
        </p:nvCxnSpPr>
        <p:spPr>
          <a:xfrm rot="5400000">
            <a:off x="5993286" y="3822186"/>
            <a:ext cx="628357" cy="2561315"/>
          </a:xfrm>
          <a:prstGeom prst="bentConnector3">
            <a:avLst>
              <a:gd name="adj1" fmla="val 50000"/>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77" name="四角形: メモ 76">
            <a:extLst>
              <a:ext uri="{FF2B5EF4-FFF2-40B4-BE49-F238E27FC236}">
                <a16:creationId xmlns:a16="http://schemas.microsoft.com/office/drawing/2014/main" id="{2DAF8F0B-4A4A-07FF-27A3-B535DCE28437}"/>
              </a:ext>
            </a:extLst>
          </p:cNvPr>
          <p:cNvSpPr/>
          <p:nvPr/>
        </p:nvSpPr>
        <p:spPr>
          <a:xfrm rot="20849489">
            <a:off x="32387" y="2776247"/>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省エネを</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徹底</a:t>
            </a:r>
          </a:p>
        </p:txBody>
      </p:sp>
      <p:sp>
        <p:nvSpPr>
          <p:cNvPr id="78" name="四角形: メモ 77">
            <a:extLst>
              <a:ext uri="{FF2B5EF4-FFF2-40B4-BE49-F238E27FC236}">
                <a16:creationId xmlns:a16="http://schemas.microsoft.com/office/drawing/2014/main" id="{F4328ACC-360C-E788-B96A-95C118519F05}"/>
              </a:ext>
            </a:extLst>
          </p:cNvPr>
          <p:cNvSpPr/>
          <p:nvPr/>
        </p:nvSpPr>
        <p:spPr>
          <a:xfrm rot="20849489">
            <a:off x="5579135" y="239901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再生可能</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エネルギーへ</a:t>
            </a:r>
          </a:p>
        </p:txBody>
      </p:sp>
      <p:sp>
        <p:nvSpPr>
          <p:cNvPr id="79" name="四角形: メモ 78">
            <a:extLst>
              <a:ext uri="{FF2B5EF4-FFF2-40B4-BE49-F238E27FC236}">
                <a16:creationId xmlns:a16="http://schemas.microsoft.com/office/drawing/2014/main" id="{FCBD6523-4CAE-5507-4E5B-5188556E52C9}"/>
              </a:ext>
            </a:extLst>
          </p:cNvPr>
          <p:cNvSpPr/>
          <p:nvPr/>
        </p:nvSpPr>
        <p:spPr>
          <a:xfrm rot="20849489">
            <a:off x="8388874" y="2475374"/>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転換</a:t>
            </a:r>
          </a:p>
        </p:txBody>
      </p:sp>
      <p:sp>
        <p:nvSpPr>
          <p:cNvPr id="80" name="四角形: メモ 79">
            <a:extLst>
              <a:ext uri="{FF2B5EF4-FFF2-40B4-BE49-F238E27FC236}">
                <a16:creationId xmlns:a16="http://schemas.microsoft.com/office/drawing/2014/main" id="{2B480660-CFAF-2370-A14E-79714E5E6368}"/>
              </a:ext>
            </a:extLst>
          </p:cNvPr>
          <p:cNvSpPr/>
          <p:nvPr/>
        </p:nvSpPr>
        <p:spPr>
          <a:xfrm rot="20849489">
            <a:off x="5974035" y="1105390"/>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エネルギーの</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「見える化」</a:t>
            </a:r>
          </a:p>
        </p:txBody>
      </p:sp>
      <p:sp>
        <p:nvSpPr>
          <p:cNvPr id="81" name="四角形: メモ 80">
            <a:extLst>
              <a:ext uri="{FF2B5EF4-FFF2-40B4-BE49-F238E27FC236}">
                <a16:creationId xmlns:a16="http://schemas.microsoft.com/office/drawing/2014/main" id="{119D291F-E563-A47D-080E-0BDB86161A5C}"/>
              </a:ext>
            </a:extLst>
          </p:cNvPr>
          <p:cNvSpPr/>
          <p:nvPr/>
        </p:nvSpPr>
        <p:spPr>
          <a:xfrm rot="20849489">
            <a:off x="8645459" y="4905426"/>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カーボン</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オフセットへ</a:t>
            </a:r>
          </a:p>
        </p:txBody>
      </p:sp>
      <p:cxnSp>
        <p:nvCxnSpPr>
          <p:cNvPr id="82" name="直線矢印コネクタ 81">
            <a:extLst>
              <a:ext uri="{FF2B5EF4-FFF2-40B4-BE49-F238E27FC236}">
                <a16:creationId xmlns:a16="http://schemas.microsoft.com/office/drawing/2014/main" id="{E2217D02-379C-E8D3-9996-1BB69AFF33B1}"/>
              </a:ext>
            </a:extLst>
          </p:cNvPr>
          <p:cNvCxnSpPr>
            <a:cxnSpLocks/>
            <a:endCxn id="50" idx="1"/>
          </p:cNvCxnSpPr>
          <p:nvPr/>
        </p:nvCxnSpPr>
        <p:spPr>
          <a:xfrm>
            <a:off x="5980782" y="5946628"/>
            <a:ext cx="1294509" cy="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コネクタ: カギ線 86">
            <a:extLst>
              <a:ext uri="{FF2B5EF4-FFF2-40B4-BE49-F238E27FC236}">
                <a16:creationId xmlns:a16="http://schemas.microsoft.com/office/drawing/2014/main" id="{CAA10256-7900-447A-6A11-55255E4913EC}"/>
              </a:ext>
            </a:extLst>
          </p:cNvPr>
          <p:cNvCxnSpPr>
            <a:cxnSpLocks/>
            <a:stCxn id="51" idx="3"/>
            <a:endCxn id="91" idx="2"/>
          </p:cNvCxnSpPr>
          <p:nvPr/>
        </p:nvCxnSpPr>
        <p:spPr>
          <a:xfrm flipH="1">
            <a:off x="2755754" y="5946628"/>
            <a:ext cx="6288573" cy="377943"/>
          </a:xfrm>
          <a:prstGeom prst="bentConnector4">
            <a:avLst>
              <a:gd name="adj1" fmla="val -3635"/>
              <a:gd name="adj2" fmla="val 203364"/>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8E42F571-D001-1035-F88F-74130D0D4115}"/>
              </a:ext>
            </a:extLst>
          </p:cNvPr>
          <p:cNvSpPr txBox="1"/>
          <p:nvPr/>
        </p:nvSpPr>
        <p:spPr>
          <a:xfrm>
            <a:off x="2087141" y="6047572"/>
            <a:ext cx="1337226"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クレジット</a:t>
            </a:r>
          </a:p>
        </p:txBody>
      </p:sp>
      <p:sp>
        <p:nvSpPr>
          <p:cNvPr id="92" name="テキスト ボックス 91">
            <a:extLst>
              <a:ext uri="{FF2B5EF4-FFF2-40B4-BE49-F238E27FC236}">
                <a16:creationId xmlns:a16="http://schemas.microsoft.com/office/drawing/2014/main" id="{DE20063A-80ED-EBAF-0E92-36D88B3E818C}"/>
              </a:ext>
            </a:extLst>
          </p:cNvPr>
          <p:cNvSpPr txBox="1"/>
          <p:nvPr/>
        </p:nvSpPr>
        <p:spPr>
          <a:xfrm rot="21104454">
            <a:off x="7673086" y="963505"/>
            <a:ext cx="2098651"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省エネ補助金</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設備導入・エネルギーマネジメント等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DB682C4C-9683-BBF7-45F0-E17C5344C4BD}"/>
              </a:ext>
            </a:extLst>
          </p:cNvPr>
          <p:cNvSpPr txBox="1"/>
          <p:nvPr/>
        </p:nvSpPr>
        <p:spPr>
          <a:xfrm rot="21104454">
            <a:off x="7213993" y="428087"/>
            <a:ext cx="1984838"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省エネ最適化診断</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省エネルギーセンター</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45172722-6D3C-F2F4-B3C2-EE0C07FC200F}"/>
              </a:ext>
            </a:extLst>
          </p:cNvPr>
          <p:cNvSpPr txBox="1"/>
          <p:nvPr/>
        </p:nvSpPr>
        <p:spPr>
          <a:xfrm rot="21104454">
            <a:off x="7804162" y="1575942"/>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87976F2A-3D2B-3221-59B1-8AF6191493EA}"/>
              </a:ext>
            </a:extLst>
          </p:cNvPr>
          <p:cNvSpPr/>
          <p:nvPr/>
        </p:nvSpPr>
        <p:spPr>
          <a:xfrm>
            <a:off x="132480" y="6036332"/>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排出</a:t>
            </a:r>
          </a:p>
        </p:txBody>
      </p:sp>
      <p:sp>
        <p:nvSpPr>
          <p:cNvPr id="69" name="正方形/長方形 68">
            <a:extLst>
              <a:ext uri="{FF2B5EF4-FFF2-40B4-BE49-F238E27FC236}">
                <a16:creationId xmlns:a16="http://schemas.microsoft.com/office/drawing/2014/main" id="{3584D213-84A8-F8AA-F9E5-01E9F03E30CE}"/>
              </a:ext>
            </a:extLst>
          </p:cNvPr>
          <p:cNvSpPr/>
          <p:nvPr/>
        </p:nvSpPr>
        <p:spPr>
          <a:xfrm>
            <a:off x="132480" y="6536378"/>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sp>
        <p:nvSpPr>
          <p:cNvPr id="84" name="正方形/長方形 83">
            <a:extLst>
              <a:ext uri="{FF2B5EF4-FFF2-40B4-BE49-F238E27FC236}">
                <a16:creationId xmlns:a16="http://schemas.microsoft.com/office/drawing/2014/main" id="{4190B7AF-F036-9358-EB13-A1B042F53CE5}"/>
              </a:ext>
            </a:extLst>
          </p:cNvPr>
          <p:cNvSpPr/>
          <p:nvPr/>
        </p:nvSpPr>
        <p:spPr>
          <a:xfrm>
            <a:off x="1298464" y="6033536"/>
            <a:ext cx="864096" cy="50405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100" dirty="0">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880EB159-4990-A78F-4AC1-2F5EE44D4989}"/>
              </a:ext>
            </a:extLst>
          </p:cNvPr>
          <p:cNvSpPr/>
          <p:nvPr/>
        </p:nvSpPr>
        <p:spPr>
          <a:xfrm>
            <a:off x="1298464" y="6533582"/>
            <a:ext cx="864096" cy="276998"/>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latin typeface="BIZ UDPゴシック" panose="020B0400000000000000" pitchFamily="50" charset="-128"/>
                <a:ea typeface="BIZ UDPゴシック" panose="020B0400000000000000" pitchFamily="50" charset="-128"/>
              </a:rPr>
              <a:t>吸収</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除去</a:t>
            </a:r>
          </a:p>
        </p:txBody>
      </p:sp>
      <p:grpSp>
        <p:nvGrpSpPr>
          <p:cNvPr id="70" name="グループ化 69">
            <a:extLst>
              <a:ext uri="{FF2B5EF4-FFF2-40B4-BE49-F238E27FC236}">
                <a16:creationId xmlns:a16="http://schemas.microsoft.com/office/drawing/2014/main" id="{BE6605EB-D711-E70E-A141-699D93E43F1C}"/>
              </a:ext>
            </a:extLst>
          </p:cNvPr>
          <p:cNvGrpSpPr/>
          <p:nvPr/>
        </p:nvGrpSpPr>
        <p:grpSpPr>
          <a:xfrm>
            <a:off x="1628380" y="6053342"/>
            <a:ext cx="519933" cy="317420"/>
            <a:chOff x="10423005" y="-2565259"/>
            <a:chExt cx="1769036" cy="1080001"/>
          </a:xfrm>
          <a:solidFill>
            <a:schemeClr val="bg1"/>
          </a:solidFill>
        </p:grpSpPr>
        <p:sp>
          <p:nvSpPr>
            <p:cNvPr id="73" name="正方形/長方形 72">
              <a:extLst>
                <a:ext uri="{FF2B5EF4-FFF2-40B4-BE49-F238E27FC236}">
                  <a16:creationId xmlns:a16="http://schemas.microsoft.com/office/drawing/2014/main" id="{E760947E-BE66-736C-8BD2-D06F2F323ED1}"/>
                </a:ext>
              </a:extLst>
            </p:cNvPr>
            <p:cNvSpPr/>
            <p:nvPr/>
          </p:nvSpPr>
          <p:spPr>
            <a:xfrm>
              <a:off x="10423005" y="-2565258"/>
              <a:ext cx="476220"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4" name="正方形/長方形 73">
              <a:extLst>
                <a:ext uri="{FF2B5EF4-FFF2-40B4-BE49-F238E27FC236}">
                  <a16:creationId xmlns:a16="http://schemas.microsoft.com/office/drawing/2014/main" id="{026EB511-BAAE-8CED-8B90-A6C5BB63412F}"/>
                </a:ext>
              </a:extLst>
            </p:cNvPr>
            <p:cNvSpPr/>
            <p:nvPr/>
          </p:nvSpPr>
          <p:spPr>
            <a:xfrm>
              <a:off x="11941895" y="-2565258"/>
              <a:ext cx="250146" cy="108000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5" name="正方形/長方形 74">
              <a:extLst>
                <a:ext uri="{FF2B5EF4-FFF2-40B4-BE49-F238E27FC236}">
                  <a16:creationId xmlns:a16="http://schemas.microsoft.com/office/drawing/2014/main" id="{4F79B9F6-F968-8F4A-6AF1-BC8DC36687D3}"/>
                </a:ext>
              </a:extLst>
            </p:cNvPr>
            <p:cNvSpPr/>
            <p:nvPr/>
          </p:nvSpPr>
          <p:spPr>
            <a:xfrm>
              <a:off x="11653586" y="-2565259"/>
              <a:ext cx="288308" cy="576065"/>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76" name="正方形/長方形 75">
              <a:extLst>
                <a:ext uri="{FF2B5EF4-FFF2-40B4-BE49-F238E27FC236}">
                  <a16:creationId xmlns:a16="http://schemas.microsoft.com/office/drawing/2014/main" id="{CE7EEF8D-B549-271F-AAA5-A86136E1B11D}"/>
                </a:ext>
              </a:extLst>
            </p:cNvPr>
            <p:cNvSpPr/>
            <p:nvPr/>
          </p:nvSpPr>
          <p:spPr>
            <a:xfrm>
              <a:off x="10899225" y="-2565258"/>
              <a:ext cx="476220"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83" name="正方形/長方形 82">
              <a:extLst>
                <a:ext uri="{FF2B5EF4-FFF2-40B4-BE49-F238E27FC236}">
                  <a16:creationId xmlns:a16="http://schemas.microsoft.com/office/drawing/2014/main" id="{8D77F98C-2172-DFC6-850C-53EFE527F87C}"/>
                </a:ext>
              </a:extLst>
            </p:cNvPr>
            <p:cNvSpPr/>
            <p:nvPr/>
          </p:nvSpPr>
          <p:spPr>
            <a:xfrm>
              <a:off x="11375444" y="-2565258"/>
              <a:ext cx="278139" cy="792088"/>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2000" dirty="0">
                <a:solidFill>
                  <a:schemeClr val="tx1"/>
                </a:solidFill>
                <a:latin typeface="BIZ UDPゴシック" panose="020B0400000000000000" pitchFamily="50" charset="-128"/>
                <a:ea typeface="BIZ UDPゴシック" panose="020B0400000000000000" pitchFamily="50" charset="-128"/>
              </a:endParaRPr>
            </a:p>
          </p:txBody>
        </p:sp>
      </p:grpSp>
      <p:cxnSp>
        <p:nvCxnSpPr>
          <p:cNvPr id="53" name="直線矢印コネクタ 52">
            <a:extLst>
              <a:ext uri="{FF2B5EF4-FFF2-40B4-BE49-F238E27FC236}">
                <a16:creationId xmlns:a16="http://schemas.microsoft.com/office/drawing/2014/main" id="{4712361D-1051-F665-78C6-89B74B8C1C0F}"/>
              </a:ext>
            </a:extLst>
          </p:cNvPr>
          <p:cNvCxnSpPr>
            <a:stCxn id="3" idx="3"/>
            <a:endCxn id="84" idx="1"/>
          </p:cNvCxnSpPr>
          <p:nvPr/>
        </p:nvCxnSpPr>
        <p:spPr>
          <a:xfrm flipV="1">
            <a:off x="996576" y="6285564"/>
            <a:ext cx="301888" cy="2796"/>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E53C25D-559A-0BA9-F689-E970F44617C7}"/>
              </a:ext>
            </a:extLst>
          </p:cNvPr>
          <p:cNvSpPr txBox="1"/>
          <p:nvPr/>
        </p:nvSpPr>
        <p:spPr>
          <a:xfrm>
            <a:off x="128464" y="5868051"/>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ja-JP" altLang="en-US" sz="900" dirty="0">
                <a:solidFill>
                  <a:srgbClr val="FF0000"/>
                </a:solidFill>
                <a:latin typeface="BIZ UDPゴシック" panose="020B0400000000000000" pitchFamily="50" charset="-128"/>
                <a:ea typeface="BIZ UDPゴシック" panose="020B0400000000000000" pitchFamily="50" charset="-128"/>
              </a:rPr>
              <a:t>排出大</a:t>
            </a:r>
          </a:p>
        </p:txBody>
      </p:sp>
      <p:sp>
        <p:nvSpPr>
          <p:cNvPr id="86" name="テキスト ボックス 85">
            <a:extLst>
              <a:ext uri="{FF2B5EF4-FFF2-40B4-BE49-F238E27FC236}">
                <a16:creationId xmlns:a16="http://schemas.microsoft.com/office/drawing/2014/main" id="{3C330726-34B8-9B68-F89E-0E9E9EE7E07E}"/>
              </a:ext>
            </a:extLst>
          </p:cNvPr>
          <p:cNvSpPr txBox="1"/>
          <p:nvPr/>
        </p:nvSpPr>
        <p:spPr>
          <a:xfrm>
            <a:off x="1291853" y="5871709"/>
            <a:ext cx="864096" cy="180000"/>
          </a:xfrm>
          <a:prstGeom prst="rect">
            <a:avLst/>
          </a:prstGeom>
          <a:noFill/>
        </p:spPr>
        <p:txBody>
          <a:bodyPr wrap="square" lIns="0" tIns="0" rIns="0" bIns="0" rtlCol="0" anchor="t" anchorCtr="0">
            <a:noAutofit/>
          </a:bodyPr>
          <a:lstStyle/>
          <a:p>
            <a:pPr algn="ctr"/>
            <a:r>
              <a:rPr kumimoji="1" lang="en-US" altLang="ja-JP" sz="900" dirty="0">
                <a:latin typeface="BIZ UDPゴシック" panose="020B0400000000000000" pitchFamily="50" charset="-128"/>
                <a:ea typeface="BIZ UDPゴシック" panose="020B0400000000000000" pitchFamily="50" charset="-128"/>
              </a:rPr>
              <a:t>A</a:t>
            </a:r>
            <a:r>
              <a:rPr kumimoji="1" lang="ja-JP" altLang="en-US" sz="900" dirty="0">
                <a:latin typeface="BIZ UDPゴシック" panose="020B0400000000000000" pitchFamily="50" charset="-128"/>
                <a:ea typeface="BIZ UDPゴシック" panose="020B0400000000000000" pitchFamily="50" charset="-128"/>
              </a:rPr>
              <a:t>社　</a:t>
            </a:r>
            <a:r>
              <a:rPr kumimoji="1" lang="en-US" altLang="ja-JP" sz="900" dirty="0">
                <a:solidFill>
                  <a:srgbClr val="006600"/>
                </a:solidFill>
                <a:latin typeface="BIZ UDPゴシック" panose="020B0400000000000000" pitchFamily="50" charset="-128"/>
                <a:ea typeface="BIZ UDPゴシック" panose="020B0400000000000000" pitchFamily="50" charset="-128"/>
              </a:rPr>
              <a:t>CN</a:t>
            </a:r>
            <a:r>
              <a:rPr kumimoji="1" lang="ja-JP" altLang="en-US" sz="900" dirty="0">
                <a:solidFill>
                  <a:srgbClr val="006600"/>
                </a:solidFill>
                <a:latin typeface="BIZ UDPゴシック" panose="020B0400000000000000" pitchFamily="50" charset="-128"/>
                <a:ea typeface="BIZ UDPゴシック" panose="020B0400000000000000" pitchFamily="50" charset="-128"/>
              </a:rPr>
              <a:t>実現</a:t>
            </a:r>
          </a:p>
        </p:txBody>
      </p:sp>
      <p:grpSp>
        <p:nvGrpSpPr>
          <p:cNvPr id="64" name="グループ化 63">
            <a:extLst>
              <a:ext uri="{FF2B5EF4-FFF2-40B4-BE49-F238E27FC236}">
                <a16:creationId xmlns:a16="http://schemas.microsoft.com/office/drawing/2014/main" id="{16AC6560-DA30-57FA-23C3-DD89635DC224}"/>
              </a:ext>
            </a:extLst>
          </p:cNvPr>
          <p:cNvGrpSpPr/>
          <p:nvPr/>
        </p:nvGrpSpPr>
        <p:grpSpPr>
          <a:xfrm>
            <a:off x="8491429" y="3455206"/>
            <a:ext cx="552898" cy="552898"/>
            <a:chOff x="8491429" y="3455206"/>
            <a:chExt cx="552898" cy="552898"/>
          </a:xfrm>
        </p:grpSpPr>
        <p:pic>
          <p:nvPicPr>
            <p:cNvPr id="47" name="図 46" descr="図形, 円&#10;&#10;自動的に生成された説明">
              <a:extLst>
                <a:ext uri="{FF2B5EF4-FFF2-40B4-BE49-F238E27FC236}">
                  <a16:creationId xmlns:a16="http://schemas.microsoft.com/office/drawing/2014/main" id="{A99B15C4-6DBA-C89D-AF79-BB6CF98A1C1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88" name="図 87" descr="図形, 円&#10;&#10;自動的に生成された説明">
              <a:extLst>
                <a:ext uri="{FF2B5EF4-FFF2-40B4-BE49-F238E27FC236}">
                  <a16:creationId xmlns:a16="http://schemas.microsoft.com/office/drawing/2014/main" id="{016378CF-49D4-8E5E-2DF7-4FC4E620C64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63" name="正方形/長方形 62">
              <a:extLst>
                <a:ext uri="{FF2B5EF4-FFF2-40B4-BE49-F238E27FC236}">
                  <a16:creationId xmlns:a16="http://schemas.microsoft.com/office/drawing/2014/main" id="{6C5BAFC7-C8D0-4405-51E7-F876490FE6EE}"/>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1CD72E9D-8884-9470-FAF1-E1F10030EB38}"/>
              </a:ext>
            </a:extLst>
          </p:cNvPr>
          <p:cNvGrpSpPr/>
          <p:nvPr/>
        </p:nvGrpSpPr>
        <p:grpSpPr>
          <a:xfrm>
            <a:off x="5696029" y="3446550"/>
            <a:ext cx="552898" cy="552898"/>
            <a:chOff x="8491429" y="3455206"/>
            <a:chExt cx="552898" cy="552898"/>
          </a:xfrm>
        </p:grpSpPr>
        <p:pic>
          <p:nvPicPr>
            <p:cNvPr id="96" name="図 95" descr="図形, 円&#10;&#10;自動的に生成された説明">
              <a:extLst>
                <a:ext uri="{FF2B5EF4-FFF2-40B4-BE49-F238E27FC236}">
                  <a16:creationId xmlns:a16="http://schemas.microsoft.com/office/drawing/2014/main" id="{9ED84FF4-553D-5BCE-FB60-5F7E2FA526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97" name="図 96" descr="図形, 円&#10;&#10;自動的に生成された説明">
              <a:extLst>
                <a:ext uri="{FF2B5EF4-FFF2-40B4-BE49-F238E27FC236}">
                  <a16:creationId xmlns:a16="http://schemas.microsoft.com/office/drawing/2014/main" id="{E50FE491-C550-7EEF-0BBC-05072757C95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98" name="正方形/長方形 97">
              <a:extLst>
                <a:ext uri="{FF2B5EF4-FFF2-40B4-BE49-F238E27FC236}">
                  <a16:creationId xmlns:a16="http://schemas.microsoft.com/office/drawing/2014/main" id="{9BEA503E-9E1E-A2BD-DD5A-89F1A8F6C278}"/>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9D89958A-FD27-8B75-6998-292F33BABBC4}"/>
              </a:ext>
            </a:extLst>
          </p:cNvPr>
          <p:cNvGrpSpPr/>
          <p:nvPr/>
        </p:nvGrpSpPr>
        <p:grpSpPr>
          <a:xfrm>
            <a:off x="2822483" y="3452402"/>
            <a:ext cx="552898" cy="552898"/>
            <a:chOff x="8491429" y="3455206"/>
            <a:chExt cx="552898" cy="552898"/>
          </a:xfrm>
        </p:grpSpPr>
        <p:pic>
          <p:nvPicPr>
            <p:cNvPr id="100" name="図 99" descr="図形, 円&#10;&#10;自動的に生成された説明">
              <a:extLst>
                <a:ext uri="{FF2B5EF4-FFF2-40B4-BE49-F238E27FC236}">
                  <a16:creationId xmlns:a16="http://schemas.microsoft.com/office/drawing/2014/main" id="{057858DC-0A40-E638-29E0-F43D96E34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1" name="図 100" descr="図形, 円&#10;&#10;自動的に生成された説明">
              <a:extLst>
                <a:ext uri="{FF2B5EF4-FFF2-40B4-BE49-F238E27FC236}">
                  <a16:creationId xmlns:a16="http://schemas.microsoft.com/office/drawing/2014/main" id="{E6F760C1-2CC5-F53A-FA5B-AB96A1AF4F6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6200000">
              <a:off x="8663709" y="3676128"/>
              <a:ext cx="199365" cy="131951"/>
            </a:xfrm>
            <a:prstGeom prst="rect">
              <a:avLst/>
            </a:prstGeom>
          </p:spPr>
        </p:pic>
        <p:sp>
          <p:nvSpPr>
            <p:cNvPr id="102" name="正方形/長方形 101">
              <a:extLst>
                <a:ext uri="{FF2B5EF4-FFF2-40B4-BE49-F238E27FC236}">
                  <a16:creationId xmlns:a16="http://schemas.microsoft.com/office/drawing/2014/main" id="{1130609E-6532-DE2C-15C7-A3FF7627E485}"/>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67555C2D-72BE-C016-866A-F1DD6846A8D2}"/>
              </a:ext>
            </a:extLst>
          </p:cNvPr>
          <p:cNvGrpSpPr/>
          <p:nvPr/>
        </p:nvGrpSpPr>
        <p:grpSpPr>
          <a:xfrm>
            <a:off x="5696029" y="5957058"/>
            <a:ext cx="552898" cy="552898"/>
            <a:chOff x="8491429" y="3455206"/>
            <a:chExt cx="552898" cy="552898"/>
          </a:xfrm>
        </p:grpSpPr>
        <p:pic>
          <p:nvPicPr>
            <p:cNvPr id="104" name="図 103" descr="図形, 円&#10;&#10;自動的に生成された説明">
              <a:extLst>
                <a:ext uri="{FF2B5EF4-FFF2-40B4-BE49-F238E27FC236}">
                  <a16:creationId xmlns:a16="http://schemas.microsoft.com/office/drawing/2014/main" id="{8C94428C-8064-F356-7DAE-756323B26C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1429" y="3455206"/>
              <a:ext cx="552898" cy="552898"/>
            </a:xfrm>
            <a:prstGeom prst="rect">
              <a:avLst/>
            </a:prstGeom>
          </p:spPr>
        </p:pic>
        <p:pic>
          <p:nvPicPr>
            <p:cNvPr id="105" name="図 104" descr="図形, 円&#10;&#10;自動的に生成された説明">
              <a:extLst>
                <a:ext uri="{FF2B5EF4-FFF2-40B4-BE49-F238E27FC236}">
                  <a16:creationId xmlns:a16="http://schemas.microsoft.com/office/drawing/2014/main" id="{615BA7C1-848C-3466-1823-E5A2C05A628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8754" t="46413" r="25188" b="29721"/>
            <a:stretch/>
          </p:blipFill>
          <p:spPr>
            <a:xfrm rot="13374686">
              <a:off x="8639565" y="3691218"/>
              <a:ext cx="199365" cy="131951"/>
            </a:xfrm>
            <a:prstGeom prst="rect">
              <a:avLst/>
            </a:prstGeom>
          </p:spPr>
        </p:pic>
        <p:sp>
          <p:nvSpPr>
            <p:cNvPr id="106" name="正方形/長方形 105">
              <a:extLst>
                <a:ext uri="{FF2B5EF4-FFF2-40B4-BE49-F238E27FC236}">
                  <a16:creationId xmlns:a16="http://schemas.microsoft.com/office/drawing/2014/main" id="{8698C1DA-4AE9-7985-B051-0092A502995D}"/>
                </a:ext>
              </a:extLst>
            </p:cNvPr>
            <p:cNvSpPr/>
            <p:nvPr/>
          </p:nvSpPr>
          <p:spPr>
            <a:xfrm rot="20875866">
              <a:off x="8811697" y="3738335"/>
              <a:ext cx="9555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0" name="Picture 2" descr="Ｊ－クレジット制度">
            <a:extLst>
              <a:ext uri="{FF2B5EF4-FFF2-40B4-BE49-F238E27FC236}">
                <a16:creationId xmlns:a16="http://schemas.microsoft.com/office/drawing/2014/main" id="{504D9E67-5FB2-7A90-CC28-E59F7561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5517232"/>
            <a:ext cx="1794627" cy="317683"/>
          </a:xfrm>
          <a:prstGeom prst="rect">
            <a:avLst/>
          </a:prstGeom>
          <a:noFill/>
          <a:extLst>
            <a:ext uri="{909E8E84-426E-40DD-AFC4-6F175D3DCCD1}">
              <a14:hiddenFill xmlns:a14="http://schemas.microsoft.com/office/drawing/2010/main">
                <a:solidFill>
                  <a:srgbClr val="FFFFFF"/>
                </a:solidFill>
              </a14:hiddenFill>
            </a:ext>
          </a:extLst>
        </p:spPr>
      </p:pic>
      <p:sp>
        <p:nvSpPr>
          <p:cNvPr id="108" name="テキスト ボックス 107">
            <a:extLst>
              <a:ext uri="{FF2B5EF4-FFF2-40B4-BE49-F238E27FC236}">
                <a16:creationId xmlns:a16="http://schemas.microsoft.com/office/drawing/2014/main" id="{3C1DC58B-FA2F-6DCF-E5BF-3A598A5845BE}"/>
              </a:ext>
            </a:extLst>
          </p:cNvPr>
          <p:cNvSpPr txBox="1"/>
          <p:nvPr/>
        </p:nvSpPr>
        <p:spPr>
          <a:xfrm rot="20682924">
            <a:off x="8156907" y="4648081"/>
            <a:ext cx="1774845" cy="276999"/>
          </a:xfrm>
          <a:prstGeom prst="rect">
            <a:avLst/>
          </a:prstGeom>
          <a:noFill/>
        </p:spPr>
        <p:txBody>
          <a:bodyPr wrap="non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自社が</a:t>
            </a:r>
            <a:r>
              <a:rPr kumimoji="1" lang="en-US" altLang="ja-JP" sz="1200" dirty="0">
                <a:latin typeface="BIZ UDPゴシック" panose="020B0400000000000000" pitchFamily="50" charset="-128"/>
                <a:ea typeface="BIZ UDPゴシック" panose="020B0400000000000000" pitchFamily="50" charset="-128"/>
              </a:rPr>
              <a:t>CN</a:t>
            </a:r>
            <a:r>
              <a:rPr kumimoji="1" lang="ja-JP" altLang="en-US" sz="1200" dirty="0">
                <a:latin typeface="BIZ UDPゴシック" panose="020B0400000000000000" pitchFamily="50" charset="-128"/>
                <a:ea typeface="BIZ UDPゴシック" panose="020B0400000000000000" pitchFamily="50" charset="-128"/>
              </a:rPr>
              <a:t>実現したら</a:t>
            </a:r>
            <a:r>
              <a:rPr kumimoji="1" lang="en-US" altLang="ja-JP" sz="12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88245170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カーボンニュートラルを支える　</a:t>
            </a:r>
            <a:r>
              <a:rPr kumimoji="1" lang="en-US" altLang="ja-JP" dirty="0"/>
              <a:t>J-</a:t>
            </a:r>
            <a:r>
              <a:rPr kumimoji="1" lang="ja-JP" altLang="en-US" dirty="0"/>
              <a:t>クレジット制度</a:t>
            </a:r>
          </a:p>
        </p:txBody>
      </p:sp>
      <p:pic>
        <p:nvPicPr>
          <p:cNvPr id="2050" name="Picture 2" descr="Ｊ－クレジット制度概要図">
            <a:extLst>
              <a:ext uri="{FF2B5EF4-FFF2-40B4-BE49-F238E27FC236}">
                <a16:creationId xmlns:a16="http://schemas.microsoft.com/office/drawing/2014/main" id="{50D2F5BF-91E3-882F-5A75-8222E6695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632" y="639600"/>
            <a:ext cx="6802586" cy="617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6402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直線矢印コネクタ 85">
            <a:extLst>
              <a:ext uri="{FF2B5EF4-FFF2-40B4-BE49-F238E27FC236}">
                <a16:creationId xmlns:a16="http://schemas.microsoft.com/office/drawing/2014/main" id="{BC9BE03D-7069-2F68-041C-BEC0F0BEED3C}"/>
              </a:ext>
            </a:extLst>
          </p:cNvPr>
          <p:cNvCxnSpPr>
            <a:cxnSpLocks/>
          </p:cNvCxnSpPr>
          <p:nvPr/>
        </p:nvCxnSpPr>
        <p:spPr>
          <a:xfrm>
            <a:off x="427421" y="2107886"/>
            <a:ext cx="0" cy="395851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40447544-D6CE-625D-D7D6-1BDA04AF3015}"/>
              </a:ext>
            </a:extLst>
          </p:cNvPr>
          <p:cNvCxnSpPr>
            <a:cxnSpLocks/>
          </p:cNvCxnSpPr>
          <p:nvPr/>
        </p:nvCxnSpPr>
        <p:spPr>
          <a:xfrm>
            <a:off x="5363532" y="2083636"/>
            <a:ext cx="0" cy="3982765"/>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3" name="object 3"/>
          <p:cNvSpPr txBox="1">
            <a:spLocks noGrp="1"/>
          </p:cNvSpPr>
          <p:nvPr>
            <p:ph type="title"/>
          </p:nvPr>
        </p:nvSpPr>
        <p:spPr>
          <a:xfrm>
            <a:off x="116463" y="104470"/>
            <a:ext cx="8915400" cy="443711"/>
          </a:xfrm>
          <a:prstGeom prst="rect">
            <a:avLst/>
          </a:prstGeom>
        </p:spPr>
        <p:txBody>
          <a:bodyPr vert="horz" wrap="square" lIns="0" tIns="12700" rIns="0" bIns="0" rtlCol="0">
            <a:spAutoFit/>
          </a:bodyPr>
          <a:lstStyle/>
          <a:p>
            <a:pPr marL="12700">
              <a:lnSpc>
                <a:spcPct val="100000"/>
              </a:lnSpc>
              <a:spcBef>
                <a:spcPts val="100"/>
              </a:spcBef>
            </a:pPr>
            <a:r>
              <a:rPr spc="-15" dirty="0"/>
              <a:t>Ｊ-</a:t>
            </a:r>
            <a:r>
              <a:rPr spc="-15" dirty="0" err="1"/>
              <a:t>クレジットを創出する</a:t>
            </a:r>
            <a:r>
              <a:rPr lang="ja-JP" altLang="en-US" spc="-15" dirty="0"/>
              <a:t>ステップ</a:t>
            </a:r>
            <a:endParaRPr spc="-15" dirty="0"/>
          </a:p>
        </p:txBody>
      </p:sp>
      <p:sp>
        <p:nvSpPr>
          <p:cNvPr id="18" name="object 18"/>
          <p:cNvSpPr txBox="1"/>
          <p:nvPr/>
        </p:nvSpPr>
        <p:spPr>
          <a:xfrm>
            <a:off x="1040396" y="2199953"/>
            <a:ext cx="3657013" cy="850874"/>
          </a:xfrm>
          <a:prstGeom prst="rect">
            <a:avLst/>
          </a:prstGeom>
        </p:spPr>
        <p:txBody>
          <a:bodyPr vert="horz" wrap="square" lIns="0" tIns="19685" rIns="0" bIns="0" rtlCol="0">
            <a:spAutoFit/>
          </a:bodyPr>
          <a:lstStyle/>
          <a:p>
            <a:pPr marL="12700" marR="5080"/>
            <a:r>
              <a:rPr kern="0" dirty="0">
                <a:latin typeface="BIZ UDPゴシック" panose="020B0400000000000000" pitchFamily="50" charset="-128"/>
                <a:ea typeface="BIZ UDPゴシック" panose="020B0400000000000000" pitchFamily="50" charset="-128"/>
                <a:cs typeface="Meiryo UI"/>
              </a:rPr>
              <a:t>設備情報や燃料使用量等のデータから、排出削減計画やプロジェクト登録要件等を</a:t>
            </a:r>
            <a:r>
              <a:rPr kern="0" dirty="0">
                <a:uFill>
                  <a:solidFill>
                    <a:srgbClr val="FF0000"/>
                  </a:solidFill>
                </a:uFill>
                <a:latin typeface="BIZ UDPゴシック" panose="020B0400000000000000" pitchFamily="50" charset="-128"/>
                <a:ea typeface="BIZ UDPゴシック" panose="020B0400000000000000" pitchFamily="50" charset="-128"/>
                <a:cs typeface="Meiryo UI"/>
              </a:rPr>
              <a:t>プロジェクト計画書に記載。</a:t>
            </a:r>
            <a:endParaRPr kern="0" dirty="0">
              <a:latin typeface="BIZ UDPゴシック" panose="020B0400000000000000" pitchFamily="50" charset="-128"/>
              <a:ea typeface="BIZ UDPゴシック" panose="020B0400000000000000" pitchFamily="50" charset="-128"/>
              <a:cs typeface="Meiryo UI"/>
            </a:endParaRPr>
          </a:p>
        </p:txBody>
      </p:sp>
      <p:sp>
        <p:nvSpPr>
          <p:cNvPr id="19" name="object 19"/>
          <p:cNvSpPr txBox="1"/>
          <p:nvPr/>
        </p:nvSpPr>
        <p:spPr>
          <a:xfrm>
            <a:off x="1051525" y="3729674"/>
            <a:ext cx="3394075" cy="850874"/>
          </a:xfrm>
          <a:prstGeom prst="rect">
            <a:avLst/>
          </a:prstGeom>
        </p:spPr>
        <p:txBody>
          <a:bodyPr vert="horz" wrap="square" lIns="0" tIns="19685" rIns="0" bIns="0" rtlCol="0">
            <a:spAutoFit/>
          </a:bodyPr>
          <a:lstStyle/>
          <a:p>
            <a:pPr marL="12700" marR="5080"/>
            <a:r>
              <a:rPr spc="-20" dirty="0" err="1">
                <a:latin typeface="BIZ UDPゴシック" panose="020B0400000000000000" pitchFamily="50" charset="-128"/>
                <a:ea typeface="BIZ UDPゴシック" panose="020B0400000000000000" pitchFamily="50" charset="-128"/>
                <a:cs typeface="Meiryo UI"/>
              </a:rPr>
              <a:t>計画書の記</a:t>
            </a:r>
            <a:r>
              <a:rPr spc="-35" dirty="0" err="1">
                <a:latin typeface="BIZ UDPゴシック" panose="020B0400000000000000" pitchFamily="50" charset="-128"/>
                <a:ea typeface="BIZ UDPゴシック" panose="020B0400000000000000" pitchFamily="50" charset="-128"/>
                <a:cs typeface="Meiryo UI"/>
              </a:rPr>
              <a:t>載に誤りがないか、設備は適切</a:t>
            </a:r>
            <a:r>
              <a:rPr spc="-45" dirty="0" err="1">
                <a:latin typeface="BIZ UDPゴシック" panose="020B0400000000000000" pitchFamily="50" charset="-128"/>
                <a:ea typeface="BIZ UDPゴシック" panose="020B0400000000000000" pitchFamily="50" charset="-128"/>
                <a:cs typeface="Meiryo UI"/>
              </a:rPr>
              <a:t>に稼働し</a:t>
            </a:r>
            <a:r>
              <a:rPr spc="-25" dirty="0" err="1">
                <a:latin typeface="BIZ UDPゴシック" panose="020B0400000000000000" pitchFamily="50" charset="-128"/>
                <a:ea typeface="BIZ UDPゴシック" panose="020B0400000000000000" pitchFamily="50" charset="-128"/>
                <a:cs typeface="Meiryo UI"/>
              </a:rPr>
              <a:t>てい</a:t>
            </a:r>
            <a:r>
              <a:rPr spc="-20" dirty="0" err="1">
                <a:latin typeface="BIZ UDPゴシック" panose="020B0400000000000000" pitchFamily="50" charset="-128"/>
                <a:ea typeface="BIZ UDPゴシック" panose="020B0400000000000000" pitchFamily="50" charset="-128"/>
                <a:cs typeface="Meiryo UI"/>
              </a:rPr>
              <a:t>る</a:t>
            </a:r>
            <a:r>
              <a:rPr spc="-25" dirty="0" err="1">
                <a:latin typeface="BIZ UDPゴシック" panose="020B0400000000000000" pitchFamily="50" charset="-128"/>
                <a:ea typeface="BIZ UDPゴシック" panose="020B0400000000000000" pitchFamily="50" charset="-128"/>
                <a:cs typeface="Meiryo UI"/>
              </a:rPr>
              <a:t>か</a:t>
            </a:r>
            <a:r>
              <a:rPr spc="-20" dirty="0" err="1">
                <a:latin typeface="BIZ UDPゴシック" panose="020B0400000000000000" pitchFamily="50" charset="-128"/>
                <a:ea typeface="BIZ UDPゴシック" panose="020B0400000000000000" pitchFamily="50" charset="-128"/>
                <a:cs typeface="Meiryo UI"/>
              </a:rPr>
              <a:t>等の</a:t>
            </a:r>
            <a:r>
              <a:rPr spc="-20" dirty="0" err="1">
                <a:uFill>
                  <a:solidFill>
                    <a:srgbClr val="FF0000"/>
                  </a:solidFill>
                </a:uFill>
                <a:latin typeface="BIZ UDPゴシック" panose="020B0400000000000000" pitchFamily="50" charset="-128"/>
                <a:ea typeface="BIZ UDPゴシック" panose="020B0400000000000000" pitchFamily="50" charset="-128"/>
                <a:cs typeface="Meiryo UI"/>
              </a:rPr>
              <a:t>妥</a:t>
            </a:r>
            <a:r>
              <a:rPr spc="-35" dirty="0" err="1">
                <a:uFill>
                  <a:solidFill>
                    <a:srgbClr val="FF0000"/>
                  </a:solidFill>
                </a:uFill>
                <a:latin typeface="BIZ UDPゴシック" panose="020B0400000000000000" pitchFamily="50" charset="-128"/>
                <a:ea typeface="BIZ UDPゴシック" panose="020B0400000000000000" pitchFamily="50" charset="-128"/>
                <a:cs typeface="Meiryo UI"/>
              </a:rPr>
              <a:t>当性</a:t>
            </a:r>
            <a:r>
              <a:rPr spc="-25" dirty="0" err="1">
                <a:uFill>
                  <a:solidFill>
                    <a:srgbClr val="FF0000"/>
                  </a:solidFill>
                </a:uFill>
                <a:latin typeface="BIZ UDPゴシック" panose="020B0400000000000000" pitchFamily="50" charset="-128"/>
                <a:ea typeface="BIZ UDPゴシック" panose="020B0400000000000000" pitchFamily="50" charset="-128"/>
                <a:cs typeface="Meiryo UI"/>
              </a:rPr>
              <a:t>を審</a:t>
            </a:r>
            <a:r>
              <a:rPr spc="-35" dirty="0" err="1">
                <a:uFill>
                  <a:solidFill>
                    <a:srgbClr val="FF0000"/>
                  </a:solidFill>
                </a:uFill>
                <a:latin typeface="BIZ UDPゴシック" panose="020B0400000000000000" pitchFamily="50" charset="-128"/>
                <a:ea typeface="BIZ UDPゴシック" panose="020B0400000000000000" pitchFamily="50" charset="-128"/>
                <a:cs typeface="Meiryo UI"/>
              </a:rPr>
              <a:t>査機</a:t>
            </a:r>
            <a:r>
              <a:rPr spc="-30" dirty="0" err="1">
                <a:uFill>
                  <a:solidFill>
                    <a:srgbClr val="FF0000"/>
                  </a:solidFill>
                </a:uFill>
                <a:latin typeface="BIZ UDPゴシック" panose="020B0400000000000000" pitchFamily="50" charset="-128"/>
                <a:ea typeface="BIZ UDPゴシック" panose="020B0400000000000000" pitchFamily="50" charset="-128"/>
                <a:cs typeface="Meiryo UI"/>
              </a:rPr>
              <a:t>関が</a:t>
            </a:r>
            <a:r>
              <a:rPr spc="-20" dirty="0" err="1">
                <a:uFill>
                  <a:solidFill>
                    <a:srgbClr val="FF0000"/>
                  </a:solidFill>
                </a:uFill>
                <a:latin typeface="BIZ UDPゴシック" panose="020B0400000000000000" pitchFamily="50" charset="-128"/>
                <a:ea typeface="BIZ UDPゴシック" panose="020B0400000000000000" pitchFamily="50" charset="-128"/>
                <a:cs typeface="Meiryo UI"/>
              </a:rPr>
              <a:t>確</a:t>
            </a:r>
            <a:r>
              <a:rPr spc="-50" dirty="0" err="1">
                <a:uFill>
                  <a:solidFill>
                    <a:srgbClr val="FF0000"/>
                  </a:solidFill>
                </a:uFill>
                <a:latin typeface="BIZ UDPゴシック" panose="020B0400000000000000" pitchFamily="50" charset="-128"/>
                <a:ea typeface="BIZ UDPゴシック" panose="020B0400000000000000" pitchFamily="50" charset="-128"/>
                <a:cs typeface="Meiryo UI"/>
              </a:rPr>
              <a:t>認</a:t>
            </a:r>
            <a:endParaRPr dirty="0">
              <a:latin typeface="BIZ UDPゴシック" panose="020B0400000000000000" pitchFamily="50" charset="-128"/>
              <a:ea typeface="BIZ UDPゴシック" panose="020B0400000000000000" pitchFamily="50" charset="-128"/>
              <a:cs typeface="Meiryo UI"/>
            </a:endParaRPr>
          </a:p>
        </p:txBody>
      </p:sp>
      <p:sp>
        <p:nvSpPr>
          <p:cNvPr id="71" name="テキスト ボックス 70">
            <a:extLst>
              <a:ext uri="{FF2B5EF4-FFF2-40B4-BE49-F238E27FC236}">
                <a16:creationId xmlns:a16="http://schemas.microsoft.com/office/drawing/2014/main" id="{5620A8C7-4EA5-A526-0178-6C9B4FCE11A1}"/>
              </a:ext>
            </a:extLst>
          </p:cNvPr>
          <p:cNvSpPr txBox="1"/>
          <p:nvPr/>
        </p:nvSpPr>
        <p:spPr>
          <a:xfrm>
            <a:off x="280683" y="791599"/>
            <a:ext cx="4556607" cy="369332"/>
          </a:xfrm>
          <a:prstGeom prst="rect">
            <a:avLst/>
          </a:prstGeom>
          <a:noFill/>
        </p:spPr>
        <p:txBody>
          <a:bodyPr wrap="square">
            <a:spAutoFit/>
          </a:bodyPr>
          <a:lstStyle/>
          <a:p>
            <a:r>
              <a:rPr lang="ja-JP" altLang="en-US" sz="1800" b="1" u="sng" dirty="0">
                <a:uFill>
                  <a:solidFill>
                    <a:srgbClr val="000000"/>
                  </a:solidFill>
                </a:uFill>
                <a:latin typeface="BIZ UDPゴシック" panose="020B0400000000000000" pitchFamily="50" charset="-128"/>
                <a:ea typeface="BIZ UDPゴシック" panose="020B0400000000000000" pitchFamily="50" charset="-128"/>
                <a:cs typeface="Meiryo UI"/>
              </a:rPr>
              <a:t>プ</a:t>
            </a:r>
            <a:r>
              <a:rPr lang="ja-JP" altLang="en-US" sz="1800" b="1" u="sng" spc="-10" dirty="0">
                <a:uFill>
                  <a:solidFill>
                    <a:srgbClr val="000000"/>
                  </a:solidFill>
                </a:uFill>
                <a:latin typeface="BIZ UDPゴシック" panose="020B0400000000000000" pitchFamily="50" charset="-128"/>
                <a:ea typeface="BIZ UDPゴシック" panose="020B0400000000000000" pitchFamily="50" charset="-128"/>
                <a:cs typeface="Meiryo UI"/>
              </a:rPr>
              <a:t>ロジェクト登</a:t>
            </a:r>
            <a:r>
              <a:rPr lang="ja-JP" altLang="en-US"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録　</a:t>
            </a:r>
            <a:r>
              <a:rPr lang="en-US" altLang="ja-JP"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(CO2</a:t>
            </a:r>
            <a:r>
              <a:rPr lang="ja-JP" altLang="en-US"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削減のための取組</a:t>
            </a:r>
            <a:r>
              <a:rPr lang="en-US" altLang="ja-JP"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a:t>
            </a:r>
            <a:endParaRPr lang="ja-JP" altLang="en-US" dirty="0"/>
          </a:p>
        </p:txBody>
      </p:sp>
      <p:sp>
        <p:nvSpPr>
          <p:cNvPr id="76" name="四角形: 角を丸くする 75">
            <a:extLst>
              <a:ext uri="{FF2B5EF4-FFF2-40B4-BE49-F238E27FC236}">
                <a16:creationId xmlns:a16="http://schemas.microsoft.com/office/drawing/2014/main" id="{77BE1739-5337-656B-63D9-460B0F892151}"/>
              </a:ext>
            </a:extLst>
          </p:cNvPr>
          <p:cNvSpPr/>
          <p:nvPr/>
        </p:nvSpPr>
        <p:spPr>
          <a:xfrm>
            <a:off x="228778" y="6066401"/>
            <a:ext cx="4608512" cy="421005"/>
          </a:xfrm>
          <a:prstGeom prst="roundRect">
            <a:avLst/>
          </a:prstGeom>
          <a:solidFill>
            <a:srgbClr val="0070C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cs typeface="Meiryo UI"/>
              </a:rPr>
              <a:t>プロジェクト登録</a:t>
            </a:r>
            <a:endParaRPr lang="ja-JP" altLang="en-US" sz="1400" b="1" dirty="0">
              <a:solidFill>
                <a:schemeClr val="bg1"/>
              </a:solidFill>
              <a:latin typeface="BIZ UDPゴシック" panose="020B0400000000000000" pitchFamily="50" charset="-128"/>
              <a:ea typeface="BIZ UDPゴシック" panose="020B0400000000000000" pitchFamily="50" charset="-128"/>
              <a:cs typeface="Meiryo UI"/>
            </a:endParaRPr>
          </a:p>
        </p:txBody>
      </p:sp>
      <p:sp>
        <p:nvSpPr>
          <p:cNvPr id="72" name="四角形: 角を丸くする 71">
            <a:extLst>
              <a:ext uri="{FF2B5EF4-FFF2-40B4-BE49-F238E27FC236}">
                <a16:creationId xmlns:a16="http://schemas.microsoft.com/office/drawing/2014/main" id="{797E1480-819A-5683-EB83-009C43D7D1CD}"/>
              </a:ext>
            </a:extLst>
          </p:cNvPr>
          <p:cNvSpPr/>
          <p:nvPr/>
        </p:nvSpPr>
        <p:spPr>
          <a:xfrm>
            <a:off x="200472" y="1443025"/>
            <a:ext cx="4608512" cy="662940"/>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70C0"/>
                </a:solidFill>
                <a:latin typeface="BIZ UDPゴシック" panose="020B0400000000000000" pitchFamily="50" charset="-128"/>
                <a:ea typeface="BIZ UDPゴシック" panose="020B0400000000000000" pitchFamily="50" charset="-128"/>
                <a:cs typeface="Meiryo UI"/>
              </a:rPr>
              <a:t>① </a:t>
            </a:r>
            <a:r>
              <a:rPr lang="en-US" altLang="ja-JP" sz="1800" b="1" dirty="0">
                <a:solidFill>
                  <a:srgbClr val="0070C0"/>
                </a:solidFill>
                <a:latin typeface="BIZ UDPゴシック" panose="020B0400000000000000" pitchFamily="50" charset="-128"/>
                <a:ea typeface="BIZ UDPゴシック" panose="020B0400000000000000" pitchFamily="50" charset="-128"/>
                <a:cs typeface="Meiryo UI"/>
              </a:rPr>
              <a:t>J</a:t>
            </a:r>
            <a:r>
              <a:rPr lang="ja-JP" altLang="en-US" sz="1800" b="1" dirty="0">
                <a:solidFill>
                  <a:srgbClr val="0070C0"/>
                </a:solidFill>
                <a:latin typeface="BIZ UDPゴシック" panose="020B0400000000000000" pitchFamily="50" charset="-128"/>
                <a:ea typeface="BIZ UDPゴシック" panose="020B0400000000000000" pitchFamily="50" charset="-128"/>
                <a:cs typeface="Meiryo UI"/>
              </a:rPr>
              <a:t>－クレジット制度</a:t>
            </a:r>
            <a:r>
              <a:rPr lang="ja-JP" altLang="en-US" sz="1800" b="1" spc="-10" dirty="0">
                <a:solidFill>
                  <a:srgbClr val="0070C0"/>
                </a:solidFill>
                <a:latin typeface="BIZ UDPゴシック" panose="020B0400000000000000" pitchFamily="50" charset="-128"/>
                <a:ea typeface="BIZ UDPゴシック" panose="020B0400000000000000" pitchFamily="50" charset="-128"/>
                <a:cs typeface="Meiryo UI"/>
              </a:rPr>
              <a:t>への参加検討</a:t>
            </a:r>
          </a:p>
          <a:p>
            <a:r>
              <a:rPr lang="ja-JP" altLang="en-US" sz="1800" b="1" dirty="0">
                <a:solidFill>
                  <a:srgbClr val="0070C0"/>
                </a:solidFill>
                <a:latin typeface="BIZ UDPゴシック" panose="020B0400000000000000" pitchFamily="50" charset="-128"/>
                <a:ea typeface="BIZ UDPゴシック" panose="020B0400000000000000" pitchFamily="50" charset="-128"/>
                <a:cs typeface="Meiryo UI"/>
              </a:rPr>
              <a:t>　　プロ</a:t>
            </a:r>
            <a:r>
              <a:rPr lang="ja-JP" altLang="en-US" sz="1800" b="1" spc="-30" dirty="0">
                <a:solidFill>
                  <a:srgbClr val="0070C0"/>
                </a:solidFill>
                <a:latin typeface="BIZ UDPゴシック" panose="020B0400000000000000" pitchFamily="50" charset="-128"/>
                <a:ea typeface="BIZ UDPゴシック" panose="020B0400000000000000" pitchFamily="50" charset="-128"/>
                <a:cs typeface="Meiryo UI"/>
              </a:rPr>
              <a:t>ジェ</a:t>
            </a:r>
            <a:r>
              <a:rPr lang="ja-JP" altLang="en-US" sz="1800" b="1" dirty="0">
                <a:solidFill>
                  <a:srgbClr val="0070C0"/>
                </a:solidFill>
                <a:latin typeface="BIZ UDPゴシック" panose="020B0400000000000000" pitchFamily="50" charset="-128"/>
                <a:ea typeface="BIZ UDPゴシック" panose="020B0400000000000000" pitchFamily="50" charset="-128"/>
                <a:cs typeface="Meiryo UI"/>
              </a:rPr>
              <a:t>クト計画書</a:t>
            </a:r>
            <a:r>
              <a:rPr lang="ja-JP" altLang="en-US" sz="1800" b="1" spc="-20" dirty="0">
                <a:solidFill>
                  <a:srgbClr val="0070C0"/>
                </a:solidFill>
                <a:latin typeface="BIZ UDPゴシック" panose="020B0400000000000000" pitchFamily="50" charset="-128"/>
                <a:ea typeface="BIZ UDPゴシック" panose="020B0400000000000000" pitchFamily="50" charset="-128"/>
                <a:cs typeface="Meiryo UI"/>
              </a:rPr>
              <a:t>の作成</a:t>
            </a:r>
            <a:endParaRPr lang="ja-JP" altLang="en-US" sz="1800" dirty="0">
              <a:solidFill>
                <a:srgbClr val="0070C0"/>
              </a:solidFill>
              <a:latin typeface="BIZ UDPゴシック" panose="020B0400000000000000" pitchFamily="50" charset="-128"/>
              <a:ea typeface="BIZ UDPゴシック" panose="020B0400000000000000" pitchFamily="50" charset="-128"/>
              <a:cs typeface="Meiryo UI"/>
            </a:endParaRPr>
          </a:p>
        </p:txBody>
      </p:sp>
      <p:sp>
        <p:nvSpPr>
          <p:cNvPr id="73" name="四角形: 角を丸くする 72">
            <a:extLst>
              <a:ext uri="{FF2B5EF4-FFF2-40B4-BE49-F238E27FC236}">
                <a16:creationId xmlns:a16="http://schemas.microsoft.com/office/drawing/2014/main" id="{3C6A66CF-3CD3-9311-00FE-BE9E4A884D6B}"/>
              </a:ext>
            </a:extLst>
          </p:cNvPr>
          <p:cNvSpPr/>
          <p:nvPr/>
        </p:nvSpPr>
        <p:spPr>
          <a:xfrm>
            <a:off x="200472" y="3250506"/>
            <a:ext cx="4608512" cy="421005"/>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70C0"/>
                </a:solidFill>
                <a:latin typeface="BIZ UDPゴシック" panose="020B0400000000000000" pitchFamily="50" charset="-128"/>
                <a:ea typeface="BIZ UDPゴシック" panose="020B0400000000000000" pitchFamily="50" charset="-128"/>
                <a:cs typeface="Meiryo UI"/>
              </a:rPr>
              <a:t>②プロジェクト計画書の妥当性確認</a:t>
            </a:r>
          </a:p>
        </p:txBody>
      </p:sp>
      <p:sp>
        <p:nvSpPr>
          <p:cNvPr id="74" name="四角形: 角を丸くする 73">
            <a:extLst>
              <a:ext uri="{FF2B5EF4-FFF2-40B4-BE49-F238E27FC236}">
                <a16:creationId xmlns:a16="http://schemas.microsoft.com/office/drawing/2014/main" id="{44FF30B1-5F6A-629E-A735-332799971E54}"/>
              </a:ext>
            </a:extLst>
          </p:cNvPr>
          <p:cNvSpPr/>
          <p:nvPr/>
        </p:nvSpPr>
        <p:spPr>
          <a:xfrm>
            <a:off x="200472" y="4600335"/>
            <a:ext cx="4608512" cy="421005"/>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70C0"/>
                </a:solidFill>
                <a:latin typeface="BIZ UDPゴシック" panose="020B0400000000000000" pitchFamily="50" charset="-128"/>
                <a:ea typeface="BIZ UDPゴシック" panose="020B0400000000000000" pitchFamily="50" charset="-128"/>
                <a:cs typeface="Meiryo UI"/>
              </a:rPr>
              <a:t>③プロジェクト登録の申請</a:t>
            </a:r>
          </a:p>
        </p:txBody>
      </p:sp>
      <p:sp>
        <p:nvSpPr>
          <p:cNvPr id="75" name="四角形: 角を丸くする 74">
            <a:extLst>
              <a:ext uri="{FF2B5EF4-FFF2-40B4-BE49-F238E27FC236}">
                <a16:creationId xmlns:a16="http://schemas.microsoft.com/office/drawing/2014/main" id="{0542454D-51F1-856F-E40A-8487B616AADA}"/>
              </a:ext>
            </a:extLst>
          </p:cNvPr>
          <p:cNvSpPr/>
          <p:nvPr/>
        </p:nvSpPr>
        <p:spPr>
          <a:xfrm>
            <a:off x="200472" y="5255152"/>
            <a:ext cx="4608512" cy="421005"/>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70C0"/>
                </a:solidFill>
                <a:latin typeface="BIZ UDPゴシック" panose="020B0400000000000000" pitchFamily="50" charset="-128"/>
                <a:ea typeface="BIZ UDPゴシック" panose="020B0400000000000000" pitchFamily="50" charset="-128"/>
                <a:cs typeface="Meiryo UI"/>
              </a:rPr>
              <a:t>④プロジェクト登録に関する審議</a:t>
            </a:r>
            <a:r>
              <a:rPr lang="en-US" altLang="ja-JP" sz="1400" b="1" dirty="0">
                <a:solidFill>
                  <a:srgbClr val="0070C0"/>
                </a:solidFill>
                <a:latin typeface="BIZ UDPゴシック" panose="020B0400000000000000" pitchFamily="50" charset="-128"/>
                <a:ea typeface="BIZ UDPゴシック" panose="020B0400000000000000" pitchFamily="50" charset="-128"/>
                <a:cs typeface="Meiryo UI"/>
              </a:rPr>
              <a:t>(</a:t>
            </a:r>
            <a:r>
              <a:rPr lang="ja-JP" altLang="en-US" sz="1400" b="1" dirty="0">
                <a:solidFill>
                  <a:srgbClr val="0070C0"/>
                </a:solidFill>
                <a:latin typeface="BIZ UDPゴシック" panose="020B0400000000000000" pitchFamily="50" charset="-128"/>
                <a:ea typeface="BIZ UDPゴシック" panose="020B0400000000000000" pitchFamily="50" charset="-128"/>
                <a:cs typeface="Meiryo UI"/>
              </a:rPr>
              <a:t>認証委員会</a:t>
            </a:r>
            <a:r>
              <a:rPr lang="en-US" altLang="ja-JP" sz="1400" b="1" dirty="0">
                <a:solidFill>
                  <a:srgbClr val="0070C0"/>
                </a:solidFill>
                <a:latin typeface="BIZ UDPゴシック" panose="020B0400000000000000" pitchFamily="50" charset="-128"/>
                <a:ea typeface="BIZ UDPゴシック" panose="020B0400000000000000" pitchFamily="50" charset="-128"/>
                <a:cs typeface="Meiryo UI"/>
              </a:rPr>
              <a:t>)</a:t>
            </a:r>
            <a:endParaRPr lang="ja-JP" altLang="en-US" sz="1400" b="1" dirty="0">
              <a:solidFill>
                <a:srgbClr val="0070C0"/>
              </a:solidFill>
              <a:latin typeface="BIZ UDPゴシック" panose="020B0400000000000000" pitchFamily="50" charset="-128"/>
              <a:ea typeface="BIZ UDPゴシック" panose="020B0400000000000000" pitchFamily="50" charset="-128"/>
              <a:cs typeface="Meiryo UI"/>
            </a:endParaRPr>
          </a:p>
        </p:txBody>
      </p:sp>
      <p:sp>
        <p:nvSpPr>
          <p:cNvPr id="77" name="object 18">
            <a:extLst>
              <a:ext uri="{FF2B5EF4-FFF2-40B4-BE49-F238E27FC236}">
                <a16:creationId xmlns:a16="http://schemas.microsoft.com/office/drawing/2014/main" id="{1DD7AB98-03DA-80A1-37E1-A1D937A17B3C}"/>
              </a:ext>
            </a:extLst>
          </p:cNvPr>
          <p:cNvSpPr txBox="1"/>
          <p:nvPr/>
        </p:nvSpPr>
        <p:spPr>
          <a:xfrm>
            <a:off x="5976507" y="2199953"/>
            <a:ext cx="3657013" cy="850874"/>
          </a:xfrm>
          <a:prstGeom prst="rect">
            <a:avLst/>
          </a:prstGeom>
        </p:spPr>
        <p:txBody>
          <a:bodyPr vert="horz" wrap="square" lIns="0" tIns="19685" rIns="0" bIns="0" rtlCol="0">
            <a:spAutoFit/>
          </a:bodyPr>
          <a:lstStyle/>
          <a:p>
            <a:pPr marL="12700" marR="5080"/>
            <a:r>
              <a:rPr lang="ja-JP" altLang="en-US" spc="-20" dirty="0">
                <a:latin typeface="BIZ UDPゴシック" panose="020B0400000000000000" pitchFamily="50" charset="-128"/>
                <a:ea typeface="BIZ UDPゴシック" panose="020B0400000000000000" pitchFamily="50" charset="-128"/>
                <a:cs typeface="Meiryo UI"/>
              </a:rPr>
              <a:t>プロジェクト計画書に従い、必要データのモニタリング・収集を実施。排出削減量を算定し、報告書に記載。</a:t>
            </a:r>
          </a:p>
        </p:txBody>
      </p:sp>
      <p:sp>
        <p:nvSpPr>
          <p:cNvPr id="78" name="object 19">
            <a:extLst>
              <a:ext uri="{FF2B5EF4-FFF2-40B4-BE49-F238E27FC236}">
                <a16:creationId xmlns:a16="http://schemas.microsoft.com/office/drawing/2014/main" id="{78D55584-9C8A-409A-E2D7-C92D32B773EF}"/>
              </a:ext>
            </a:extLst>
          </p:cNvPr>
          <p:cNvSpPr txBox="1"/>
          <p:nvPr/>
        </p:nvSpPr>
        <p:spPr>
          <a:xfrm>
            <a:off x="5987636" y="3729674"/>
            <a:ext cx="3394075" cy="850874"/>
          </a:xfrm>
          <a:prstGeom prst="rect">
            <a:avLst/>
          </a:prstGeom>
        </p:spPr>
        <p:txBody>
          <a:bodyPr vert="horz" wrap="square" lIns="0" tIns="19685" rIns="0" bIns="0" rtlCol="0">
            <a:spAutoFit/>
          </a:bodyPr>
          <a:lstStyle/>
          <a:p>
            <a:pPr marL="12700" marR="5080"/>
            <a:r>
              <a:rPr lang="ja-JP" altLang="en-US" spc="-20" dirty="0">
                <a:latin typeface="BIZ UDPゴシック" panose="020B0400000000000000" pitchFamily="50" charset="-128"/>
                <a:ea typeface="BIZ UDPゴシック" panose="020B0400000000000000" pitchFamily="50" charset="-128"/>
                <a:cs typeface="Meiryo UI"/>
              </a:rPr>
              <a:t>報告書の記</a:t>
            </a:r>
            <a:r>
              <a:rPr lang="ja-JP" altLang="en-US" spc="-35" dirty="0">
                <a:latin typeface="BIZ UDPゴシック" panose="020B0400000000000000" pitchFamily="50" charset="-128"/>
                <a:ea typeface="BIZ UDPゴシック" panose="020B0400000000000000" pitchFamily="50" charset="-128"/>
                <a:cs typeface="Meiryo UI"/>
              </a:rPr>
              <a:t>載に誤りがないか、設備は適切</a:t>
            </a:r>
            <a:r>
              <a:rPr lang="ja-JP" altLang="en-US" spc="-25" dirty="0">
                <a:latin typeface="BIZ UDPゴシック" panose="020B0400000000000000" pitchFamily="50" charset="-128"/>
                <a:ea typeface="BIZ UDPゴシック" panose="020B0400000000000000" pitchFamily="50" charset="-128"/>
                <a:cs typeface="Meiryo UI"/>
              </a:rPr>
              <a:t>に</a:t>
            </a:r>
            <a:r>
              <a:rPr lang="ja-JP" altLang="en-US" spc="-50" dirty="0">
                <a:latin typeface="BIZ UDPゴシック" panose="020B0400000000000000" pitchFamily="50" charset="-128"/>
                <a:ea typeface="BIZ UDPゴシック" panose="020B0400000000000000" pitchFamily="50" charset="-128"/>
                <a:cs typeface="Meiryo UI"/>
              </a:rPr>
              <a:t>稼</a:t>
            </a:r>
            <a:r>
              <a:rPr lang="ja-JP" altLang="en-US" spc="-20" dirty="0">
                <a:latin typeface="BIZ UDPゴシック" panose="020B0400000000000000" pitchFamily="50" charset="-128"/>
                <a:ea typeface="BIZ UDPゴシック" panose="020B0400000000000000" pitchFamily="50" charset="-128"/>
                <a:cs typeface="Meiryo UI"/>
              </a:rPr>
              <a:t>働</a:t>
            </a:r>
            <a:r>
              <a:rPr lang="ja-JP" altLang="en-US" spc="-10" dirty="0">
                <a:latin typeface="BIZ UDPゴシック" panose="020B0400000000000000" pitchFamily="50" charset="-128"/>
                <a:ea typeface="BIZ UDPゴシック" panose="020B0400000000000000" pitchFamily="50" charset="-128"/>
                <a:cs typeface="Meiryo UI"/>
              </a:rPr>
              <a:t>し</a:t>
            </a:r>
            <a:r>
              <a:rPr lang="ja-JP" altLang="en-US" spc="-20" dirty="0">
                <a:latin typeface="BIZ UDPゴシック" panose="020B0400000000000000" pitchFamily="50" charset="-128"/>
                <a:ea typeface="BIZ UDPゴシック" panose="020B0400000000000000" pitchFamily="50" charset="-128"/>
                <a:cs typeface="Meiryo UI"/>
              </a:rPr>
              <a:t>てい</a:t>
            </a:r>
            <a:r>
              <a:rPr lang="ja-JP" altLang="en-US" spc="-10" dirty="0">
                <a:latin typeface="BIZ UDPゴシック" panose="020B0400000000000000" pitchFamily="50" charset="-128"/>
                <a:ea typeface="BIZ UDPゴシック" panose="020B0400000000000000" pitchFamily="50" charset="-128"/>
                <a:cs typeface="Meiryo UI"/>
              </a:rPr>
              <a:t>る</a:t>
            </a:r>
            <a:r>
              <a:rPr lang="ja-JP" altLang="en-US" spc="-25" dirty="0">
                <a:latin typeface="BIZ UDPゴシック" panose="020B0400000000000000" pitchFamily="50" charset="-128"/>
                <a:ea typeface="BIZ UDPゴシック" panose="020B0400000000000000" pitchFamily="50" charset="-128"/>
                <a:cs typeface="Meiryo UI"/>
              </a:rPr>
              <a:t>か、</a:t>
            </a:r>
            <a:r>
              <a:rPr lang="ja-JP" altLang="en-US" spc="-25" dirty="0">
                <a:uFill>
                  <a:solidFill>
                    <a:srgbClr val="FF0000"/>
                  </a:solidFill>
                </a:uFill>
                <a:latin typeface="BIZ UDPゴシック" panose="020B0400000000000000" pitchFamily="50" charset="-128"/>
                <a:ea typeface="BIZ UDPゴシック" panose="020B0400000000000000" pitchFamily="50" charset="-128"/>
                <a:cs typeface="Meiryo UI"/>
              </a:rPr>
              <a:t>認証</a:t>
            </a:r>
            <a:r>
              <a:rPr lang="ja-JP" altLang="en-US" spc="-35" dirty="0">
                <a:uFill>
                  <a:solidFill>
                    <a:srgbClr val="FF0000"/>
                  </a:solidFill>
                </a:uFill>
                <a:latin typeface="BIZ UDPゴシック" panose="020B0400000000000000" pitchFamily="50" charset="-128"/>
                <a:ea typeface="BIZ UDPゴシック" panose="020B0400000000000000" pitchFamily="50" charset="-128"/>
                <a:cs typeface="Meiryo UI"/>
              </a:rPr>
              <a:t>量等を審査機</a:t>
            </a:r>
            <a:r>
              <a:rPr lang="ja-JP" altLang="en-US" spc="-20" dirty="0">
                <a:uFill>
                  <a:solidFill>
                    <a:srgbClr val="FF0000"/>
                  </a:solidFill>
                </a:uFill>
                <a:latin typeface="BIZ UDPゴシック" panose="020B0400000000000000" pitchFamily="50" charset="-128"/>
                <a:ea typeface="BIZ UDPゴシック" panose="020B0400000000000000" pitchFamily="50" charset="-128"/>
                <a:cs typeface="Meiryo UI"/>
              </a:rPr>
              <a:t>関</a:t>
            </a:r>
            <a:r>
              <a:rPr lang="ja-JP" altLang="en-US" spc="-35" dirty="0">
                <a:uFill>
                  <a:solidFill>
                    <a:srgbClr val="FF0000"/>
                  </a:solidFill>
                </a:uFill>
                <a:latin typeface="BIZ UDPゴシック" panose="020B0400000000000000" pitchFamily="50" charset="-128"/>
                <a:ea typeface="BIZ UDPゴシック" panose="020B0400000000000000" pitchFamily="50" charset="-128"/>
                <a:cs typeface="Meiryo UI"/>
              </a:rPr>
              <a:t>が確</a:t>
            </a:r>
            <a:r>
              <a:rPr lang="ja-JP" altLang="en-US" spc="-50" dirty="0">
                <a:uFill>
                  <a:solidFill>
                    <a:srgbClr val="FF0000"/>
                  </a:solidFill>
                </a:uFill>
                <a:latin typeface="BIZ UDPゴシック" panose="020B0400000000000000" pitchFamily="50" charset="-128"/>
                <a:ea typeface="BIZ UDPゴシック" panose="020B0400000000000000" pitchFamily="50" charset="-128"/>
                <a:cs typeface="Meiryo UI"/>
              </a:rPr>
              <a:t>認</a:t>
            </a:r>
            <a:endParaRPr lang="ja-JP" altLang="en-US" dirty="0">
              <a:latin typeface="BIZ UDPゴシック" panose="020B0400000000000000" pitchFamily="50" charset="-128"/>
              <a:ea typeface="BIZ UDPゴシック" panose="020B0400000000000000" pitchFamily="50" charset="-128"/>
              <a:cs typeface="Meiryo UI"/>
            </a:endParaRPr>
          </a:p>
        </p:txBody>
      </p:sp>
      <p:sp>
        <p:nvSpPr>
          <p:cNvPr id="83" name="四角形: 角を丸くする 82">
            <a:extLst>
              <a:ext uri="{FF2B5EF4-FFF2-40B4-BE49-F238E27FC236}">
                <a16:creationId xmlns:a16="http://schemas.microsoft.com/office/drawing/2014/main" id="{0F6A5FAB-BF13-C0E1-43CD-3DBF3A6CDCBA}"/>
              </a:ext>
            </a:extLst>
          </p:cNvPr>
          <p:cNvSpPr/>
          <p:nvPr/>
        </p:nvSpPr>
        <p:spPr>
          <a:xfrm>
            <a:off x="5164889" y="6066401"/>
            <a:ext cx="4608512" cy="421005"/>
          </a:xfrm>
          <a:prstGeom prst="round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cs typeface="Meiryo UI"/>
              </a:rPr>
              <a:t>クレジット認証</a:t>
            </a:r>
            <a:endParaRPr lang="ja-JP" altLang="en-US" sz="1400" b="1" dirty="0">
              <a:solidFill>
                <a:schemeClr val="bg1"/>
              </a:solidFill>
              <a:latin typeface="BIZ UDPゴシック" panose="020B0400000000000000" pitchFamily="50" charset="-128"/>
              <a:ea typeface="BIZ UDPゴシック" panose="020B0400000000000000" pitchFamily="50" charset="-128"/>
              <a:cs typeface="Meiryo UI"/>
            </a:endParaRPr>
          </a:p>
        </p:txBody>
      </p:sp>
      <p:sp>
        <p:nvSpPr>
          <p:cNvPr id="79" name="四角形: 角を丸くする 78">
            <a:extLst>
              <a:ext uri="{FF2B5EF4-FFF2-40B4-BE49-F238E27FC236}">
                <a16:creationId xmlns:a16="http://schemas.microsoft.com/office/drawing/2014/main" id="{B4CFE2D8-BFFB-BC80-205B-6CADA5FA7318}"/>
              </a:ext>
            </a:extLst>
          </p:cNvPr>
          <p:cNvSpPr/>
          <p:nvPr/>
        </p:nvSpPr>
        <p:spPr>
          <a:xfrm>
            <a:off x="5136583" y="1443025"/>
            <a:ext cx="4608512" cy="662940"/>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6600"/>
                </a:solidFill>
                <a:latin typeface="BIZ UDPゴシック" panose="020B0400000000000000" pitchFamily="50" charset="-128"/>
                <a:ea typeface="BIZ UDPゴシック" panose="020B0400000000000000" pitchFamily="50" charset="-128"/>
                <a:cs typeface="Meiryo UI"/>
              </a:rPr>
              <a:t>① データのモニタリング、収集。</a:t>
            </a:r>
          </a:p>
          <a:p>
            <a:r>
              <a:rPr lang="ja-JP" altLang="en-US" sz="1800" b="1" dirty="0">
                <a:solidFill>
                  <a:srgbClr val="006600"/>
                </a:solidFill>
                <a:latin typeface="BIZ UDPゴシック" panose="020B0400000000000000" pitchFamily="50" charset="-128"/>
                <a:ea typeface="BIZ UDPゴシック" panose="020B0400000000000000" pitchFamily="50" charset="-128"/>
                <a:cs typeface="Meiryo UI"/>
              </a:rPr>
              <a:t>　　報告書の作成</a:t>
            </a:r>
            <a:endParaRPr lang="ja-JP" altLang="en-US" sz="1800" dirty="0">
              <a:solidFill>
                <a:srgbClr val="006600"/>
              </a:solidFill>
              <a:latin typeface="BIZ UDPゴシック" panose="020B0400000000000000" pitchFamily="50" charset="-128"/>
              <a:ea typeface="BIZ UDPゴシック" panose="020B0400000000000000" pitchFamily="50" charset="-128"/>
              <a:cs typeface="Meiryo UI"/>
            </a:endParaRPr>
          </a:p>
        </p:txBody>
      </p:sp>
      <p:sp>
        <p:nvSpPr>
          <p:cNvPr id="80" name="四角形: 角を丸くする 79">
            <a:extLst>
              <a:ext uri="{FF2B5EF4-FFF2-40B4-BE49-F238E27FC236}">
                <a16:creationId xmlns:a16="http://schemas.microsoft.com/office/drawing/2014/main" id="{708A805F-8860-C784-5158-A0246E112907}"/>
              </a:ext>
            </a:extLst>
          </p:cNvPr>
          <p:cNvSpPr/>
          <p:nvPr/>
        </p:nvSpPr>
        <p:spPr>
          <a:xfrm>
            <a:off x="5136583" y="3250506"/>
            <a:ext cx="4608512" cy="421005"/>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6600"/>
                </a:solidFill>
                <a:latin typeface="BIZ UDPゴシック" panose="020B0400000000000000" pitchFamily="50" charset="-128"/>
                <a:ea typeface="BIZ UDPゴシック" panose="020B0400000000000000" pitchFamily="50" charset="-128"/>
                <a:cs typeface="Meiryo UI"/>
              </a:rPr>
              <a:t>②モニタリング計画書の検証</a:t>
            </a:r>
          </a:p>
        </p:txBody>
      </p:sp>
      <p:sp>
        <p:nvSpPr>
          <p:cNvPr id="81" name="四角形: 角を丸くする 80">
            <a:extLst>
              <a:ext uri="{FF2B5EF4-FFF2-40B4-BE49-F238E27FC236}">
                <a16:creationId xmlns:a16="http://schemas.microsoft.com/office/drawing/2014/main" id="{767F0003-C6FC-84E8-CA25-30308E54CF7C}"/>
              </a:ext>
            </a:extLst>
          </p:cNvPr>
          <p:cNvSpPr/>
          <p:nvPr/>
        </p:nvSpPr>
        <p:spPr>
          <a:xfrm>
            <a:off x="5136583" y="4600335"/>
            <a:ext cx="4608512" cy="421005"/>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6600"/>
                </a:solidFill>
                <a:latin typeface="BIZ UDPゴシック" panose="020B0400000000000000" pitchFamily="50" charset="-128"/>
                <a:ea typeface="BIZ UDPゴシック" panose="020B0400000000000000" pitchFamily="50" charset="-128"/>
                <a:cs typeface="Meiryo UI"/>
              </a:rPr>
              <a:t>③クレジット認証の申請</a:t>
            </a:r>
          </a:p>
        </p:txBody>
      </p:sp>
      <p:sp>
        <p:nvSpPr>
          <p:cNvPr id="82" name="四角形: 角を丸くする 81">
            <a:extLst>
              <a:ext uri="{FF2B5EF4-FFF2-40B4-BE49-F238E27FC236}">
                <a16:creationId xmlns:a16="http://schemas.microsoft.com/office/drawing/2014/main" id="{024D9B5F-2299-AB50-30A7-2523282AAB62}"/>
              </a:ext>
            </a:extLst>
          </p:cNvPr>
          <p:cNvSpPr/>
          <p:nvPr/>
        </p:nvSpPr>
        <p:spPr>
          <a:xfrm>
            <a:off x="5136583" y="5255152"/>
            <a:ext cx="4608512" cy="421005"/>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rgbClr val="006600"/>
                </a:solidFill>
                <a:latin typeface="BIZ UDPゴシック" panose="020B0400000000000000" pitchFamily="50" charset="-128"/>
                <a:ea typeface="BIZ UDPゴシック" panose="020B0400000000000000" pitchFamily="50" charset="-128"/>
                <a:cs typeface="Meiryo UI"/>
              </a:rPr>
              <a:t>④クレジット認証に関する審議</a:t>
            </a:r>
            <a:r>
              <a:rPr lang="en-US" altLang="ja-JP" sz="1400" b="1" dirty="0">
                <a:solidFill>
                  <a:srgbClr val="006600"/>
                </a:solidFill>
                <a:latin typeface="BIZ UDPゴシック" panose="020B0400000000000000" pitchFamily="50" charset="-128"/>
                <a:ea typeface="BIZ UDPゴシック" panose="020B0400000000000000" pitchFamily="50" charset="-128"/>
                <a:cs typeface="Meiryo UI"/>
              </a:rPr>
              <a:t>(</a:t>
            </a:r>
            <a:r>
              <a:rPr lang="ja-JP" altLang="en-US" sz="1400" b="1" dirty="0">
                <a:solidFill>
                  <a:srgbClr val="006600"/>
                </a:solidFill>
                <a:latin typeface="BIZ UDPゴシック" panose="020B0400000000000000" pitchFamily="50" charset="-128"/>
                <a:ea typeface="BIZ UDPゴシック" panose="020B0400000000000000" pitchFamily="50" charset="-128"/>
                <a:cs typeface="Meiryo UI"/>
              </a:rPr>
              <a:t>認証委員会</a:t>
            </a:r>
            <a:r>
              <a:rPr lang="en-US" altLang="ja-JP" sz="1400" b="1" dirty="0">
                <a:solidFill>
                  <a:srgbClr val="006600"/>
                </a:solidFill>
                <a:latin typeface="BIZ UDPゴシック" panose="020B0400000000000000" pitchFamily="50" charset="-128"/>
                <a:ea typeface="BIZ UDPゴシック" panose="020B0400000000000000" pitchFamily="50" charset="-128"/>
                <a:cs typeface="Meiryo UI"/>
              </a:rPr>
              <a:t>)</a:t>
            </a:r>
            <a:endParaRPr lang="ja-JP" altLang="en-US" sz="1400" b="1" dirty="0">
              <a:solidFill>
                <a:srgbClr val="006600"/>
              </a:solidFill>
              <a:latin typeface="BIZ UDPゴシック" panose="020B0400000000000000" pitchFamily="50" charset="-128"/>
              <a:ea typeface="BIZ UDPゴシック" panose="020B0400000000000000" pitchFamily="50" charset="-128"/>
              <a:cs typeface="Meiryo UI"/>
            </a:endParaRPr>
          </a:p>
        </p:txBody>
      </p:sp>
      <p:sp>
        <p:nvSpPr>
          <p:cNvPr id="87" name="テキスト ボックス 86">
            <a:extLst>
              <a:ext uri="{FF2B5EF4-FFF2-40B4-BE49-F238E27FC236}">
                <a16:creationId xmlns:a16="http://schemas.microsoft.com/office/drawing/2014/main" id="{7F726C33-BF44-5976-275C-772092391918}"/>
              </a:ext>
            </a:extLst>
          </p:cNvPr>
          <p:cNvSpPr txBox="1"/>
          <p:nvPr/>
        </p:nvSpPr>
        <p:spPr>
          <a:xfrm>
            <a:off x="5097018" y="791599"/>
            <a:ext cx="4556607" cy="369332"/>
          </a:xfrm>
          <a:prstGeom prst="rect">
            <a:avLst/>
          </a:prstGeom>
          <a:noFill/>
        </p:spPr>
        <p:txBody>
          <a:bodyPr wrap="square">
            <a:spAutoFit/>
          </a:bodyPr>
          <a:lstStyle/>
          <a:p>
            <a:r>
              <a:rPr lang="ja-JP" altLang="en-US" sz="1800" b="1" u="sng" dirty="0">
                <a:uFill>
                  <a:solidFill>
                    <a:srgbClr val="000000"/>
                  </a:solidFill>
                </a:uFill>
                <a:latin typeface="BIZ UDPゴシック" panose="020B0400000000000000" pitchFamily="50" charset="-128"/>
                <a:ea typeface="BIZ UDPゴシック" panose="020B0400000000000000" pitchFamily="50" charset="-128"/>
                <a:cs typeface="Meiryo UI"/>
              </a:rPr>
              <a:t>クレジット認証　</a:t>
            </a:r>
            <a:r>
              <a:rPr lang="en-US" altLang="ja-JP" sz="1800" b="1" u="sng" dirty="0">
                <a:uFill>
                  <a:solidFill>
                    <a:srgbClr val="000000"/>
                  </a:solidFill>
                </a:uFill>
                <a:latin typeface="BIZ UDPゴシック" panose="020B0400000000000000" pitchFamily="50" charset="-128"/>
                <a:ea typeface="BIZ UDPゴシック" panose="020B0400000000000000" pitchFamily="50" charset="-128"/>
                <a:cs typeface="Meiryo UI"/>
              </a:rPr>
              <a:t>(CO2</a:t>
            </a:r>
            <a:r>
              <a:rPr lang="ja-JP" altLang="en-US" sz="1800" b="1" u="sng" dirty="0">
                <a:uFill>
                  <a:solidFill>
                    <a:srgbClr val="000000"/>
                  </a:solidFill>
                </a:uFill>
                <a:latin typeface="BIZ UDPゴシック" panose="020B0400000000000000" pitchFamily="50" charset="-128"/>
                <a:ea typeface="BIZ UDPゴシック" panose="020B0400000000000000" pitchFamily="50" charset="-128"/>
                <a:cs typeface="Meiryo UI"/>
              </a:rPr>
              <a:t>排出量そのもの</a:t>
            </a:r>
            <a:r>
              <a:rPr lang="en-US" altLang="ja-JP" sz="1800" b="1" u="sng" dirty="0">
                <a:uFill>
                  <a:solidFill>
                    <a:srgbClr val="000000"/>
                  </a:solidFill>
                </a:uFill>
                <a:latin typeface="BIZ UDPゴシック" panose="020B0400000000000000" pitchFamily="50" charset="-128"/>
                <a:ea typeface="BIZ UDPゴシック" panose="020B0400000000000000" pitchFamily="50" charset="-128"/>
                <a:cs typeface="Meiryo UI"/>
              </a:rPr>
              <a:t>)</a:t>
            </a:r>
            <a:endParaRPr lang="ja-JP" altLang="en-US" dirty="0"/>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6463" y="104470"/>
            <a:ext cx="8915400" cy="443711"/>
          </a:xfrm>
          <a:prstGeom prst="rect">
            <a:avLst/>
          </a:prstGeom>
        </p:spPr>
        <p:txBody>
          <a:bodyPr vert="horz" wrap="square" lIns="0" tIns="12700" rIns="0" bIns="0" rtlCol="0">
            <a:spAutoFit/>
          </a:bodyPr>
          <a:lstStyle/>
          <a:p>
            <a:pPr marL="12700">
              <a:lnSpc>
                <a:spcPct val="100000"/>
              </a:lnSpc>
              <a:spcBef>
                <a:spcPts val="100"/>
              </a:spcBef>
            </a:pPr>
            <a:r>
              <a:rPr spc="-15" dirty="0"/>
              <a:t>Ｊ-</a:t>
            </a:r>
            <a:r>
              <a:rPr spc="-15" dirty="0" err="1"/>
              <a:t>クレジット</a:t>
            </a:r>
            <a:r>
              <a:rPr lang="ja-JP" altLang="en-US" spc="-15" dirty="0"/>
              <a:t>制度を利用するプロジェクト登録例	</a:t>
            </a:r>
            <a:r>
              <a:rPr lang="en-US" altLang="ja-JP" sz="1800" spc="-15" dirty="0"/>
              <a:t>(</a:t>
            </a:r>
            <a:r>
              <a:rPr lang="ja-JP" altLang="en-US" sz="1800" spc="-15" dirty="0"/>
              <a:t>一部抜粋</a:t>
            </a:r>
            <a:r>
              <a:rPr lang="en-US" altLang="ja-JP" sz="1800" spc="-15" dirty="0"/>
              <a:t>)</a:t>
            </a:r>
            <a:endParaRPr spc="-15" dirty="0"/>
          </a:p>
        </p:txBody>
      </p:sp>
      <p:sp>
        <p:nvSpPr>
          <p:cNvPr id="71" name="テキスト ボックス 70">
            <a:extLst>
              <a:ext uri="{FF2B5EF4-FFF2-40B4-BE49-F238E27FC236}">
                <a16:creationId xmlns:a16="http://schemas.microsoft.com/office/drawing/2014/main" id="{5620A8C7-4EA5-A526-0178-6C9B4FCE11A1}"/>
              </a:ext>
            </a:extLst>
          </p:cNvPr>
          <p:cNvSpPr txBox="1"/>
          <p:nvPr/>
        </p:nvSpPr>
        <p:spPr>
          <a:xfrm>
            <a:off x="64659" y="620528"/>
            <a:ext cx="4888341" cy="369332"/>
          </a:xfrm>
          <a:prstGeom prst="rect">
            <a:avLst/>
          </a:prstGeom>
          <a:noFill/>
        </p:spPr>
        <p:txBody>
          <a:bodyPr wrap="square">
            <a:spAutoFit/>
          </a:bodyPr>
          <a:lstStyle/>
          <a:p>
            <a:r>
              <a:rPr lang="ja-JP" altLang="en-US" sz="1800" b="1" u="sng" dirty="0">
                <a:uFill>
                  <a:solidFill>
                    <a:srgbClr val="000000"/>
                  </a:solidFill>
                </a:uFill>
                <a:latin typeface="BIZ UDPゴシック" panose="020B0400000000000000" pitchFamily="50" charset="-128"/>
                <a:ea typeface="BIZ UDPゴシック" panose="020B0400000000000000" pitchFamily="50" charset="-128"/>
                <a:cs typeface="Meiryo UI"/>
              </a:rPr>
              <a:t>プ</a:t>
            </a:r>
            <a:r>
              <a:rPr lang="ja-JP" altLang="en-US" sz="1800" b="1" u="sng" spc="-10" dirty="0">
                <a:uFill>
                  <a:solidFill>
                    <a:srgbClr val="000000"/>
                  </a:solidFill>
                </a:uFill>
                <a:latin typeface="BIZ UDPゴシック" panose="020B0400000000000000" pitchFamily="50" charset="-128"/>
                <a:ea typeface="BIZ UDPゴシック" panose="020B0400000000000000" pitchFamily="50" charset="-128"/>
                <a:cs typeface="Meiryo UI"/>
              </a:rPr>
              <a:t>ロジェクト登</a:t>
            </a:r>
            <a:r>
              <a:rPr lang="ja-JP" altLang="en-US"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録　</a:t>
            </a:r>
            <a:r>
              <a:rPr lang="en-US" altLang="ja-JP"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(CO2</a:t>
            </a:r>
            <a:r>
              <a:rPr lang="ja-JP" altLang="en-US"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削減のための取組</a:t>
            </a:r>
            <a:r>
              <a:rPr lang="en-US" altLang="ja-JP"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a:t>
            </a:r>
            <a:r>
              <a:rPr lang="ja-JP" altLang="en-US" sz="1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例</a:t>
            </a:r>
            <a:endParaRPr lang="ja-JP" altLang="en-US" dirty="0"/>
          </a:p>
        </p:txBody>
      </p:sp>
      <p:pic>
        <p:nvPicPr>
          <p:cNvPr id="5" name="図 4" descr="グラフ&#10;&#10;低い精度で自動的に生成された説明">
            <a:extLst>
              <a:ext uri="{FF2B5EF4-FFF2-40B4-BE49-F238E27FC236}">
                <a16:creationId xmlns:a16="http://schemas.microsoft.com/office/drawing/2014/main" id="{3DA9144A-68B3-24FB-2F6D-5E47E111A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16" t="9051" r="9915" b="67849"/>
          <a:stretch/>
        </p:blipFill>
        <p:spPr>
          <a:xfrm>
            <a:off x="117382" y="1023019"/>
            <a:ext cx="4491614" cy="1829917"/>
          </a:xfrm>
          <a:prstGeom prst="rect">
            <a:avLst/>
          </a:prstGeom>
        </p:spPr>
      </p:pic>
      <p:pic>
        <p:nvPicPr>
          <p:cNvPr id="25" name="図 24" descr="グラフ&#10;&#10;低い精度で自動的に生成された説明">
            <a:extLst>
              <a:ext uri="{FF2B5EF4-FFF2-40B4-BE49-F238E27FC236}">
                <a16:creationId xmlns:a16="http://schemas.microsoft.com/office/drawing/2014/main" id="{E48B07C5-936D-800B-D7A8-E28090F42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40" t="38253" r="10932" b="40747"/>
          <a:stretch/>
        </p:blipFill>
        <p:spPr>
          <a:xfrm>
            <a:off x="266864" y="2916111"/>
            <a:ext cx="4448041" cy="1714624"/>
          </a:xfrm>
          <a:prstGeom prst="rect">
            <a:avLst/>
          </a:prstGeom>
        </p:spPr>
      </p:pic>
      <p:pic>
        <p:nvPicPr>
          <p:cNvPr id="7" name="図 6" descr="ダイアグラム&#10;&#10;自動的に生成された説明">
            <a:extLst>
              <a:ext uri="{FF2B5EF4-FFF2-40B4-BE49-F238E27FC236}">
                <a16:creationId xmlns:a16="http://schemas.microsoft.com/office/drawing/2014/main" id="{D292AEDF-01E2-0D4B-4B6A-99ACB6C5A3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63" t="6300" r="12398" b="72700"/>
          <a:stretch/>
        </p:blipFill>
        <p:spPr>
          <a:xfrm>
            <a:off x="347604" y="4903080"/>
            <a:ext cx="4286560" cy="1714624"/>
          </a:xfrm>
          <a:prstGeom prst="rect">
            <a:avLst/>
          </a:prstGeom>
        </p:spPr>
      </p:pic>
      <p:grpSp>
        <p:nvGrpSpPr>
          <p:cNvPr id="15" name="グループ化 14">
            <a:extLst>
              <a:ext uri="{FF2B5EF4-FFF2-40B4-BE49-F238E27FC236}">
                <a16:creationId xmlns:a16="http://schemas.microsoft.com/office/drawing/2014/main" id="{1D103A77-E416-346C-08FB-76326084F858}"/>
              </a:ext>
            </a:extLst>
          </p:cNvPr>
          <p:cNvGrpSpPr/>
          <p:nvPr/>
        </p:nvGrpSpPr>
        <p:grpSpPr>
          <a:xfrm>
            <a:off x="4900277" y="653015"/>
            <a:ext cx="4888341" cy="6100515"/>
            <a:chOff x="5185474" y="1045053"/>
            <a:chExt cx="4252657" cy="5425205"/>
          </a:xfrm>
        </p:grpSpPr>
        <p:pic>
          <p:nvPicPr>
            <p:cNvPr id="9" name="図 8" descr="テーブル&#10;&#10;自動的に生成された説明">
              <a:extLst>
                <a:ext uri="{FF2B5EF4-FFF2-40B4-BE49-F238E27FC236}">
                  <a16:creationId xmlns:a16="http://schemas.microsoft.com/office/drawing/2014/main" id="{37CDEF55-66AA-BCFF-7596-0D5BCD5A74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08" t="6696" r="4971" b="56555"/>
            <a:stretch/>
          </p:blipFill>
          <p:spPr>
            <a:xfrm>
              <a:off x="5200968" y="2553335"/>
              <a:ext cx="4234228" cy="2555138"/>
            </a:xfrm>
            <a:prstGeom prst="rect">
              <a:avLst/>
            </a:prstGeom>
          </p:spPr>
        </p:pic>
        <p:pic>
          <p:nvPicPr>
            <p:cNvPr id="11" name="図 10" descr="テキスト, 手紙&#10;&#10;自動的に生成された説明">
              <a:extLst>
                <a:ext uri="{FF2B5EF4-FFF2-40B4-BE49-F238E27FC236}">
                  <a16:creationId xmlns:a16="http://schemas.microsoft.com/office/drawing/2014/main" id="{EFB6F3F1-E181-950A-FA5C-A73F0F64BF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25" t="19297" r="8425" b="75317"/>
            <a:stretch/>
          </p:blipFill>
          <p:spPr>
            <a:xfrm>
              <a:off x="5198033" y="5118498"/>
              <a:ext cx="4240098" cy="388351"/>
            </a:xfrm>
            <a:prstGeom prst="rect">
              <a:avLst/>
            </a:prstGeom>
          </p:spPr>
        </p:pic>
        <p:pic>
          <p:nvPicPr>
            <p:cNvPr id="32" name="図 31" descr="テキスト, 手紙&#10;&#10;自動的に生成された説明">
              <a:extLst>
                <a:ext uri="{FF2B5EF4-FFF2-40B4-BE49-F238E27FC236}">
                  <a16:creationId xmlns:a16="http://schemas.microsoft.com/office/drawing/2014/main" id="{E1CD2B36-6B86-45B1-9EE9-1741C80F1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0" t="32393" r="8690" b="54463"/>
            <a:stretch/>
          </p:blipFill>
          <p:spPr>
            <a:xfrm>
              <a:off x="5198035" y="5522511"/>
              <a:ext cx="4240094" cy="947747"/>
            </a:xfrm>
            <a:prstGeom prst="rect">
              <a:avLst/>
            </a:prstGeom>
          </p:spPr>
        </p:pic>
        <p:pic>
          <p:nvPicPr>
            <p:cNvPr id="13" name="図 12" descr="テーブル&#10;&#10;自動的に生成された説明">
              <a:extLst>
                <a:ext uri="{FF2B5EF4-FFF2-40B4-BE49-F238E27FC236}">
                  <a16:creationId xmlns:a16="http://schemas.microsoft.com/office/drawing/2014/main" id="{13DAEE8F-5E58-A7C7-A92E-7AA6665B51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910" t="67203" r="9910" b="12846"/>
            <a:stretch/>
          </p:blipFill>
          <p:spPr>
            <a:xfrm>
              <a:off x="5185474" y="1045053"/>
              <a:ext cx="4177081" cy="1469877"/>
            </a:xfrm>
            <a:prstGeom prst="rect">
              <a:avLst/>
            </a:prstGeom>
          </p:spPr>
        </p:pic>
      </p:grpSp>
      <p:sp>
        <p:nvSpPr>
          <p:cNvPr id="14" name="二等辺三角形 13">
            <a:extLst>
              <a:ext uri="{FF2B5EF4-FFF2-40B4-BE49-F238E27FC236}">
                <a16:creationId xmlns:a16="http://schemas.microsoft.com/office/drawing/2014/main" id="{C355A8B6-EF88-443F-8109-DE2C183966BF}"/>
              </a:ext>
            </a:extLst>
          </p:cNvPr>
          <p:cNvSpPr/>
          <p:nvPr/>
        </p:nvSpPr>
        <p:spPr>
          <a:xfrm rot="10800000">
            <a:off x="1932765" y="4663894"/>
            <a:ext cx="792088" cy="1793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6249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74E9619A-F7D6-DCAD-304E-E7111C229096}"/>
              </a:ext>
            </a:extLst>
          </p:cNvPr>
          <p:cNvSpPr/>
          <p:nvPr/>
        </p:nvSpPr>
        <p:spPr>
          <a:xfrm>
            <a:off x="1145880" y="1062315"/>
            <a:ext cx="7884876" cy="3026808"/>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カーボンニュートラルのための取組み</a:t>
            </a:r>
          </a:p>
        </p:txBody>
      </p:sp>
      <p:grpSp>
        <p:nvGrpSpPr>
          <p:cNvPr id="6" name="グループ化 5">
            <a:extLst>
              <a:ext uri="{FF2B5EF4-FFF2-40B4-BE49-F238E27FC236}">
                <a16:creationId xmlns:a16="http://schemas.microsoft.com/office/drawing/2014/main" id="{79BCA277-3BFB-A698-7953-9920BA12C6A1}"/>
              </a:ext>
            </a:extLst>
          </p:cNvPr>
          <p:cNvGrpSpPr/>
          <p:nvPr/>
        </p:nvGrpSpPr>
        <p:grpSpPr>
          <a:xfrm>
            <a:off x="2737377" y="2275472"/>
            <a:ext cx="1769036" cy="1450994"/>
            <a:chOff x="-80852" y="-2933700"/>
            <a:chExt cx="1769036" cy="1450994"/>
          </a:xfrm>
        </p:grpSpPr>
        <p:sp>
          <p:nvSpPr>
            <p:cNvPr id="10" name="正方形/長方形 9">
              <a:extLst>
                <a:ext uri="{FF2B5EF4-FFF2-40B4-BE49-F238E27FC236}">
                  <a16:creationId xmlns:a16="http://schemas.microsoft.com/office/drawing/2014/main" id="{14D9C3D1-9E71-5443-DD20-4299519741CB}"/>
                </a:ext>
              </a:extLst>
            </p:cNvPr>
            <p:cNvSpPr/>
            <p:nvPr/>
          </p:nvSpPr>
          <p:spPr>
            <a:xfrm>
              <a:off x="-80852" y="-2562706"/>
              <a:ext cx="588331"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1" name="正方形/長方形 10">
              <a:extLst>
                <a:ext uri="{FF2B5EF4-FFF2-40B4-BE49-F238E27FC236}">
                  <a16:creationId xmlns:a16="http://schemas.microsoft.com/office/drawing/2014/main" id="{E4FB06FC-3BD2-7BE6-7C54-FFA58440768A}"/>
                </a:ext>
              </a:extLst>
            </p:cNvPr>
            <p:cNvSpPr/>
            <p:nvPr/>
          </p:nvSpPr>
          <p:spPr>
            <a:xfrm>
              <a:off x="1068770" y="-2562706"/>
              <a:ext cx="619414"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2" name="正方形/長方形 11">
              <a:extLst>
                <a:ext uri="{FF2B5EF4-FFF2-40B4-BE49-F238E27FC236}">
                  <a16:creationId xmlns:a16="http://schemas.microsoft.com/office/drawing/2014/main" id="{001D7C03-6E87-3F9E-FC07-D7EC475C02F3}"/>
                </a:ext>
              </a:extLst>
            </p:cNvPr>
            <p:cNvSpPr/>
            <p:nvPr/>
          </p:nvSpPr>
          <p:spPr>
            <a:xfrm>
              <a:off x="287256" y="-2562706"/>
              <a:ext cx="588331"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13" name="正方形/長方形 12">
              <a:extLst>
                <a:ext uri="{FF2B5EF4-FFF2-40B4-BE49-F238E27FC236}">
                  <a16:creationId xmlns:a16="http://schemas.microsoft.com/office/drawing/2014/main" id="{7D9EE081-7E55-5370-555C-1D7C4A88CD68}"/>
                </a:ext>
              </a:extLst>
            </p:cNvPr>
            <p:cNvSpPr/>
            <p:nvPr/>
          </p:nvSpPr>
          <p:spPr>
            <a:xfrm>
              <a:off x="868706" y="-2562706"/>
              <a:ext cx="448554"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14" name="テキスト ボックス 13">
              <a:extLst>
                <a:ext uri="{FF2B5EF4-FFF2-40B4-BE49-F238E27FC236}">
                  <a16:creationId xmlns:a16="http://schemas.microsoft.com/office/drawing/2014/main" id="{4D9CB8F3-689A-506A-59C2-C1787E5D8E1D}"/>
                </a:ext>
              </a:extLst>
            </p:cNvPr>
            <p:cNvSpPr txBox="1"/>
            <p:nvPr/>
          </p:nvSpPr>
          <p:spPr>
            <a:xfrm>
              <a:off x="83876" y="-2933700"/>
              <a:ext cx="1569660"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消費量の削減</a:t>
              </a:r>
            </a:p>
          </p:txBody>
        </p:sp>
      </p:grpSp>
      <p:grpSp>
        <p:nvGrpSpPr>
          <p:cNvPr id="15" name="グループ化 14">
            <a:extLst>
              <a:ext uri="{FF2B5EF4-FFF2-40B4-BE49-F238E27FC236}">
                <a16:creationId xmlns:a16="http://schemas.microsoft.com/office/drawing/2014/main" id="{2FD82695-E5AA-691E-1498-2B17A9C4BB5E}"/>
              </a:ext>
            </a:extLst>
          </p:cNvPr>
          <p:cNvGrpSpPr/>
          <p:nvPr/>
        </p:nvGrpSpPr>
        <p:grpSpPr>
          <a:xfrm>
            <a:off x="4741442" y="2283274"/>
            <a:ext cx="1769036" cy="1448443"/>
            <a:chOff x="3355225" y="-2933700"/>
            <a:chExt cx="1769036" cy="1448443"/>
          </a:xfrm>
        </p:grpSpPr>
        <p:sp>
          <p:nvSpPr>
            <p:cNvPr id="17" name="正方形/長方形 16">
              <a:extLst>
                <a:ext uri="{FF2B5EF4-FFF2-40B4-BE49-F238E27FC236}">
                  <a16:creationId xmlns:a16="http://schemas.microsoft.com/office/drawing/2014/main" id="{83D86DEB-CA39-9711-CBFA-4F5639178AAF}"/>
                </a:ext>
              </a:extLst>
            </p:cNvPr>
            <p:cNvSpPr/>
            <p:nvPr/>
          </p:nvSpPr>
          <p:spPr>
            <a:xfrm>
              <a:off x="3355225" y="-2565257"/>
              <a:ext cx="952444"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8" name="正方形/長方形 17">
              <a:extLst>
                <a:ext uri="{FF2B5EF4-FFF2-40B4-BE49-F238E27FC236}">
                  <a16:creationId xmlns:a16="http://schemas.microsoft.com/office/drawing/2014/main" id="{3159CEA9-C228-07D5-70EC-091CE71615E8}"/>
                </a:ext>
              </a:extLst>
            </p:cNvPr>
            <p:cNvSpPr/>
            <p:nvPr/>
          </p:nvSpPr>
          <p:spPr>
            <a:xfrm>
              <a:off x="4307669" y="-2565257"/>
              <a:ext cx="816592" cy="1080000"/>
            </a:xfrm>
            <a:prstGeom prst="rect">
              <a:avLst/>
            </a:prstGeom>
            <a:solidFill>
              <a:srgbClr val="FF000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19" name="正方形/長方形 18">
              <a:extLst>
                <a:ext uri="{FF2B5EF4-FFF2-40B4-BE49-F238E27FC236}">
                  <a16:creationId xmlns:a16="http://schemas.microsoft.com/office/drawing/2014/main" id="{4F0FE425-B122-0C1C-5B7E-876011B11CFF}"/>
                </a:ext>
              </a:extLst>
            </p:cNvPr>
            <p:cNvSpPr/>
            <p:nvPr/>
          </p:nvSpPr>
          <p:spPr>
            <a:xfrm>
              <a:off x="3355226" y="-1886659"/>
              <a:ext cx="952424" cy="401401"/>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0" name="正方形/長方形 19">
              <a:extLst>
                <a:ext uri="{FF2B5EF4-FFF2-40B4-BE49-F238E27FC236}">
                  <a16:creationId xmlns:a16="http://schemas.microsoft.com/office/drawing/2014/main" id="{FBDBE035-7AF9-4407-9FA6-45A73D5833BC}"/>
                </a:ext>
              </a:extLst>
            </p:cNvPr>
            <p:cNvSpPr/>
            <p:nvPr/>
          </p:nvSpPr>
          <p:spPr>
            <a:xfrm>
              <a:off x="4307659" y="-2184363"/>
              <a:ext cx="816602" cy="6991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1" name="テキスト ボックス 20">
              <a:extLst>
                <a:ext uri="{FF2B5EF4-FFF2-40B4-BE49-F238E27FC236}">
                  <a16:creationId xmlns:a16="http://schemas.microsoft.com/office/drawing/2014/main" id="{E4FCDF42-BABD-F0EE-C60D-BFB41205B201}"/>
                </a:ext>
              </a:extLst>
            </p:cNvPr>
            <p:cNvSpPr txBox="1"/>
            <p:nvPr/>
          </p:nvSpPr>
          <p:spPr>
            <a:xfrm>
              <a:off x="3644807" y="-2933700"/>
              <a:ext cx="1107996"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低炭素化</a:t>
              </a:r>
            </a:p>
          </p:txBody>
        </p:sp>
      </p:grpSp>
      <p:grpSp>
        <p:nvGrpSpPr>
          <p:cNvPr id="22" name="グループ化 21">
            <a:extLst>
              <a:ext uri="{FF2B5EF4-FFF2-40B4-BE49-F238E27FC236}">
                <a16:creationId xmlns:a16="http://schemas.microsoft.com/office/drawing/2014/main" id="{3466E3ED-F4C7-3A1A-C16A-5D7073F6B793}"/>
              </a:ext>
            </a:extLst>
          </p:cNvPr>
          <p:cNvGrpSpPr/>
          <p:nvPr/>
        </p:nvGrpSpPr>
        <p:grpSpPr>
          <a:xfrm>
            <a:off x="6688539" y="2251525"/>
            <a:ext cx="1787084" cy="1455440"/>
            <a:chOff x="6942453" y="-2933700"/>
            <a:chExt cx="1787084" cy="1455440"/>
          </a:xfrm>
        </p:grpSpPr>
        <p:sp>
          <p:nvSpPr>
            <p:cNvPr id="24" name="正方形/長方形 23">
              <a:extLst>
                <a:ext uri="{FF2B5EF4-FFF2-40B4-BE49-F238E27FC236}">
                  <a16:creationId xmlns:a16="http://schemas.microsoft.com/office/drawing/2014/main" id="{4F0E5D29-C794-E146-B92E-1413F3BB131C}"/>
                </a:ext>
              </a:extLst>
            </p:cNvPr>
            <p:cNvSpPr/>
            <p:nvPr/>
          </p:nvSpPr>
          <p:spPr>
            <a:xfrm>
              <a:off x="6942453" y="-2558260"/>
              <a:ext cx="952444" cy="108000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電気</a:t>
              </a:r>
            </a:p>
          </p:txBody>
        </p:sp>
        <p:sp>
          <p:nvSpPr>
            <p:cNvPr id="25" name="正方形/長方形 24">
              <a:extLst>
                <a:ext uri="{FF2B5EF4-FFF2-40B4-BE49-F238E27FC236}">
                  <a16:creationId xmlns:a16="http://schemas.microsoft.com/office/drawing/2014/main" id="{5BEBCE13-B09B-7979-FC8C-5EB0FB2BA7C3}"/>
                </a:ext>
              </a:extLst>
            </p:cNvPr>
            <p:cNvSpPr/>
            <p:nvPr/>
          </p:nvSpPr>
          <p:spPr>
            <a:xfrm>
              <a:off x="8263494" y="-2558260"/>
              <a:ext cx="466043" cy="1080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熱</a:t>
              </a:r>
            </a:p>
          </p:txBody>
        </p:sp>
        <p:sp>
          <p:nvSpPr>
            <p:cNvPr id="26" name="正方形/長方形 25">
              <a:extLst>
                <a:ext uri="{FF2B5EF4-FFF2-40B4-BE49-F238E27FC236}">
                  <a16:creationId xmlns:a16="http://schemas.microsoft.com/office/drawing/2014/main" id="{4A426A34-0B02-C96C-BA7F-3D34478DF18C}"/>
                </a:ext>
              </a:extLst>
            </p:cNvPr>
            <p:cNvSpPr/>
            <p:nvPr/>
          </p:nvSpPr>
          <p:spPr>
            <a:xfrm>
              <a:off x="7894896" y="-2558260"/>
              <a:ext cx="368597" cy="1080000"/>
            </a:xfrm>
            <a:prstGeom prst="rect">
              <a:avLst/>
            </a:prstGeom>
            <a:solidFill>
              <a:srgbClr val="0070C0">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BIZ UDPゴシック" panose="020B0400000000000000" pitchFamily="50" charset="-128"/>
                  <a:ea typeface="BIZ UDPゴシック" panose="020B0400000000000000" pitchFamily="50" charset="-128"/>
                </a:rPr>
                <a:t>→</a:t>
              </a:r>
            </a:p>
          </p:txBody>
        </p:sp>
        <p:sp>
          <p:nvSpPr>
            <p:cNvPr id="27" name="テキスト ボックス 26">
              <a:extLst>
                <a:ext uri="{FF2B5EF4-FFF2-40B4-BE49-F238E27FC236}">
                  <a16:creationId xmlns:a16="http://schemas.microsoft.com/office/drawing/2014/main" id="{D9D4DE88-8D4B-E0D6-15BD-1637118D883B}"/>
                </a:ext>
              </a:extLst>
            </p:cNvPr>
            <p:cNvSpPr txBox="1"/>
            <p:nvPr/>
          </p:nvSpPr>
          <p:spPr>
            <a:xfrm>
              <a:off x="7159180" y="-2933700"/>
              <a:ext cx="1338828" cy="369332"/>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利用の転換</a:t>
              </a:r>
            </a:p>
          </p:txBody>
        </p:sp>
      </p:grpSp>
      <p:sp>
        <p:nvSpPr>
          <p:cNvPr id="28" name="四角形: メモ 27">
            <a:extLst>
              <a:ext uri="{FF2B5EF4-FFF2-40B4-BE49-F238E27FC236}">
                <a16:creationId xmlns:a16="http://schemas.microsoft.com/office/drawing/2014/main" id="{E61AD665-4B53-7304-07DF-4C49E24988C7}"/>
              </a:ext>
            </a:extLst>
          </p:cNvPr>
          <p:cNvSpPr/>
          <p:nvPr/>
        </p:nvSpPr>
        <p:spPr>
          <a:xfrm rot="20849489">
            <a:off x="3312784" y="1589282"/>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省エネを</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徹底</a:t>
            </a:r>
          </a:p>
        </p:txBody>
      </p:sp>
      <p:sp>
        <p:nvSpPr>
          <p:cNvPr id="29" name="四角形: メモ 28">
            <a:extLst>
              <a:ext uri="{FF2B5EF4-FFF2-40B4-BE49-F238E27FC236}">
                <a16:creationId xmlns:a16="http://schemas.microsoft.com/office/drawing/2014/main" id="{82B1CD64-8A7C-DEE6-9EAB-E2C485065057}"/>
              </a:ext>
            </a:extLst>
          </p:cNvPr>
          <p:cNvSpPr/>
          <p:nvPr/>
        </p:nvSpPr>
        <p:spPr>
          <a:xfrm rot="20849489">
            <a:off x="5217419" y="1500429"/>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再生可能</a:t>
            </a: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エネルギーへ</a:t>
            </a:r>
          </a:p>
        </p:txBody>
      </p:sp>
      <p:sp>
        <p:nvSpPr>
          <p:cNvPr id="30" name="四角形: メモ 29">
            <a:extLst>
              <a:ext uri="{FF2B5EF4-FFF2-40B4-BE49-F238E27FC236}">
                <a16:creationId xmlns:a16="http://schemas.microsoft.com/office/drawing/2014/main" id="{CBACFFFF-4F23-7C26-D60F-8C32ACF8A477}"/>
              </a:ext>
            </a:extLst>
          </p:cNvPr>
          <p:cNvSpPr/>
          <p:nvPr/>
        </p:nvSpPr>
        <p:spPr>
          <a:xfrm rot="20849489">
            <a:off x="7087872" y="1500429"/>
            <a:ext cx="1188000" cy="54000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エネルギーを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転換</a:t>
            </a:r>
          </a:p>
        </p:txBody>
      </p:sp>
      <p:grpSp>
        <p:nvGrpSpPr>
          <p:cNvPr id="42" name="グループ化 41">
            <a:extLst>
              <a:ext uri="{FF2B5EF4-FFF2-40B4-BE49-F238E27FC236}">
                <a16:creationId xmlns:a16="http://schemas.microsoft.com/office/drawing/2014/main" id="{954571FA-E196-EE08-FA64-D5738338DFCF}"/>
              </a:ext>
            </a:extLst>
          </p:cNvPr>
          <p:cNvGrpSpPr/>
          <p:nvPr/>
        </p:nvGrpSpPr>
        <p:grpSpPr>
          <a:xfrm>
            <a:off x="2869904" y="5412628"/>
            <a:ext cx="1252072" cy="751599"/>
            <a:chOff x="3472668" y="4878137"/>
            <a:chExt cx="1252072" cy="751599"/>
          </a:xfrm>
        </p:grpSpPr>
        <p:pic>
          <p:nvPicPr>
            <p:cNvPr id="1026" name="Picture 2" descr="林業04-植林 -仕事の無料イラスト素材-イラストポップ">
              <a:extLst>
                <a:ext uri="{FF2B5EF4-FFF2-40B4-BE49-F238E27FC236}">
                  <a16:creationId xmlns:a16="http://schemas.microsoft.com/office/drawing/2014/main" id="{4E0FF73E-99A0-23B1-82DB-DB21F91E2D6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2668" y="4878139"/>
              <a:ext cx="323055" cy="7515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林業04-植林 -仕事の無料イラスト素材-イラストポップ">
              <a:extLst>
                <a:ext uri="{FF2B5EF4-FFF2-40B4-BE49-F238E27FC236}">
                  <a16:creationId xmlns:a16="http://schemas.microsoft.com/office/drawing/2014/main" id="{18D2080C-8593-0B49-2FF2-4FB911865EBA}"/>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8577" y="4878138"/>
              <a:ext cx="323055" cy="7515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林業04-植林 -仕事の無料イラスト素材-イラストポップ">
              <a:extLst>
                <a:ext uri="{FF2B5EF4-FFF2-40B4-BE49-F238E27FC236}">
                  <a16:creationId xmlns:a16="http://schemas.microsoft.com/office/drawing/2014/main" id="{349F9FDE-1E23-D888-39BA-94B60C29881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0131" y="4878137"/>
              <a:ext cx="323055" cy="75159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林業04-植林 -仕事の無料イラスト素材-イラストポップ">
              <a:extLst>
                <a:ext uri="{FF2B5EF4-FFF2-40B4-BE49-F238E27FC236}">
                  <a16:creationId xmlns:a16="http://schemas.microsoft.com/office/drawing/2014/main" id="{7D445311-E2EF-E5A2-0063-CD66F543901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1685" y="4878137"/>
              <a:ext cx="323055" cy="75159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456E9A4-F1DC-35D7-BD35-B7570A347A81}"/>
                </a:ext>
              </a:extLst>
            </p:cNvPr>
            <p:cNvSpPr txBox="1"/>
            <p:nvPr/>
          </p:nvSpPr>
          <p:spPr>
            <a:xfrm>
              <a:off x="3691347" y="5069269"/>
              <a:ext cx="415498"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a:t>
              </a:r>
            </a:p>
          </p:txBody>
        </p:sp>
      </p:grpSp>
      <p:grpSp>
        <p:nvGrpSpPr>
          <p:cNvPr id="39" name="グループ化 38">
            <a:extLst>
              <a:ext uri="{FF2B5EF4-FFF2-40B4-BE49-F238E27FC236}">
                <a16:creationId xmlns:a16="http://schemas.microsoft.com/office/drawing/2014/main" id="{AF289B6B-B5A0-BFF2-689E-5F1F439049A1}"/>
              </a:ext>
            </a:extLst>
          </p:cNvPr>
          <p:cNvGrpSpPr/>
          <p:nvPr/>
        </p:nvGrpSpPr>
        <p:grpSpPr>
          <a:xfrm>
            <a:off x="5041293" y="5474773"/>
            <a:ext cx="1144360" cy="722506"/>
            <a:chOff x="5392816" y="4953212"/>
            <a:chExt cx="1144360" cy="722506"/>
          </a:xfrm>
        </p:grpSpPr>
        <p:pic>
          <p:nvPicPr>
            <p:cNvPr id="1028" name="Picture 4" descr="地平線のイラスト（背景素材） | かわいいフリー素材集 いらすとや">
              <a:extLst>
                <a:ext uri="{FF2B5EF4-FFF2-40B4-BE49-F238E27FC236}">
                  <a16:creationId xmlns:a16="http://schemas.microsoft.com/office/drawing/2014/main" id="{B377DFAA-E897-969F-CDFB-FBBCBBC747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23"/>
            <a:stretch/>
          </p:blipFill>
          <p:spPr bwMode="auto">
            <a:xfrm>
              <a:off x="5392816" y="4953212"/>
              <a:ext cx="1144360" cy="722506"/>
            </a:xfrm>
            <a:prstGeom prst="rect">
              <a:avLst/>
            </a:prstGeom>
            <a:noFill/>
            <a:extLst>
              <a:ext uri="{909E8E84-426E-40DD-AFC4-6F175D3DCCD1}">
                <a14:hiddenFill xmlns:a14="http://schemas.microsoft.com/office/drawing/2010/main">
                  <a:solidFill>
                    <a:srgbClr val="FFFFFF"/>
                  </a:solidFill>
                </a14:hiddenFill>
              </a:ext>
            </a:extLst>
          </p:spPr>
        </p:pic>
        <p:sp>
          <p:nvSpPr>
            <p:cNvPr id="4" name="楕円 3">
              <a:extLst>
                <a:ext uri="{FF2B5EF4-FFF2-40B4-BE49-F238E27FC236}">
                  <a16:creationId xmlns:a16="http://schemas.microsoft.com/office/drawing/2014/main" id="{DFE2D7A5-BF1D-B298-4A34-C93B987B172D}"/>
                </a:ext>
              </a:extLst>
            </p:cNvPr>
            <p:cNvSpPr/>
            <p:nvPr/>
          </p:nvSpPr>
          <p:spPr>
            <a:xfrm>
              <a:off x="5457056" y="5438600"/>
              <a:ext cx="318748" cy="1911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800" dirty="0">
                  <a:latin typeface="BIZ UDPゴシック" panose="020B0400000000000000" pitchFamily="50" charset="-128"/>
                  <a:ea typeface="BIZ UDPゴシック" panose="020B0400000000000000" pitchFamily="50" charset="-128"/>
                </a:rPr>
                <a:t>CO</a:t>
              </a:r>
              <a:r>
                <a:rPr lang="en-US" altLang="ja-JP" sz="800" baseline="-25000" dirty="0">
                  <a:latin typeface="BIZ UDPゴシック" panose="020B0400000000000000" pitchFamily="50" charset="-128"/>
                  <a:ea typeface="BIZ UDPゴシック" panose="020B0400000000000000" pitchFamily="50" charset="-128"/>
                </a:rPr>
                <a:t>2</a:t>
              </a:r>
              <a:endParaRPr kumimoji="1" lang="ja-JP" altLang="en-US" sz="800" baseline="-25000" dirty="0">
                <a:latin typeface="BIZ UDPゴシック" panose="020B0400000000000000" pitchFamily="50" charset="-128"/>
                <a:ea typeface="BIZ UDPゴシック" panose="020B0400000000000000" pitchFamily="50" charset="-128"/>
              </a:endParaRPr>
            </a:p>
          </p:txBody>
        </p:sp>
        <p:sp>
          <p:nvSpPr>
            <p:cNvPr id="36" name="楕円 35">
              <a:extLst>
                <a:ext uri="{FF2B5EF4-FFF2-40B4-BE49-F238E27FC236}">
                  <a16:creationId xmlns:a16="http://schemas.microsoft.com/office/drawing/2014/main" id="{91F169CE-2FAB-45D6-E9CB-BC3CCD4E15E4}"/>
                </a:ext>
              </a:extLst>
            </p:cNvPr>
            <p:cNvSpPr/>
            <p:nvPr/>
          </p:nvSpPr>
          <p:spPr>
            <a:xfrm>
              <a:off x="5854635" y="5448902"/>
              <a:ext cx="318748" cy="1911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800" dirty="0">
                  <a:latin typeface="BIZ UDPゴシック" panose="020B0400000000000000" pitchFamily="50" charset="-128"/>
                  <a:ea typeface="BIZ UDPゴシック" panose="020B0400000000000000" pitchFamily="50" charset="-128"/>
                </a:rPr>
                <a:t>CO</a:t>
              </a:r>
              <a:r>
                <a:rPr lang="en-US" altLang="ja-JP" sz="800" baseline="-25000" dirty="0">
                  <a:latin typeface="BIZ UDPゴシック" panose="020B0400000000000000" pitchFamily="50" charset="-128"/>
                  <a:ea typeface="BIZ UDPゴシック" panose="020B0400000000000000" pitchFamily="50" charset="-128"/>
                </a:rPr>
                <a:t>2</a:t>
              </a:r>
              <a:endParaRPr kumimoji="1" lang="ja-JP" altLang="en-US" sz="800" baseline="-25000" dirty="0">
                <a:latin typeface="BIZ UDPゴシック" panose="020B0400000000000000" pitchFamily="50" charset="-128"/>
                <a:ea typeface="BIZ UDPゴシック" panose="020B0400000000000000" pitchFamily="50" charset="-128"/>
              </a:endParaRPr>
            </a:p>
          </p:txBody>
        </p:sp>
        <p:sp>
          <p:nvSpPr>
            <p:cNvPr id="37" name="楕円 36">
              <a:extLst>
                <a:ext uri="{FF2B5EF4-FFF2-40B4-BE49-F238E27FC236}">
                  <a16:creationId xmlns:a16="http://schemas.microsoft.com/office/drawing/2014/main" id="{1F0E67A3-6816-B0EC-DECC-45F3B478502B}"/>
                </a:ext>
              </a:extLst>
            </p:cNvPr>
            <p:cNvSpPr/>
            <p:nvPr/>
          </p:nvSpPr>
          <p:spPr>
            <a:xfrm>
              <a:off x="5910557" y="4973702"/>
              <a:ext cx="318748" cy="1911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800" dirty="0">
                  <a:latin typeface="BIZ UDPゴシック" panose="020B0400000000000000" pitchFamily="50" charset="-128"/>
                  <a:ea typeface="BIZ UDPゴシック" panose="020B0400000000000000" pitchFamily="50" charset="-128"/>
                </a:rPr>
                <a:t>CO</a:t>
              </a:r>
              <a:r>
                <a:rPr lang="en-US" altLang="ja-JP" sz="800" baseline="-25000" dirty="0">
                  <a:latin typeface="BIZ UDPゴシック" panose="020B0400000000000000" pitchFamily="50" charset="-128"/>
                  <a:ea typeface="BIZ UDPゴシック" panose="020B0400000000000000" pitchFamily="50" charset="-128"/>
                </a:rPr>
                <a:t>2</a:t>
              </a:r>
              <a:endParaRPr kumimoji="1" lang="ja-JP" altLang="en-US" sz="800" baseline="-25000" dirty="0">
                <a:latin typeface="BIZ UDPゴシック" panose="020B0400000000000000" pitchFamily="50" charset="-128"/>
                <a:ea typeface="BIZ UDPゴシック" panose="020B0400000000000000" pitchFamily="50" charset="-128"/>
              </a:endParaRPr>
            </a:p>
          </p:txBody>
        </p:sp>
        <p:cxnSp>
          <p:nvCxnSpPr>
            <p:cNvPr id="34" name="コネクタ: 曲線 33">
              <a:extLst>
                <a:ext uri="{FF2B5EF4-FFF2-40B4-BE49-F238E27FC236}">
                  <a16:creationId xmlns:a16="http://schemas.microsoft.com/office/drawing/2014/main" id="{5D5135AA-F6C7-AD6C-3F0D-B9C5826C6FCD}"/>
                </a:ext>
              </a:extLst>
            </p:cNvPr>
            <p:cNvCxnSpPr>
              <a:cxnSpLocks/>
              <a:stCxn id="37" idx="6"/>
              <a:endCxn id="36" idx="6"/>
            </p:cNvCxnSpPr>
            <p:nvPr/>
          </p:nvCxnSpPr>
          <p:spPr>
            <a:xfrm flipH="1">
              <a:off x="6173383" y="5069269"/>
              <a:ext cx="55922" cy="475200"/>
            </a:xfrm>
            <a:prstGeom prst="curvedConnector3">
              <a:avLst>
                <a:gd name="adj1" fmla="val -408784"/>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1" name="図 40" descr="グラフィカル ユーザー インターフェイス が含まれている画像&#10;&#10;自動的に生成された説明">
            <a:extLst>
              <a:ext uri="{FF2B5EF4-FFF2-40B4-BE49-F238E27FC236}">
                <a16:creationId xmlns:a16="http://schemas.microsoft.com/office/drawing/2014/main" id="{18DD9DD9-59DB-74B9-70D4-07E13392DF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354" t="69205" r="26114" b="5901"/>
          <a:stretch/>
        </p:blipFill>
        <p:spPr>
          <a:xfrm>
            <a:off x="7101391" y="5131494"/>
            <a:ext cx="1303634" cy="1065785"/>
          </a:xfrm>
          <a:prstGeom prst="rect">
            <a:avLst/>
          </a:prstGeom>
        </p:spPr>
      </p:pic>
      <p:sp>
        <p:nvSpPr>
          <p:cNvPr id="45" name="テキスト ボックス 44">
            <a:extLst>
              <a:ext uri="{FF2B5EF4-FFF2-40B4-BE49-F238E27FC236}">
                <a16:creationId xmlns:a16="http://schemas.microsoft.com/office/drawing/2014/main" id="{E31C090C-E768-C278-BF6A-4685F5FD94C5}"/>
              </a:ext>
            </a:extLst>
          </p:cNvPr>
          <p:cNvSpPr txBox="1"/>
          <p:nvPr/>
        </p:nvSpPr>
        <p:spPr>
          <a:xfrm>
            <a:off x="2925636" y="4684781"/>
            <a:ext cx="1223412" cy="553998"/>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植林・育林</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長期間</a:t>
            </a:r>
            <a:r>
              <a:rPr kumimoji="1" lang="en-US" altLang="ja-JP" sz="1100" dirty="0">
                <a:latin typeface="BIZ UDPゴシック" panose="020B0400000000000000" pitchFamily="50" charset="-128"/>
                <a:ea typeface="BIZ UDPゴシック" panose="020B0400000000000000" pitchFamily="50" charset="-128"/>
              </a:rPr>
              <a:t>)</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C1396DCB-163D-884B-E223-84C2FB06C30A}"/>
              </a:ext>
            </a:extLst>
          </p:cNvPr>
          <p:cNvSpPr txBox="1"/>
          <p:nvPr/>
        </p:nvSpPr>
        <p:spPr>
          <a:xfrm>
            <a:off x="4943701" y="4684781"/>
            <a:ext cx="1332416" cy="553998"/>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地中に貯留</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大気中</a:t>
            </a:r>
            <a:r>
              <a:rPr kumimoji="1" lang="en-US" altLang="ja-JP" sz="1100"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CE567BAD-BCC9-738D-2E69-FF6DB5B008ED}"/>
              </a:ext>
            </a:extLst>
          </p:cNvPr>
          <p:cNvSpPr txBox="1"/>
          <p:nvPr/>
        </p:nvSpPr>
        <p:spPr>
          <a:xfrm>
            <a:off x="6905266" y="4684781"/>
            <a:ext cx="1670650" cy="538609"/>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地中に貯留</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バイオマス燃料使用時</a:t>
            </a:r>
            <a:r>
              <a:rPr kumimoji="1" lang="en-US" altLang="ja-JP" sz="1100"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83CE9DF2-8A3B-9B67-EDEC-84E51DFBC56C}"/>
              </a:ext>
            </a:extLst>
          </p:cNvPr>
          <p:cNvSpPr/>
          <p:nvPr/>
        </p:nvSpPr>
        <p:spPr>
          <a:xfrm>
            <a:off x="1145880" y="4394000"/>
            <a:ext cx="7884876" cy="2284939"/>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8BE2B8B-8CC3-04C1-D4B0-9CB95460764D}"/>
              </a:ext>
            </a:extLst>
          </p:cNvPr>
          <p:cNvSpPr txBox="1"/>
          <p:nvPr/>
        </p:nvSpPr>
        <p:spPr>
          <a:xfrm>
            <a:off x="586478" y="843619"/>
            <a:ext cx="2088232" cy="1015663"/>
          </a:xfrm>
          <a:prstGeom prst="rect">
            <a:avLst/>
          </a:prstGeom>
          <a:solidFill>
            <a:srgbClr val="006600"/>
          </a:solidFill>
          <a:effectLst>
            <a:outerShdw blurRad="50800" dist="38100" dir="2700000" algn="tl" rotWithShape="0">
              <a:prstClr val="black">
                <a:alpha val="40000"/>
              </a:prstClr>
            </a:outerShdw>
          </a:effectLst>
        </p:spPr>
        <p:txBody>
          <a:bodyPr wrap="square">
            <a:spAutoFit/>
          </a:bodyPr>
          <a:lstStyle/>
          <a:p>
            <a:pPr algn="ctr"/>
            <a:r>
              <a:rPr kumimoji="1" lang="ja-JP" altLang="en-US" sz="2000" b="1" dirty="0">
                <a:solidFill>
                  <a:schemeClr val="bg1"/>
                </a:solidFill>
                <a:latin typeface="BIZ UDPゴシック" panose="020B0400000000000000" pitchFamily="50" charset="-128"/>
                <a:ea typeface="BIZ UDPゴシック" panose="020B0400000000000000" pitchFamily="50" charset="-128"/>
              </a:rPr>
              <a:t>①</a:t>
            </a:r>
            <a:endParaRPr kumimoji="1"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dirty="0">
                <a:solidFill>
                  <a:schemeClr val="bg1"/>
                </a:solidFill>
                <a:latin typeface="BIZ UDPゴシック" panose="020B0400000000000000" pitchFamily="50" charset="-128"/>
                <a:ea typeface="BIZ UDPゴシック" panose="020B0400000000000000" pitchFamily="50" charset="-128"/>
              </a:rPr>
              <a:t>「排出量」を</a:t>
            </a:r>
            <a:endParaRPr kumimoji="1"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b="1" dirty="0">
                <a:solidFill>
                  <a:schemeClr val="bg1"/>
                </a:solidFill>
                <a:latin typeface="BIZ UDPゴシック" panose="020B0400000000000000" pitchFamily="50" charset="-128"/>
                <a:ea typeface="BIZ UDPゴシック" panose="020B0400000000000000" pitchFamily="50" charset="-128"/>
              </a:rPr>
              <a:t>減らす。</a:t>
            </a:r>
          </a:p>
        </p:txBody>
      </p:sp>
      <p:sp>
        <p:nvSpPr>
          <p:cNvPr id="8" name="テキスト ボックス 7">
            <a:extLst>
              <a:ext uri="{FF2B5EF4-FFF2-40B4-BE49-F238E27FC236}">
                <a16:creationId xmlns:a16="http://schemas.microsoft.com/office/drawing/2014/main" id="{6DD5FABD-D9E7-6936-4773-2811D1F0262C}"/>
              </a:ext>
            </a:extLst>
          </p:cNvPr>
          <p:cNvSpPr txBox="1"/>
          <p:nvPr/>
        </p:nvSpPr>
        <p:spPr>
          <a:xfrm>
            <a:off x="590960" y="4176949"/>
            <a:ext cx="2088232" cy="1015663"/>
          </a:xfrm>
          <a:prstGeom prst="rect">
            <a:avLst/>
          </a:prstGeom>
          <a:solidFill>
            <a:srgbClr val="006600"/>
          </a:solidFill>
          <a:effectLst>
            <a:outerShdw blurRad="50800" dist="38100" dir="2700000" algn="tl" rotWithShape="0">
              <a:prstClr val="black">
                <a:alpha val="40000"/>
              </a:prstClr>
            </a:outerShdw>
          </a:effectLst>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②</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「吸収</a:t>
            </a:r>
            <a:r>
              <a:rPr lang="en-US" altLang="ja-JP" sz="2000" b="1" dirty="0">
                <a:solidFill>
                  <a:schemeClr val="bg1"/>
                </a:solidFill>
                <a:latin typeface="BIZ UDPゴシック" panose="020B0400000000000000" pitchFamily="50" charset="-128"/>
                <a:ea typeface="BIZ UDPゴシック" panose="020B0400000000000000" pitchFamily="50" charset="-128"/>
              </a:rPr>
              <a:t>/</a:t>
            </a:r>
            <a:r>
              <a:rPr lang="ja-JP" altLang="en-US" sz="2000" b="1" dirty="0">
                <a:solidFill>
                  <a:schemeClr val="bg1"/>
                </a:solidFill>
                <a:latin typeface="BIZ UDPゴシック" panose="020B0400000000000000" pitchFamily="50" charset="-128"/>
                <a:ea typeface="BIZ UDPゴシック" panose="020B0400000000000000" pitchFamily="50" charset="-128"/>
              </a:rPr>
              <a:t>除去量」</a:t>
            </a:r>
            <a:endParaRPr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を増やす。</a:t>
            </a:r>
          </a:p>
        </p:txBody>
      </p:sp>
    </p:spTree>
    <p:extLst>
      <p:ext uri="{BB962C8B-B14F-4D97-AF65-F5344CB8AC3E}">
        <p14:creationId xmlns:p14="http://schemas.microsoft.com/office/powerpoint/2010/main" val="412882725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82065" y="2276872"/>
            <a:ext cx="7341870" cy="3006090"/>
            <a:chOff x="956881" y="1595437"/>
            <a:chExt cx="7341870" cy="3006090"/>
          </a:xfrm>
        </p:grpSpPr>
        <p:sp>
          <p:nvSpPr>
            <p:cNvPr id="3" name="object 3"/>
            <p:cNvSpPr/>
            <p:nvPr/>
          </p:nvSpPr>
          <p:spPr>
            <a:xfrm>
              <a:off x="961644" y="3569207"/>
              <a:ext cx="7332345" cy="984885"/>
            </a:xfrm>
            <a:custGeom>
              <a:avLst/>
              <a:gdLst/>
              <a:ahLst/>
              <a:cxnLst/>
              <a:rect l="l" t="t" r="r" b="b"/>
              <a:pathLst>
                <a:path w="7332345" h="984885">
                  <a:moveTo>
                    <a:pt x="0" y="984503"/>
                  </a:moveTo>
                  <a:lnTo>
                    <a:pt x="7331964" y="984503"/>
                  </a:lnTo>
                </a:path>
                <a:path w="7332345" h="984885">
                  <a:moveTo>
                    <a:pt x="0" y="492251"/>
                  </a:moveTo>
                  <a:lnTo>
                    <a:pt x="7331964" y="492251"/>
                  </a:lnTo>
                </a:path>
                <a:path w="7332345" h="984885">
                  <a:moveTo>
                    <a:pt x="0" y="0"/>
                  </a:moveTo>
                  <a:lnTo>
                    <a:pt x="7331964" y="0"/>
                  </a:lnTo>
                </a:path>
              </a:pathLst>
            </a:custGeom>
            <a:ln w="9144">
              <a:solidFill>
                <a:srgbClr val="D9D9D9"/>
              </a:solidFill>
            </a:ln>
          </p:spPr>
          <p:txBody>
            <a:bodyPr wrap="square" lIns="0" tIns="0" rIns="0" bIns="0" rtlCol="0"/>
            <a:lstStyle/>
            <a:p>
              <a:endParaRPr/>
            </a:p>
          </p:txBody>
        </p:sp>
        <p:sp>
          <p:nvSpPr>
            <p:cNvPr id="4" name="object 4"/>
            <p:cNvSpPr/>
            <p:nvPr/>
          </p:nvSpPr>
          <p:spPr>
            <a:xfrm>
              <a:off x="1244346" y="3477005"/>
              <a:ext cx="1127760" cy="1066800"/>
            </a:xfrm>
            <a:custGeom>
              <a:avLst/>
              <a:gdLst/>
              <a:ahLst/>
              <a:cxnLst/>
              <a:rect l="l" t="t" r="r" b="b"/>
              <a:pathLst>
                <a:path w="1127760" h="1066800">
                  <a:moveTo>
                    <a:pt x="0" y="1066800"/>
                  </a:moveTo>
                  <a:lnTo>
                    <a:pt x="563880" y="0"/>
                  </a:lnTo>
                  <a:lnTo>
                    <a:pt x="1127760" y="675132"/>
                  </a:lnTo>
                </a:path>
              </a:pathLst>
            </a:custGeom>
            <a:ln w="38100">
              <a:solidFill>
                <a:srgbClr val="6FAC46"/>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188396" y="4489806"/>
              <a:ext cx="111251" cy="111252"/>
            </a:xfrm>
            <a:prstGeom prst="rect">
              <a:avLst/>
            </a:prstGeom>
          </p:spPr>
        </p:pic>
        <p:pic>
          <p:nvPicPr>
            <p:cNvPr id="6" name="object 6"/>
            <p:cNvPicPr/>
            <p:nvPr/>
          </p:nvPicPr>
          <p:blipFill>
            <a:blip r:embed="rId3" cstate="print"/>
            <a:stretch>
              <a:fillRect/>
            </a:stretch>
          </p:blipFill>
          <p:spPr>
            <a:xfrm>
              <a:off x="1752276" y="3421482"/>
              <a:ext cx="111252" cy="111251"/>
            </a:xfrm>
            <a:prstGeom prst="rect">
              <a:avLst/>
            </a:prstGeom>
          </p:spPr>
        </p:pic>
        <p:pic>
          <p:nvPicPr>
            <p:cNvPr id="7" name="object 7"/>
            <p:cNvPicPr/>
            <p:nvPr/>
          </p:nvPicPr>
          <p:blipFill>
            <a:blip r:embed="rId2" cstate="print"/>
            <a:stretch>
              <a:fillRect/>
            </a:stretch>
          </p:blipFill>
          <p:spPr>
            <a:xfrm>
              <a:off x="2317680" y="4098138"/>
              <a:ext cx="111252" cy="111252"/>
            </a:xfrm>
            <a:prstGeom prst="rect">
              <a:avLst/>
            </a:prstGeom>
          </p:spPr>
        </p:pic>
        <p:sp>
          <p:nvSpPr>
            <p:cNvPr id="8" name="object 8"/>
            <p:cNvSpPr/>
            <p:nvPr/>
          </p:nvSpPr>
          <p:spPr>
            <a:xfrm>
              <a:off x="961644" y="2092451"/>
              <a:ext cx="7332345" cy="984885"/>
            </a:xfrm>
            <a:custGeom>
              <a:avLst/>
              <a:gdLst/>
              <a:ahLst/>
              <a:cxnLst/>
              <a:rect l="l" t="t" r="r" b="b"/>
              <a:pathLst>
                <a:path w="7332345" h="984885">
                  <a:moveTo>
                    <a:pt x="0" y="984504"/>
                  </a:moveTo>
                  <a:lnTo>
                    <a:pt x="7331964" y="984504"/>
                  </a:lnTo>
                </a:path>
                <a:path w="7332345" h="984885">
                  <a:moveTo>
                    <a:pt x="0" y="492252"/>
                  </a:moveTo>
                  <a:lnTo>
                    <a:pt x="7331964" y="492252"/>
                  </a:lnTo>
                </a:path>
                <a:path w="7332345" h="984885">
                  <a:moveTo>
                    <a:pt x="0" y="0"/>
                  </a:moveTo>
                  <a:lnTo>
                    <a:pt x="7331964" y="0"/>
                  </a:lnTo>
                </a:path>
              </a:pathLst>
            </a:custGeom>
            <a:ln w="9144">
              <a:solidFill>
                <a:srgbClr val="D9D9D9"/>
              </a:solidFill>
            </a:ln>
          </p:spPr>
          <p:txBody>
            <a:bodyPr wrap="square" lIns="0" tIns="0" rIns="0" bIns="0" rtlCol="0"/>
            <a:lstStyle/>
            <a:p>
              <a:endParaRPr/>
            </a:p>
          </p:txBody>
        </p:sp>
        <p:sp>
          <p:nvSpPr>
            <p:cNvPr id="9" name="object 9"/>
            <p:cNvSpPr/>
            <p:nvPr/>
          </p:nvSpPr>
          <p:spPr>
            <a:xfrm>
              <a:off x="2372105" y="1818893"/>
              <a:ext cx="5640705" cy="2333625"/>
            </a:xfrm>
            <a:custGeom>
              <a:avLst/>
              <a:gdLst/>
              <a:ahLst/>
              <a:cxnLst/>
              <a:rect l="l" t="t" r="r" b="b"/>
              <a:pathLst>
                <a:path w="5640705" h="2333625">
                  <a:moveTo>
                    <a:pt x="0" y="2333243"/>
                  </a:moveTo>
                  <a:lnTo>
                    <a:pt x="563880" y="1537715"/>
                  </a:lnTo>
                  <a:lnTo>
                    <a:pt x="1127760" y="1530095"/>
                  </a:lnTo>
                  <a:lnTo>
                    <a:pt x="1691639" y="1424939"/>
                  </a:lnTo>
                  <a:lnTo>
                    <a:pt x="2255520" y="1453895"/>
                  </a:lnTo>
                  <a:lnTo>
                    <a:pt x="2819400" y="1405127"/>
                  </a:lnTo>
                  <a:lnTo>
                    <a:pt x="3383279" y="1368551"/>
                  </a:lnTo>
                  <a:lnTo>
                    <a:pt x="3947160" y="1069847"/>
                  </a:lnTo>
                  <a:lnTo>
                    <a:pt x="4512564" y="729995"/>
                  </a:lnTo>
                  <a:lnTo>
                    <a:pt x="5076444" y="278891"/>
                  </a:lnTo>
                  <a:lnTo>
                    <a:pt x="5640324" y="0"/>
                  </a:lnTo>
                </a:path>
              </a:pathLst>
            </a:custGeom>
            <a:ln w="38100">
              <a:solidFill>
                <a:srgbClr val="00AFEF"/>
              </a:solidFill>
              <a:prstDash val="lgDash"/>
            </a:ln>
          </p:spPr>
          <p:txBody>
            <a:bodyPr wrap="square" lIns="0" tIns="0" rIns="0" bIns="0" rtlCol="0"/>
            <a:lstStyle/>
            <a:p>
              <a:endParaRPr/>
            </a:p>
          </p:txBody>
        </p:sp>
        <p:pic>
          <p:nvPicPr>
            <p:cNvPr id="10" name="object 10"/>
            <p:cNvPicPr/>
            <p:nvPr/>
          </p:nvPicPr>
          <p:blipFill>
            <a:blip r:embed="rId4" cstate="print"/>
            <a:stretch>
              <a:fillRect/>
            </a:stretch>
          </p:blipFill>
          <p:spPr>
            <a:xfrm>
              <a:off x="2317680" y="4098138"/>
              <a:ext cx="111252" cy="111252"/>
            </a:xfrm>
            <a:prstGeom prst="rect">
              <a:avLst/>
            </a:prstGeom>
          </p:spPr>
        </p:pic>
        <p:pic>
          <p:nvPicPr>
            <p:cNvPr id="11" name="object 11"/>
            <p:cNvPicPr/>
            <p:nvPr/>
          </p:nvPicPr>
          <p:blipFill>
            <a:blip r:embed="rId5" cstate="print"/>
            <a:stretch>
              <a:fillRect/>
            </a:stretch>
          </p:blipFill>
          <p:spPr>
            <a:xfrm>
              <a:off x="2881560" y="3301086"/>
              <a:ext cx="111252" cy="111251"/>
            </a:xfrm>
            <a:prstGeom prst="rect">
              <a:avLst/>
            </a:prstGeom>
          </p:spPr>
        </p:pic>
        <p:pic>
          <p:nvPicPr>
            <p:cNvPr id="12" name="object 12"/>
            <p:cNvPicPr/>
            <p:nvPr/>
          </p:nvPicPr>
          <p:blipFill>
            <a:blip r:embed="rId6" cstate="print"/>
            <a:stretch>
              <a:fillRect/>
            </a:stretch>
          </p:blipFill>
          <p:spPr>
            <a:xfrm>
              <a:off x="3445440" y="3293466"/>
              <a:ext cx="111252" cy="111251"/>
            </a:xfrm>
            <a:prstGeom prst="rect">
              <a:avLst/>
            </a:prstGeom>
          </p:spPr>
        </p:pic>
        <p:pic>
          <p:nvPicPr>
            <p:cNvPr id="13" name="object 13"/>
            <p:cNvPicPr/>
            <p:nvPr/>
          </p:nvPicPr>
          <p:blipFill>
            <a:blip r:embed="rId4" cstate="print"/>
            <a:stretch>
              <a:fillRect/>
            </a:stretch>
          </p:blipFill>
          <p:spPr>
            <a:xfrm>
              <a:off x="4009320" y="3189834"/>
              <a:ext cx="111252" cy="111251"/>
            </a:xfrm>
            <a:prstGeom prst="rect">
              <a:avLst/>
            </a:prstGeom>
          </p:spPr>
        </p:pic>
        <p:pic>
          <p:nvPicPr>
            <p:cNvPr id="14" name="object 14"/>
            <p:cNvPicPr/>
            <p:nvPr/>
          </p:nvPicPr>
          <p:blipFill>
            <a:blip r:embed="rId6" cstate="print"/>
            <a:stretch>
              <a:fillRect/>
            </a:stretch>
          </p:blipFill>
          <p:spPr>
            <a:xfrm>
              <a:off x="4573200" y="3218790"/>
              <a:ext cx="111252" cy="111251"/>
            </a:xfrm>
            <a:prstGeom prst="rect">
              <a:avLst/>
            </a:prstGeom>
          </p:spPr>
        </p:pic>
        <p:pic>
          <p:nvPicPr>
            <p:cNvPr id="15" name="object 15"/>
            <p:cNvPicPr/>
            <p:nvPr/>
          </p:nvPicPr>
          <p:blipFill>
            <a:blip r:embed="rId5" cstate="print"/>
            <a:stretch>
              <a:fillRect/>
            </a:stretch>
          </p:blipFill>
          <p:spPr>
            <a:xfrm>
              <a:off x="5137080" y="3168498"/>
              <a:ext cx="111252" cy="111251"/>
            </a:xfrm>
            <a:prstGeom prst="rect">
              <a:avLst/>
            </a:prstGeom>
          </p:spPr>
        </p:pic>
        <p:pic>
          <p:nvPicPr>
            <p:cNvPr id="16" name="object 16"/>
            <p:cNvPicPr/>
            <p:nvPr/>
          </p:nvPicPr>
          <p:blipFill>
            <a:blip r:embed="rId4" cstate="print"/>
            <a:stretch>
              <a:fillRect/>
            </a:stretch>
          </p:blipFill>
          <p:spPr>
            <a:xfrm>
              <a:off x="5700960" y="3133446"/>
              <a:ext cx="111252" cy="111251"/>
            </a:xfrm>
            <a:prstGeom prst="rect">
              <a:avLst/>
            </a:prstGeom>
          </p:spPr>
        </p:pic>
        <p:pic>
          <p:nvPicPr>
            <p:cNvPr id="17" name="object 17"/>
            <p:cNvPicPr/>
            <p:nvPr/>
          </p:nvPicPr>
          <p:blipFill>
            <a:blip r:embed="rId7" cstate="print"/>
            <a:stretch>
              <a:fillRect/>
            </a:stretch>
          </p:blipFill>
          <p:spPr>
            <a:xfrm>
              <a:off x="6264840" y="2834742"/>
              <a:ext cx="111252" cy="111251"/>
            </a:xfrm>
            <a:prstGeom prst="rect">
              <a:avLst/>
            </a:prstGeom>
          </p:spPr>
        </p:pic>
        <p:pic>
          <p:nvPicPr>
            <p:cNvPr id="18" name="object 18"/>
            <p:cNvPicPr/>
            <p:nvPr/>
          </p:nvPicPr>
          <p:blipFill>
            <a:blip r:embed="rId4" cstate="print"/>
            <a:stretch>
              <a:fillRect/>
            </a:stretch>
          </p:blipFill>
          <p:spPr>
            <a:xfrm>
              <a:off x="6828720" y="2494890"/>
              <a:ext cx="111251" cy="111251"/>
            </a:xfrm>
            <a:prstGeom prst="rect">
              <a:avLst/>
            </a:prstGeom>
          </p:spPr>
        </p:pic>
        <p:pic>
          <p:nvPicPr>
            <p:cNvPr id="19" name="object 19"/>
            <p:cNvPicPr/>
            <p:nvPr/>
          </p:nvPicPr>
          <p:blipFill>
            <a:blip r:embed="rId6" cstate="print"/>
            <a:stretch>
              <a:fillRect/>
            </a:stretch>
          </p:blipFill>
          <p:spPr>
            <a:xfrm>
              <a:off x="7392600" y="2042262"/>
              <a:ext cx="111251" cy="111251"/>
            </a:xfrm>
            <a:prstGeom prst="rect">
              <a:avLst/>
            </a:prstGeom>
          </p:spPr>
        </p:pic>
        <p:pic>
          <p:nvPicPr>
            <p:cNvPr id="20" name="object 20"/>
            <p:cNvPicPr/>
            <p:nvPr/>
          </p:nvPicPr>
          <p:blipFill>
            <a:blip r:embed="rId5" cstate="print"/>
            <a:stretch>
              <a:fillRect/>
            </a:stretch>
          </p:blipFill>
          <p:spPr>
            <a:xfrm>
              <a:off x="7956479" y="1763370"/>
              <a:ext cx="111251" cy="111251"/>
            </a:xfrm>
            <a:prstGeom prst="rect">
              <a:avLst/>
            </a:prstGeom>
          </p:spPr>
        </p:pic>
        <p:sp>
          <p:nvSpPr>
            <p:cNvPr id="21" name="object 21"/>
            <p:cNvSpPr/>
            <p:nvPr/>
          </p:nvSpPr>
          <p:spPr>
            <a:xfrm>
              <a:off x="2372105" y="3463289"/>
              <a:ext cx="5640705" cy="688975"/>
            </a:xfrm>
            <a:custGeom>
              <a:avLst/>
              <a:gdLst/>
              <a:ahLst/>
              <a:cxnLst/>
              <a:rect l="l" t="t" r="r" b="b"/>
              <a:pathLst>
                <a:path w="5640705" h="688975">
                  <a:moveTo>
                    <a:pt x="0" y="688848"/>
                  </a:moveTo>
                  <a:lnTo>
                    <a:pt x="563880" y="452628"/>
                  </a:lnTo>
                  <a:lnTo>
                    <a:pt x="1127760" y="208788"/>
                  </a:lnTo>
                  <a:lnTo>
                    <a:pt x="1691639" y="6096"/>
                  </a:lnTo>
                  <a:lnTo>
                    <a:pt x="2255520" y="100584"/>
                  </a:lnTo>
                  <a:lnTo>
                    <a:pt x="2819400" y="132588"/>
                  </a:lnTo>
                  <a:lnTo>
                    <a:pt x="3947160" y="106680"/>
                  </a:lnTo>
                  <a:lnTo>
                    <a:pt x="4512564" y="88392"/>
                  </a:lnTo>
                  <a:lnTo>
                    <a:pt x="5076444" y="32004"/>
                  </a:lnTo>
                  <a:lnTo>
                    <a:pt x="5640324" y="0"/>
                  </a:lnTo>
                </a:path>
              </a:pathLst>
            </a:custGeom>
            <a:ln w="38099">
              <a:solidFill>
                <a:srgbClr val="FFC000"/>
              </a:solidFill>
              <a:prstDash val="lgDash"/>
            </a:ln>
          </p:spPr>
          <p:txBody>
            <a:bodyPr wrap="square" lIns="0" tIns="0" rIns="0" bIns="0" rtlCol="0"/>
            <a:lstStyle/>
            <a:p>
              <a:endParaRPr/>
            </a:p>
          </p:txBody>
        </p:sp>
        <p:pic>
          <p:nvPicPr>
            <p:cNvPr id="22" name="object 22"/>
            <p:cNvPicPr/>
            <p:nvPr/>
          </p:nvPicPr>
          <p:blipFill>
            <a:blip r:embed="rId8" cstate="print"/>
            <a:stretch>
              <a:fillRect/>
            </a:stretch>
          </p:blipFill>
          <p:spPr>
            <a:xfrm>
              <a:off x="2317680" y="4098138"/>
              <a:ext cx="111252" cy="111252"/>
            </a:xfrm>
            <a:prstGeom prst="rect">
              <a:avLst/>
            </a:prstGeom>
          </p:spPr>
        </p:pic>
        <p:pic>
          <p:nvPicPr>
            <p:cNvPr id="23" name="object 23"/>
            <p:cNvPicPr/>
            <p:nvPr/>
          </p:nvPicPr>
          <p:blipFill>
            <a:blip r:embed="rId8" cstate="print"/>
            <a:stretch>
              <a:fillRect/>
            </a:stretch>
          </p:blipFill>
          <p:spPr>
            <a:xfrm>
              <a:off x="2881560" y="3860394"/>
              <a:ext cx="111252" cy="111252"/>
            </a:xfrm>
            <a:prstGeom prst="rect">
              <a:avLst/>
            </a:prstGeom>
          </p:spPr>
        </p:pic>
        <p:pic>
          <p:nvPicPr>
            <p:cNvPr id="24" name="object 24"/>
            <p:cNvPicPr/>
            <p:nvPr/>
          </p:nvPicPr>
          <p:blipFill>
            <a:blip r:embed="rId9" cstate="print"/>
            <a:stretch>
              <a:fillRect/>
            </a:stretch>
          </p:blipFill>
          <p:spPr>
            <a:xfrm>
              <a:off x="3445440" y="3618078"/>
              <a:ext cx="111252" cy="111252"/>
            </a:xfrm>
            <a:prstGeom prst="rect">
              <a:avLst/>
            </a:prstGeom>
          </p:spPr>
        </p:pic>
        <p:pic>
          <p:nvPicPr>
            <p:cNvPr id="25" name="object 25"/>
            <p:cNvPicPr/>
            <p:nvPr/>
          </p:nvPicPr>
          <p:blipFill>
            <a:blip r:embed="rId8" cstate="print"/>
            <a:stretch>
              <a:fillRect/>
            </a:stretch>
          </p:blipFill>
          <p:spPr>
            <a:xfrm>
              <a:off x="4009320" y="3413862"/>
              <a:ext cx="111252" cy="111251"/>
            </a:xfrm>
            <a:prstGeom prst="rect">
              <a:avLst/>
            </a:prstGeom>
          </p:spPr>
        </p:pic>
        <p:pic>
          <p:nvPicPr>
            <p:cNvPr id="26" name="object 26"/>
            <p:cNvPicPr/>
            <p:nvPr/>
          </p:nvPicPr>
          <p:blipFill>
            <a:blip r:embed="rId9" cstate="print"/>
            <a:stretch>
              <a:fillRect/>
            </a:stretch>
          </p:blipFill>
          <p:spPr>
            <a:xfrm>
              <a:off x="4573200" y="3508350"/>
              <a:ext cx="111252" cy="111252"/>
            </a:xfrm>
            <a:prstGeom prst="rect">
              <a:avLst/>
            </a:prstGeom>
          </p:spPr>
        </p:pic>
        <p:pic>
          <p:nvPicPr>
            <p:cNvPr id="27" name="object 27"/>
            <p:cNvPicPr/>
            <p:nvPr/>
          </p:nvPicPr>
          <p:blipFill>
            <a:blip r:embed="rId10" cstate="print"/>
            <a:stretch>
              <a:fillRect/>
            </a:stretch>
          </p:blipFill>
          <p:spPr>
            <a:xfrm>
              <a:off x="5137080" y="3540354"/>
              <a:ext cx="111252" cy="111252"/>
            </a:xfrm>
            <a:prstGeom prst="rect">
              <a:avLst/>
            </a:prstGeom>
          </p:spPr>
        </p:pic>
        <p:pic>
          <p:nvPicPr>
            <p:cNvPr id="28" name="object 28"/>
            <p:cNvPicPr/>
            <p:nvPr/>
          </p:nvPicPr>
          <p:blipFill>
            <a:blip r:embed="rId9" cstate="print"/>
            <a:stretch>
              <a:fillRect/>
            </a:stretch>
          </p:blipFill>
          <p:spPr>
            <a:xfrm>
              <a:off x="6264840" y="3514446"/>
              <a:ext cx="111252" cy="111252"/>
            </a:xfrm>
            <a:prstGeom prst="rect">
              <a:avLst/>
            </a:prstGeom>
          </p:spPr>
        </p:pic>
        <p:pic>
          <p:nvPicPr>
            <p:cNvPr id="29" name="object 29"/>
            <p:cNvPicPr/>
            <p:nvPr/>
          </p:nvPicPr>
          <p:blipFill>
            <a:blip r:embed="rId8" cstate="print"/>
            <a:stretch>
              <a:fillRect/>
            </a:stretch>
          </p:blipFill>
          <p:spPr>
            <a:xfrm>
              <a:off x="6828720" y="3496158"/>
              <a:ext cx="111251" cy="111251"/>
            </a:xfrm>
            <a:prstGeom prst="rect">
              <a:avLst/>
            </a:prstGeom>
          </p:spPr>
        </p:pic>
        <p:pic>
          <p:nvPicPr>
            <p:cNvPr id="30" name="object 30"/>
            <p:cNvPicPr/>
            <p:nvPr/>
          </p:nvPicPr>
          <p:blipFill>
            <a:blip r:embed="rId9" cstate="print"/>
            <a:stretch>
              <a:fillRect/>
            </a:stretch>
          </p:blipFill>
          <p:spPr>
            <a:xfrm>
              <a:off x="7392600" y="3441294"/>
              <a:ext cx="111251" cy="111251"/>
            </a:xfrm>
            <a:prstGeom prst="rect">
              <a:avLst/>
            </a:prstGeom>
          </p:spPr>
        </p:pic>
        <p:pic>
          <p:nvPicPr>
            <p:cNvPr id="31" name="object 31"/>
            <p:cNvPicPr/>
            <p:nvPr/>
          </p:nvPicPr>
          <p:blipFill>
            <a:blip r:embed="rId8" cstate="print"/>
            <a:stretch>
              <a:fillRect/>
            </a:stretch>
          </p:blipFill>
          <p:spPr>
            <a:xfrm>
              <a:off x="7956479" y="3409290"/>
              <a:ext cx="111251" cy="111251"/>
            </a:xfrm>
            <a:prstGeom prst="rect">
              <a:avLst/>
            </a:prstGeom>
          </p:spPr>
        </p:pic>
        <p:sp>
          <p:nvSpPr>
            <p:cNvPr id="32" name="object 32"/>
            <p:cNvSpPr/>
            <p:nvPr/>
          </p:nvSpPr>
          <p:spPr>
            <a:xfrm>
              <a:off x="961644" y="1600200"/>
              <a:ext cx="7332345" cy="0"/>
            </a:xfrm>
            <a:custGeom>
              <a:avLst/>
              <a:gdLst/>
              <a:ahLst/>
              <a:cxnLst/>
              <a:rect l="l" t="t" r="r" b="b"/>
              <a:pathLst>
                <a:path w="7332345">
                  <a:moveTo>
                    <a:pt x="0" y="0"/>
                  </a:moveTo>
                  <a:lnTo>
                    <a:pt x="7331964" y="0"/>
                  </a:lnTo>
                </a:path>
              </a:pathLst>
            </a:custGeom>
            <a:ln w="9144">
              <a:solidFill>
                <a:srgbClr val="D9D9D9"/>
              </a:solidFill>
            </a:ln>
          </p:spPr>
          <p:txBody>
            <a:bodyPr wrap="square" lIns="0" tIns="0" rIns="0" bIns="0" rtlCol="0"/>
            <a:lstStyle/>
            <a:p>
              <a:endParaRPr/>
            </a:p>
          </p:txBody>
        </p:sp>
      </p:grpSp>
      <p:sp>
        <p:nvSpPr>
          <p:cNvPr id="33" name="object 33"/>
          <p:cNvSpPr/>
          <p:nvPr/>
        </p:nvSpPr>
        <p:spPr>
          <a:xfrm>
            <a:off x="1286829" y="5727399"/>
            <a:ext cx="7332345" cy="0"/>
          </a:xfrm>
          <a:custGeom>
            <a:avLst/>
            <a:gdLst/>
            <a:ahLst/>
            <a:cxnLst/>
            <a:rect l="l" t="t" r="r" b="b"/>
            <a:pathLst>
              <a:path w="7332345">
                <a:moveTo>
                  <a:pt x="0" y="0"/>
                </a:moveTo>
                <a:lnTo>
                  <a:pt x="7331964" y="0"/>
                </a:lnTo>
              </a:path>
            </a:pathLst>
          </a:custGeom>
          <a:ln w="9144">
            <a:solidFill>
              <a:srgbClr val="D9D9D9"/>
            </a:solidFill>
          </a:ln>
        </p:spPr>
        <p:txBody>
          <a:bodyPr wrap="square" lIns="0" tIns="0" rIns="0" bIns="0" rtlCol="0"/>
          <a:lstStyle/>
          <a:p>
            <a:endParaRPr/>
          </a:p>
        </p:txBody>
      </p:sp>
      <p:sp>
        <p:nvSpPr>
          <p:cNvPr id="34" name="object 34"/>
          <p:cNvSpPr txBox="1"/>
          <p:nvPr/>
        </p:nvSpPr>
        <p:spPr>
          <a:xfrm>
            <a:off x="1468855" y="4959336"/>
            <a:ext cx="392026" cy="151323"/>
          </a:xfrm>
          <a:prstGeom prst="rect">
            <a:avLst/>
          </a:prstGeom>
        </p:spPr>
        <p:txBody>
          <a:bodyPr vert="horz" wrap="square" lIns="0" tIns="12700" rIns="0" bIns="0" rtlCol="0">
            <a:spAutoFit/>
          </a:bodyPr>
          <a:lstStyle/>
          <a:p>
            <a:pPr marL="12700">
              <a:spcBef>
                <a:spcPts val="100"/>
              </a:spcBef>
            </a:pPr>
            <a:r>
              <a:rPr sz="900" spc="-25" dirty="0">
                <a:solidFill>
                  <a:srgbClr val="404040"/>
                </a:solidFill>
                <a:latin typeface="BIZ UDPゴシック" panose="020B0400000000000000" pitchFamily="50" charset="-128"/>
                <a:ea typeface="BIZ UDPゴシック" panose="020B0400000000000000" pitchFamily="50" charset="-128"/>
                <a:cs typeface="Calibri"/>
              </a:rPr>
              <a:t>510</a:t>
            </a:r>
            <a:endParaRPr sz="900">
              <a:latin typeface="BIZ UDPゴシック" panose="020B0400000000000000" pitchFamily="50" charset="-128"/>
              <a:ea typeface="BIZ UDPゴシック" panose="020B0400000000000000" pitchFamily="50" charset="-128"/>
              <a:cs typeface="Calibri"/>
            </a:endParaRPr>
          </a:p>
        </p:txBody>
      </p:sp>
      <p:sp>
        <p:nvSpPr>
          <p:cNvPr id="35" name="object 35"/>
          <p:cNvSpPr txBox="1"/>
          <p:nvPr/>
        </p:nvSpPr>
        <p:spPr>
          <a:xfrm>
            <a:off x="1990064" y="3891889"/>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1,594</a:t>
            </a:r>
            <a:endParaRPr sz="900">
              <a:latin typeface="BIZ UDPゴシック" panose="020B0400000000000000" pitchFamily="50" charset="-128"/>
              <a:ea typeface="BIZ UDPゴシック" panose="020B0400000000000000" pitchFamily="50" charset="-128"/>
              <a:cs typeface="Calibri"/>
            </a:endParaRPr>
          </a:p>
        </p:txBody>
      </p:sp>
      <p:sp>
        <p:nvSpPr>
          <p:cNvPr id="36" name="object 36"/>
          <p:cNvSpPr txBox="1"/>
          <p:nvPr/>
        </p:nvSpPr>
        <p:spPr>
          <a:xfrm>
            <a:off x="3117977" y="3771760"/>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1,716</a:t>
            </a:r>
            <a:endParaRPr sz="900">
              <a:latin typeface="BIZ UDPゴシック" panose="020B0400000000000000" pitchFamily="50" charset="-128"/>
              <a:ea typeface="BIZ UDPゴシック" panose="020B0400000000000000" pitchFamily="50" charset="-128"/>
              <a:cs typeface="Calibri"/>
            </a:endParaRPr>
          </a:p>
        </p:txBody>
      </p:sp>
      <p:sp>
        <p:nvSpPr>
          <p:cNvPr id="37" name="object 37"/>
          <p:cNvSpPr txBox="1"/>
          <p:nvPr/>
        </p:nvSpPr>
        <p:spPr>
          <a:xfrm>
            <a:off x="3681933" y="3763873"/>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1,724</a:t>
            </a:r>
            <a:endParaRPr sz="900">
              <a:latin typeface="BIZ UDPゴシック" panose="020B0400000000000000" pitchFamily="50" charset="-128"/>
              <a:ea typeface="BIZ UDPゴシック" panose="020B0400000000000000" pitchFamily="50" charset="-128"/>
              <a:cs typeface="Calibri"/>
            </a:endParaRPr>
          </a:p>
        </p:txBody>
      </p:sp>
      <p:sp>
        <p:nvSpPr>
          <p:cNvPr id="38" name="object 38"/>
          <p:cNvSpPr txBox="1"/>
          <p:nvPr/>
        </p:nvSpPr>
        <p:spPr>
          <a:xfrm>
            <a:off x="4245889" y="3659517"/>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1,830</a:t>
            </a:r>
            <a:endParaRPr sz="900">
              <a:latin typeface="BIZ UDPゴシック" panose="020B0400000000000000" pitchFamily="50" charset="-128"/>
              <a:ea typeface="BIZ UDPゴシック" panose="020B0400000000000000" pitchFamily="50" charset="-128"/>
              <a:cs typeface="Calibri"/>
            </a:endParaRPr>
          </a:p>
        </p:txBody>
      </p:sp>
      <p:sp>
        <p:nvSpPr>
          <p:cNvPr id="39" name="object 39"/>
          <p:cNvSpPr txBox="1"/>
          <p:nvPr/>
        </p:nvSpPr>
        <p:spPr>
          <a:xfrm>
            <a:off x="4809845" y="3688092"/>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1,801</a:t>
            </a:r>
            <a:endParaRPr sz="900">
              <a:latin typeface="BIZ UDPゴシック" panose="020B0400000000000000" pitchFamily="50" charset="-128"/>
              <a:ea typeface="BIZ UDPゴシック" panose="020B0400000000000000" pitchFamily="50" charset="-128"/>
              <a:cs typeface="Calibri"/>
            </a:endParaRPr>
          </a:p>
        </p:txBody>
      </p:sp>
      <p:sp>
        <p:nvSpPr>
          <p:cNvPr id="40" name="object 40"/>
          <p:cNvSpPr txBox="1"/>
          <p:nvPr/>
        </p:nvSpPr>
        <p:spPr>
          <a:xfrm>
            <a:off x="5373802" y="3638829"/>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1,851</a:t>
            </a:r>
            <a:endParaRPr sz="900">
              <a:latin typeface="BIZ UDPゴシック" panose="020B0400000000000000" pitchFamily="50" charset="-128"/>
              <a:ea typeface="BIZ UDPゴシック" panose="020B0400000000000000" pitchFamily="50" charset="-128"/>
              <a:cs typeface="Calibri"/>
            </a:endParaRPr>
          </a:p>
        </p:txBody>
      </p:sp>
      <p:sp>
        <p:nvSpPr>
          <p:cNvPr id="41" name="object 41"/>
          <p:cNvSpPr txBox="1"/>
          <p:nvPr/>
        </p:nvSpPr>
        <p:spPr>
          <a:xfrm>
            <a:off x="5937758" y="3603396"/>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1,887</a:t>
            </a:r>
            <a:endParaRPr sz="900">
              <a:latin typeface="BIZ UDPゴシック" panose="020B0400000000000000" pitchFamily="50" charset="-128"/>
              <a:ea typeface="BIZ UDPゴシック" panose="020B0400000000000000" pitchFamily="50" charset="-128"/>
              <a:cs typeface="Calibri"/>
            </a:endParaRPr>
          </a:p>
        </p:txBody>
      </p:sp>
      <p:sp>
        <p:nvSpPr>
          <p:cNvPr id="42" name="object 42"/>
          <p:cNvSpPr txBox="1"/>
          <p:nvPr/>
        </p:nvSpPr>
        <p:spPr>
          <a:xfrm>
            <a:off x="6501714" y="3304044"/>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2,191</a:t>
            </a:r>
            <a:endParaRPr sz="900">
              <a:latin typeface="BIZ UDPゴシック" panose="020B0400000000000000" pitchFamily="50" charset="-128"/>
              <a:ea typeface="BIZ UDPゴシック" panose="020B0400000000000000" pitchFamily="50" charset="-128"/>
              <a:cs typeface="Calibri"/>
            </a:endParaRPr>
          </a:p>
        </p:txBody>
      </p:sp>
      <p:sp>
        <p:nvSpPr>
          <p:cNvPr id="43" name="object 43"/>
          <p:cNvSpPr txBox="1"/>
          <p:nvPr/>
        </p:nvSpPr>
        <p:spPr>
          <a:xfrm>
            <a:off x="7065670" y="2964344"/>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2,536</a:t>
            </a:r>
            <a:endParaRPr sz="900">
              <a:latin typeface="BIZ UDPゴシック" panose="020B0400000000000000" pitchFamily="50" charset="-128"/>
              <a:ea typeface="BIZ UDPゴシック" panose="020B0400000000000000" pitchFamily="50" charset="-128"/>
              <a:cs typeface="Calibri"/>
            </a:endParaRPr>
          </a:p>
        </p:txBody>
      </p:sp>
      <p:sp>
        <p:nvSpPr>
          <p:cNvPr id="44" name="object 44"/>
          <p:cNvSpPr txBox="1"/>
          <p:nvPr/>
        </p:nvSpPr>
        <p:spPr>
          <a:xfrm>
            <a:off x="7643340" y="2512631"/>
            <a:ext cx="506887" cy="151323"/>
          </a:xfrm>
          <a:prstGeom prst="rect">
            <a:avLst/>
          </a:prstGeom>
        </p:spPr>
        <p:txBody>
          <a:bodyPr vert="horz" wrap="square" lIns="0" tIns="12700" rIns="0" bIns="0" rtlCol="0">
            <a:spAutoFit/>
          </a:bodyPr>
          <a:lstStyle/>
          <a:p>
            <a:pPr marL="12700">
              <a:spcBef>
                <a:spcPts val="100"/>
              </a:spcBef>
            </a:pPr>
            <a:r>
              <a:rPr sz="900" spc="-20" dirty="0">
                <a:solidFill>
                  <a:srgbClr val="404040"/>
                </a:solidFill>
                <a:latin typeface="BIZ UDPゴシック" panose="020B0400000000000000" pitchFamily="50" charset="-128"/>
                <a:ea typeface="BIZ UDPゴシック" panose="020B0400000000000000" pitchFamily="50" charset="-128"/>
                <a:cs typeface="Calibri"/>
              </a:rPr>
              <a:t>2</a:t>
            </a:r>
            <a:r>
              <a:rPr lang="en-US" sz="900" spc="-20" dirty="0">
                <a:solidFill>
                  <a:srgbClr val="404040"/>
                </a:solidFill>
                <a:latin typeface="BIZ UDPゴシック" panose="020B0400000000000000" pitchFamily="50" charset="-128"/>
                <a:ea typeface="BIZ UDPゴシック" panose="020B0400000000000000" pitchFamily="50" charset="-128"/>
                <a:cs typeface="Calibri"/>
              </a:rPr>
              <a:t>,</a:t>
            </a:r>
            <a:r>
              <a:rPr sz="900" spc="-20" dirty="0">
                <a:solidFill>
                  <a:srgbClr val="404040"/>
                </a:solidFill>
                <a:latin typeface="BIZ UDPゴシック" panose="020B0400000000000000" pitchFamily="50" charset="-128"/>
                <a:ea typeface="BIZ UDPゴシック" panose="020B0400000000000000" pitchFamily="50" charset="-128"/>
                <a:cs typeface="Calibri"/>
              </a:rPr>
              <a:t>995</a:t>
            </a:r>
            <a:endParaRPr sz="900" dirty="0">
              <a:latin typeface="BIZ UDPゴシック" panose="020B0400000000000000" pitchFamily="50" charset="-128"/>
              <a:ea typeface="BIZ UDPゴシック" panose="020B0400000000000000" pitchFamily="50" charset="-128"/>
              <a:cs typeface="Calibri"/>
            </a:endParaRPr>
          </a:p>
        </p:txBody>
      </p:sp>
      <p:sp>
        <p:nvSpPr>
          <p:cNvPr id="45" name="object 45"/>
          <p:cNvSpPr txBox="1"/>
          <p:nvPr/>
        </p:nvSpPr>
        <p:spPr>
          <a:xfrm>
            <a:off x="8207148" y="2194431"/>
            <a:ext cx="563069" cy="174407"/>
          </a:xfrm>
          <a:prstGeom prst="rect">
            <a:avLst/>
          </a:prstGeom>
        </p:spPr>
        <p:txBody>
          <a:bodyPr vert="horz" wrap="square" lIns="0" tIns="12700" rIns="0" bIns="0" rtlCol="0">
            <a:spAutoFit/>
          </a:bodyPr>
          <a:lstStyle/>
          <a:p>
            <a:pPr marL="12700">
              <a:spcBef>
                <a:spcPts val="100"/>
              </a:spcBef>
            </a:pPr>
            <a:r>
              <a:rPr sz="1050" spc="-10" dirty="0">
                <a:solidFill>
                  <a:srgbClr val="006600"/>
                </a:solidFill>
                <a:latin typeface="BIZ UDPゴシック" panose="020B0400000000000000" pitchFamily="50" charset="-128"/>
                <a:ea typeface="BIZ UDPゴシック" panose="020B0400000000000000" pitchFamily="50" charset="-128"/>
                <a:cs typeface="Calibri"/>
              </a:rPr>
              <a:t>3,278</a:t>
            </a:r>
            <a:endParaRPr sz="1050" dirty="0">
              <a:solidFill>
                <a:srgbClr val="006600"/>
              </a:solidFill>
              <a:latin typeface="BIZ UDPゴシック" panose="020B0400000000000000" pitchFamily="50" charset="-128"/>
              <a:ea typeface="BIZ UDPゴシック" panose="020B0400000000000000" pitchFamily="50" charset="-128"/>
              <a:cs typeface="Calibri"/>
            </a:endParaRPr>
          </a:p>
        </p:txBody>
      </p:sp>
      <p:sp>
        <p:nvSpPr>
          <p:cNvPr id="46" name="object 46"/>
          <p:cNvSpPr txBox="1"/>
          <p:nvPr/>
        </p:nvSpPr>
        <p:spPr>
          <a:xfrm>
            <a:off x="2596653" y="4567402"/>
            <a:ext cx="392026" cy="151323"/>
          </a:xfrm>
          <a:prstGeom prst="rect">
            <a:avLst/>
          </a:prstGeom>
        </p:spPr>
        <p:txBody>
          <a:bodyPr vert="horz" wrap="square" lIns="0" tIns="12700" rIns="0" bIns="0" rtlCol="0">
            <a:spAutoFit/>
          </a:bodyPr>
          <a:lstStyle/>
          <a:p>
            <a:pPr marL="12700">
              <a:spcBef>
                <a:spcPts val="100"/>
              </a:spcBef>
            </a:pPr>
            <a:r>
              <a:rPr sz="900" spc="-25" dirty="0">
                <a:solidFill>
                  <a:srgbClr val="404040"/>
                </a:solidFill>
                <a:latin typeface="BIZ UDPゴシック" panose="020B0400000000000000" pitchFamily="50" charset="-128"/>
                <a:ea typeface="BIZ UDPゴシック" panose="020B0400000000000000" pitchFamily="50" charset="-128"/>
                <a:cs typeface="Calibri"/>
              </a:rPr>
              <a:t>908</a:t>
            </a:r>
            <a:endParaRPr sz="900">
              <a:latin typeface="BIZ UDPゴシック" panose="020B0400000000000000" pitchFamily="50" charset="-128"/>
              <a:ea typeface="BIZ UDPゴシック" panose="020B0400000000000000" pitchFamily="50" charset="-128"/>
              <a:cs typeface="Calibri"/>
            </a:endParaRPr>
          </a:p>
        </p:txBody>
      </p:sp>
      <p:sp>
        <p:nvSpPr>
          <p:cNvPr id="47" name="object 47"/>
          <p:cNvSpPr txBox="1"/>
          <p:nvPr/>
        </p:nvSpPr>
        <p:spPr>
          <a:xfrm>
            <a:off x="3117862" y="4331029"/>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1,148</a:t>
            </a:r>
            <a:endParaRPr sz="900">
              <a:latin typeface="BIZ UDPゴシック" panose="020B0400000000000000" pitchFamily="50" charset="-128"/>
              <a:ea typeface="BIZ UDPゴシック" panose="020B0400000000000000" pitchFamily="50" charset="-128"/>
              <a:cs typeface="Calibri"/>
            </a:endParaRPr>
          </a:p>
        </p:txBody>
      </p:sp>
      <p:sp>
        <p:nvSpPr>
          <p:cNvPr id="48" name="object 48"/>
          <p:cNvSpPr txBox="1"/>
          <p:nvPr/>
        </p:nvSpPr>
        <p:spPr>
          <a:xfrm>
            <a:off x="3681819" y="4087799"/>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1,395</a:t>
            </a:r>
            <a:endParaRPr sz="900">
              <a:latin typeface="BIZ UDPゴシック" panose="020B0400000000000000" pitchFamily="50" charset="-128"/>
              <a:ea typeface="BIZ UDPゴシック" panose="020B0400000000000000" pitchFamily="50" charset="-128"/>
              <a:cs typeface="Calibri"/>
            </a:endParaRPr>
          </a:p>
        </p:txBody>
      </p:sp>
      <p:sp>
        <p:nvSpPr>
          <p:cNvPr id="49" name="object 49"/>
          <p:cNvSpPr txBox="1"/>
          <p:nvPr/>
        </p:nvSpPr>
        <p:spPr>
          <a:xfrm>
            <a:off x="4245775" y="3884002"/>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1,602</a:t>
            </a:r>
            <a:endParaRPr sz="900">
              <a:latin typeface="BIZ UDPゴシック" panose="020B0400000000000000" pitchFamily="50" charset="-128"/>
              <a:ea typeface="BIZ UDPゴシック" panose="020B0400000000000000" pitchFamily="50" charset="-128"/>
              <a:cs typeface="Calibri"/>
            </a:endParaRPr>
          </a:p>
        </p:txBody>
      </p:sp>
      <p:sp>
        <p:nvSpPr>
          <p:cNvPr id="50" name="object 50"/>
          <p:cNvSpPr txBox="1"/>
          <p:nvPr/>
        </p:nvSpPr>
        <p:spPr>
          <a:xfrm>
            <a:off x="4809731" y="3978528"/>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1,506</a:t>
            </a:r>
            <a:endParaRPr sz="900">
              <a:latin typeface="BIZ UDPゴシック" panose="020B0400000000000000" pitchFamily="50" charset="-128"/>
              <a:ea typeface="BIZ UDPゴシック" panose="020B0400000000000000" pitchFamily="50" charset="-128"/>
              <a:cs typeface="Calibri"/>
            </a:endParaRPr>
          </a:p>
        </p:txBody>
      </p:sp>
      <p:sp>
        <p:nvSpPr>
          <p:cNvPr id="51" name="object 51"/>
          <p:cNvSpPr txBox="1"/>
          <p:nvPr/>
        </p:nvSpPr>
        <p:spPr>
          <a:xfrm>
            <a:off x="5373687" y="4010989"/>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1,473</a:t>
            </a:r>
            <a:endParaRPr sz="900">
              <a:latin typeface="BIZ UDPゴシック" panose="020B0400000000000000" pitchFamily="50" charset="-128"/>
              <a:ea typeface="BIZ UDPゴシック" panose="020B0400000000000000" pitchFamily="50" charset="-128"/>
              <a:cs typeface="Calibri"/>
            </a:endParaRPr>
          </a:p>
        </p:txBody>
      </p:sp>
      <p:sp>
        <p:nvSpPr>
          <p:cNvPr id="52" name="object 52"/>
          <p:cNvSpPr txBox="1"/>
          <p:nvPr/>
        </p:nvSpPr>
        <p:spPr>
          <a:xfrm>
            <a:off x="6501600" y="3984358"/>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1,500</a:t>
            </a:r>
            <a:endParaRPr sz="900">
              <a:latin typeface="BIZ UDPゴシック" panose="020B0400000000000000" pitchFamily="50" charset="-128"/>
              <a:ea typeface="BIZ UDPゴシック" panose="020B0400000000000000" pitchFamily="50" charset="-128"/>
              <a:cs typeface="Calibri"/>
            </a:endParaRPr>
          </a:p>
        </p:txBody>
      </p:sp>
      <p:sp>
        <p:nvSpPr>
          <p:cNvPr id="53" name="object 53"/>
          <p:cNvSpPr txBox="1"/>
          <p:nvPr/>
        </p:nvSpPr>
        <p:spPr>
          <a:xfrm>
            <a:off x="7065556" y="3966641"/>
            <a:ext cx="563069" cy="151323"/>
          </a:xfrm>
          <a:prstGeom prst="rect">
            <a:avLst/>
          </a:prstGeom>
        </p:spPr>
        <p:txBody>
          <a:bodyPr vert="horz" wrap="square" lIns="0" tIns="12700" rIns="0" bIns="0" rtlCol="0">
            <a:spAutoFit/>
          </a:bodyPr>
          <a:lstStyle/>
          <a:p>
            <a:pPr marL="12700">
              <a:spcBef>
                <a:spcPts val="100"/>
              </a:spcBef>
            </a:pPr>
            <a:r>
              <a:rPr sz="900" spc="-10" dirty="0">
                <a:solidFill>
                  <a:srgbClr val="404040"/>
                </a:solidFill>
                <a:latin typeface="BIZ UDPゴシック" panose="020B0400000000000000" pitchFamily="50" charset="-128"/>
                <a:ea typeface="BIZ UDPゴシック" panose="020B0400000000000000" pitchFamily="50" charset="-128"/>
                <a:cs typeface="Calibri"/>
              </a:rPr>
              <a:t>1,518</a:t>
            </a:r>
            <a:endParaRPr sz="900">
              <a:latin typeface="BIZ UDPゴシック" panose="020B0400000000000000" pitchFamily="50" charset="-128"/>
              <a:ea typeface="BIZ UDPゴシック" panose="020B0400000000000000" pitchFamily="50" charset="-128"/>
              <a:cs typeface="Calibri"/>
            </a:endParaRPr>
          </a:p>
        </p:txBody>
      </p:sp>
      <p:sp>
        <p:nvSpPr>
          <p:cNvPr id="54" name="object 54"/>
          <p:cNvSpPr txBox="1"/>
          <p:nvPr/>
        </p:nvSpPr>
        <p:spPr>
          <a:xfrm>
            <a:off x="7643226" y="3911091"/>
            <a:ext cx="506887" cy="174407"/>
          </a:xfrm>
          <a:prstGeom prst="rect">
            <a:avLst/>
          </a:prstGeom>
        </p:spPr>
        <p:txBody>
          <a:bodyPr vert="horz" wrap="square" lIns="0" tIns="12700" rIns="0" bIns="0" rtlCol="0">
            <a:spAutoFit/>
          </a:bodyPr>
          <a:lstStyle/>
          <a:p>
            <a:pPr marL="12700">
              <a:spcBef>
                <a:spcPts val="100"/>
              </a:spcBef>
            </a:pPr>
            <a:r>
              <a:rPr sz="1050" spc="-20" dirty="0">
                <a:solidFill>
                  <a:srgbClr val="404040"/>
                </a:solidFill>
                <a:latin typeface="BIZ UDPゴシック" panose="020B0400000000000000" pitchFamily="50" charset="-128"/>
                <a:ea typeface="BIZ UDPゴシック" panose="020B0400000000000000" pitchFamily="50" charset="-128"/>
                <a:cs typeface="Calibri"/>
              </a:rPr>
              <a:t>1</a:t>
            </a:r>
            <a:r>
              <a:rPr lang="en-US" sz="1050" spc="-20" dirty="0">
                <a:solidFill>
                  <a:srgbClr val="404040"/>
                </a:solidFill>
                <a:latin typeface="BIZ UDPゴシック" panose="020B0400000000000000" pitchFamily="50" charset="-128"/>
                <a:ea typeface="BIZ UDPゴシック" panose="020B0400000000000000" pitchFamily="50" charset="-128"/>
                <a:cs typeface="Calibri"/>
              </a:rPr>
              <a:t>,</a:t>
            </a:r>
            <a:r>
              <a:rPr sz="1050" spc="-20" dirty="0">
                <a:solidFill>
                  <a:srgbClr val="404040"/>
                </a:solidFill>
                <a:latin typeface="BIZ UDPゴシック" panose="020B0400000000000000" pitchFamily="50" charset="-128"/>
                <a:ea typeface="BIZ UDPゴシック" panose="020B0400000000000000" pitchFamily="50" charset="-128"/>
                <a:cs typeface="Calibri"/>
              </a:rPr>
              <a:t>574</a:t>
            </a:r>
            <a:endParaRPr sz="1050" dirty="0">
              <a:latin typeface="BIZ UDPゴシック" panose="020B0400000000000000" pitchFamily="50" charset="-128"/>
              <a:ea typeface="BIZ UDPゴシック" panose="020B0400000000000000" pitchFamily="50" charset="-128"/>
              <a:cs typeface="Calibri"/>
            </a:endParaRPr>
          </a:p>
        </p:txBody>
      </p:sp>
      <p:sp>
        <p:nvSpPr>
          <p:cNvPr id="55" name="object 55"/>
          <p:cNvSpPr txBox="1"/>
          <p:nvPr/>
        </p:nvSpPr>
        <p:spPr>
          <a:xfrm>
            <a:off x="8193582" y="3831987"/>
            <a:ext cx="563069" cy="182101"/>
          </a:xfrm>
          <a:prstGeom prst="rect">
            <a:avLst/>
          </a:prstGeom>
        </p:spPr>
        <p:txBody>
          <a:bodyPr vert="horz" wrap="square" lIns="0" tIns="12700" rIns="0" bIns="0" rtlCol="0">
            <a:spAutoFit/>
          </a:bodyPr>
          <a:lstStyle/>
          <a:p>
            <a:pPr marL="12700">
              <a:spcBef>
                <a:spcPts val="100"/>
              </a:spcBef>
            </a:pPr>
            <a:r>
              <a:rPr sz="1100" b="1" spc="-10" dirty="0">
                <a:solidFill>
                  <a:srgbClr val="006600"/>
                </a:solidFill>
                <a:latin typeface="BIZ UDPゴシック" panose="020B0400000000000000" pitchFamily="50" charset="-128"/>
                <a:ea typeface="BIZ UDPゴシック" panose="020B0400000000000000" pitchFamily="50" charset="-128"/>
                <a:cs typeface="Calibri"/>
              </a:rPr>
              <a:t>1,607</a:t>
            </a:r>
            <a:endParaRPr sz="1100" b="1" dirty="0">
              <a:solidFill>
                <a:srgbClr val="006600"/>
              </a:solidFill>
              <a:latin typeface="BIZ UDPゴシック" panose="020B0400000000000000" pitchFamily="50" charset="-128"/>
              <a:ea typeface="BIZ UDPゴシック" panose="020B0400000000000000" pitchFamily="50" charset="-128"/>
              <a:cs typeface="Calibri"/>
            </a:endParaRPr>
          </a:p>
        </p:txBody>
      </p:sp>
      <p:graphicFrame>
        <p:nvGraphicFramePr>
          <p:cNvPr id="56" name="object 56"/>
          <p:cNvGraphicFramePr>
            <a:graphicFrameLocks noGrp="1"/>
          </p:cNvGraphicFramePr>
          <p:nvPr>
            <p:extLst>
              <p:ext uri="{D42A27DB-BD31-4B8C-83A1-F6EECF244321}">
                <p14:modId xmlns:p14="http://schemas.microsoft.com/office/powerpoint/2010/main" val="3180357232"/>
              </p:ext>
            </p:extLst>
          </p:nvPr>
        </p:nvGraphicFramePr>
        <p:xfrm>
          <a:off x="1032611" y="5648227"/>
          <a:ext cx="7573639" cy="515620"/>
        </p:xfrm>
        <a:graphic>
          <a:graphicData uri="http://schemas.openxmlformats.org/drawingml/2006/table">
            <a:tbl>
              <a:tblPr firstRow="1" bandRow="1">
                <a:tableStyleId>{2D5ABB26-0587-4C30-8999-92F81FD0307C}</a:tableStyleId>
              </a:tblPr>
              <a:tblGrid>
                <a:gridCol w="219710">
                  <a:extLst>
                    <a:ext uri="{9D8B030D-6E8A-4147-A177-3AD203B41FA5}">
                      <a16:colId xmlns:a16="http://schemas.microsoft.com/office/drawing/2014/main" val="20000"/>
                    </a:ext>
                  </a:extLst>
                </a:gridCol>
                <a:gridCol w="597535">
                  <a:extLst>
                    <a:ext uri="{9D8B030D-6E8A-4147-A177-3AD203B41FA5}">
                      <a16:colId xmlns:a16="http://schemas.microsoft.com/office/drawing/2014/main" val="20001"/>
                    </a:ext>
                  </a:extLst>
                </a:gridCol>
                <a:gridCol w="563880">
                  <a:extLst>
                    <a:ext uri="{9D8B030D-6E8A-4147-A177-3AD203B41FA5}">
                      <a16:colId xmlns:a16="http://schemas.microsoft.com/office/drawing/2014/main" val="20002"/>
                    </a:ext>
                  </a:extLst>
                </a:gridCol>
                <a:gridCol w="563880">
                  <a:extLst>
                    <a:ext uri="{9D8B030D-6E8A-4147-A177-3AD203B41FA5}">
                      <a16:colId xmlns:a16="http://schemas.microsoft.com/office/drawing/2014/main" val="20003"/>
                    </a:ext>
                  </a:extLst>
                </a:gridCol>
                <a:gridCol w="563880">
                  <a:extLst>
                    <a:ext uri="{9D8B030D-6E8A-4147-A177-3AD203B41FA5}">
                      <a16:colId xmlns:a16="http://schemas.microsoft.com/office/drawing/2014/main" val="20004"/>
                    </a:ext>
                  </a:extLst>
                </a:gridCol>
                <a:gridCol w="563880">
                  <a:extLst>
                    <a:ext uri="{9D8B030D-6E8A-4147-A177-3AD203B41FA5}">
                      <a16:colId xmlns:a16="http://schemas.microsoft.com/office/drawing/2014/main" val="20005"/>
                    </a:ext>
                  </a:extLst>
                </a:gridCol>
                <a:gridCol w="563880">
                  <a:extLst>
                    <a:ext uri="{9D8B030D-6E8A-4147-A177-3AD203B41FA5}">
                      <a16:colId xmlns:a16="http://schemas.microsoft.com/office/drawing/2014/main" val="20006"/>
                    </a:ext>
                  </a:extLst>
                </a:gridCol>
                <a:gridCol w="563879">
                  <a:extLst>
                    <a:ext uri="{9D8B030D-6E8A-4147-A177-3AD203B41FA5}">
                      <a16:colId xmlns:a16="http://schemas.microsoft.com/office/drawing/2014/main" val="20007"/>
                    </a:ext>
                  </a:extLst>
                </a:gridCol>
                <a:gridCol w="563879">
                  <a:extLst>
                    <a:ext uri="{9D8B030D-6E8A-4147-A177-3AD203B41FA5}">
                      <a16:colId xmlns:a16="http://schemas.microsoft.com/office/drawing/2014/main" val="20008"/>
                    </a:ext>
                  </a:extLst>
                </a:gridCol>
                <a:gridCol w="563879">
                  <a:extLst>
                    <a:ext uri="{9D8B030D-6E8A-4147-A177-3AD203B41FA5}">
                      <a16:colId xmlns:a16="http://schemas.microsoft.com/office/drawing/2014/main" val="20009"/>
                    </a:ext>
                  </a:extLst>
                </a:gridCol>
                <a:gridCol w="563879">
                  <a:extLst>
                    <a:ext uri="{9D8B030D-6E8A-4147-A177-3AD203B41FA5}">
                      <a16:colId xmlns:a16="http://schemas.microsoft.com/office/drawing/2014/main" val="20010"/>
                    </a:ext>
                  </a:extLst>
                </a:gridCol>
                <a:gridCol w="563879">
                  <a:extLst>
                    <a:ext uri="{9D8B030D-6E8A-4147-A177-3AD203B41FA5}">
                      <a16:colId xmlns:a16="http://schemas.microsoft.com/office/drawing/2014/main" val="20011"/>
                    </a:ext>
                  </a:extLst>
                </a:gridCol>
                <a:gridCol w="563879">
                  <a:extLst>
                    <a:ext uri="{9D8B030D-6E8A-4147-A177-3AD203B41FA5}">
                      <a16:colId xmlns:a16="http://schemas.microsoft.com/office/drawing/2014/main" val="20012"/>
                    </a:ext>
                  </a:extLst>
                </a:gridCol>
                <a:gridCol w="553720">
                  <a:extLst>
                    <a:ext uri="{9D8B030D-6E8A-4147-A177-3AD203B41FA5}">
                      <a16:colId xmlns:a16="http://schemas.microsoft.com/office/drawing/2014/main" val="20013"/>
                    </a:ext>
                  </a:extLst>
                </a:gridCol>
              </a:tblGrid>
              <a:tr h="163195">
                <a:tc>
                  <a:txBody>
                    <a:bodyPr/>
                    <a:lstStyle/>
                    <a:p>
                      <a:pPr marL="31750">
                        <a:lnSpc>
                          <a:spcPct val="100000"/>
                        </a:lnSpc>
                        <a:spcBef>
                          <a:spcPts val="55"/>
                        </a:spcBef>
                      </a:pPr>
                      <a:r>
                        <a:rPr sz="900" dirty="0">
                          <a:solidFill>
                            <a:srgbClr val="585858"/>
                          </a:solidFill>
                          <a:latin typeface="BIZ UDPゴシック" panose="020B0400000000000000" pitchFamily="50" charset="-128"/>
                          <a:ea typeface="BIZ UDPゴシック" panose="020B0400000000000000" pitchFamily="50" charset="-128"/>
                          <a:cs typeface="Meiryo UI"/>
                        </a:rPr>
                        <a:t>0</a:t>
                      </a:r>
                      <a:endParaRPr sz="900">
                        <a:latin typeface="BIZ UDPゴシック" panose="020B0400000000000000" pitchFamily="50" charset="-128"/>
                        <a:ea typeface="BIZ UDPゴシック" panose="020B0400000000000000" pitchFamily="50" charset="-128"/>
                        <a:cs typeface="Meiryo UI"/>
                      </a:endParaRPr>
                    </a:p>
                  </a:txBody>
                  <a:tcPr marL="0" marR="0" marT="6985" marB="0"/>
                </a:tc>
                <a:tc gridSpan="13">
                  <a:txBody>
                    <a:bodyPr/>
                    <a:lstStyle/>
                    <a:p>
                      <a:pPr>
                        <a:lnSpc>
                          <a:spcPct val="100000"/>
                        </a:lnSpc>
                      </a:pPr>
                      <a:endParaRPr sz="900">
                        <a:latin typeface="BIZ UDPゴシック" panose="020B0400000000000000" pitchFamily="50" charset="-128"/>
                        <a:ea typeface="BIZ UDPゴシック" panose="020B0400000000000000" pitchFamily="50" charset="-128"/>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85420">
                <a:tc>
                  <a:txBody>
                    <a:bodyPr/>
                    <a:lstStyle/>
                    <a:p>
                      <a:pPr>
                        <a:lnSpc>
                          <a:spcPct val="100000"/>
                        </a:lnSpc>
                      </a:pPr>
                      <a:endParaRPr sz="1000">
                        <a:latin typeface="BIZ UDPゴシック" panose="020B0400000000000000" pitchFamily="50" charset="-128"/>
                        <a:ea typeface="BIZ UDPゴシック" panose="020B0400000000000000" pitchFamily="50" charset="-128"/>
                        <a:cs typeface="Times New Roman"/>
                      </a:endParaRPr>
                    </a:p>
                  </a:txBody>
                  <a:tcPr marL="0" marR="0" marT="0" marB="0"/>
                </a:tc>
                <a:tc>
                  <a:txBody>
                    <a:bodyPr/>
                    <a:lstStyle/>
                    <a:p>
                      <a:pPr marL="33655"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第1</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第2</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第3</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第4</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第5</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第6</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第7</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第8</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第9</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marL="96520">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第10</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marL="1905"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第11</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marL="1905"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第12</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tc>
                  <a:txBody>
                    <a:bodyPr/>
                    <a:lstStyle/>
                    <a:p>
                      <a:pPr marL="11430" algn="ctr">
                        <a:lnSpc>
                          <a:spcPct val="100000"/>
                        </a:lnSpc>
                        <a:spcBef>
                          <a:spcPts val="200"/>
                        </a:spcBef>
                      </a:pPr>
                      <a:r>
                        <a:rPr sz="900" dirty="0">
                          <a:solidFill>
                            <a:srgbClr val="585858"/>
                          </a:solidFill>
                          <a:latin typeface="BIZ UDPゴシック" panose="020B0400000000000000" pitchFamily="50" charset="-128"/>
                          <a:ea typeface="BIZ UDPゴシック" panose="020B0400000000000000" pitchFamily="50" charset="-128"/>
                          <a:cs typeface="Meiryo UI"/>
                        </a:rPr>
                        <a:t>第13</a:t>
                      </a:r>
                      <a:r>
                        <a:rPr sz="900" spc="-50" dirty="0">
                          <a:solidFill>
                            <a:srgbClr val="585858"/>
                          </a:solidFill>
                          <a:latin typeface="BIZ UDPゴシック" panose="020B0400000000000000" pitchFamily="50" charset="-128"/>
                          <a:ea typeface="BIZ UDPゴシック" panose="020B0400000000000000" pitchFamily="50" charset="-128"/>
                          <a:cs typeface="Meiryo UI"/>
                        </a:rPr>
                        <a:t>回</a:t>
                      </a:r>
                      <a:endParaRPr sz="900">
                        <a:latin typeface="BIZ UDPゴシック" panose="020B0400000000000000" pitchFamily="50" charset="-128"/>
                        <a:ea typeface="BIZ UDPゴシック" panose="020B0400000000000000" pitchFamily="50" charset="-128"/>
                        <a:cs typeface="Meiryo UI"/>
                      </a:endParaRPr>
                    </a:p>
                  </a:txBody>
                  <a:tcPr marL="0" marR="0" marT="25400" marB="0"/>
                </a:tc>
                <a:extLst>
                  <a:ext uri="{0D108BD9-81ED-4DB2-BD59-A6C34878D82A}">
                    <a16:rowId xmlns:a16="http://schemas.microsoft.com/office/drawing/2014/main" val="10001"/>
                  </a:ext>
                </a:extLst>
              </a:tr>
              <a:tr h="167005">
                <a:tc>
                  <a:txBody>
                    <a:bodyPr/>
                    <a:lstStyle/>
                    <a:p>
                      <a:pPr>
                        <a:lnSpc>
                          <a:spcPct val="100000"/>
                        </a:lnSpc>
                      </a:pPr>
                      <a:endParaRPr sz="900">
                        <a:latin typeface="BIZ UDPゴシック" panose="020B0400000000000000" pitchFamily="50" charset="-128"/>
                        <a:ea typeface="BIZ UDPゴシック" panose="020B0400000000000000" pitchFamily="50" charset="-128"/>
                        <a:cs typeface="Times New Roman"/>
                      </a:endParaRPr>
                    </a:p>
                  </a:txBody>
                  <a:tcPr marL="0" marR="0" marT="0" marB="0"/>
                </a:tc>
                <a:tc>
                  <a:txBody>
                    <a:bodyPr/>
                    <a:lstStyle/>
                    <a:p>
                      <a:pPr marL="33655"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2016.6</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2017.1</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2017.4</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2018.1</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2018.4</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2019.1</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2019.4</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2020.1</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2020.6</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marL="83185">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2021.1</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2021.4</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2022.1</a:t>
                      </a:r>
                      <a:endParaRPr sz="900">
                        <a:latin typeface="BIZ UDPゴシック" panose="020B0400000000000000" pitchFamily="50" charset="-128"/>
                        <a:ea typeface="BIZ UDPゴシック" panose="020B0400000000000000" pitchFamily="50" charset="-128"/>
                        <a:cs typeface="Meiryo UI"/>
                      </a:endParaRPr>
                    </a:p>
                  </a:txBody>
                  <a:tcPr marL="0" marR="0" marT="28575" marB="0"/>
                </a:tc>
                <a:tc>
                  <a:txBody>
                    <a:bodyPr/>
                    <a:lstStyle/>
                    <a:p>
                      <a:pPr marL="9525" algn="ctr">
                        <a:lnSpc>
                          <a:spcPts val="990"/>
                        </a:lnSpc>
                        <a:spcBef>
                          <a:spcPts val="225"/>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2022.4</a:t>
                      </a:r>
                      <a:endParaRPr sz="900" dirty="0">
                        <a:latin typeface="BIZ UDPゴシック" panose="020B0400000000000000" pitchFamily="50" charset="-128"/>
                        <a:ea typeface="BIZ UDPゴシック" panose="020B0400000000000000" pitchFamily="50" charset="-128"/>
                        <a:cs typeface="Meiryo UI"/>
                      </a:endParaRPr>
                    </a:p>
                  </a:txBody>
                  <a:tcPr marL="0" marR="0" marT="28575" marB="0"/>
                </a:tc>
                <a:extLst>
                  <a:ext uri="{0D108BD9-81ED-4DB2-BD59-A6C34878D82A}">
                    <a16:rowId xmlns:a16="http://schemas.microsoft.com/office/drawing/2014/main" val="10002"/>
                  </a:ext>
                </a:extLst>
              </a:tr>
            </a:tbl>
          </a:graphicData>
        </a:graphic>
      </p:graphicFrame>
      <p:sp>
        <p:nvSpPr>
          <p:cNvPr id="57" name="object 57"/>
          <p:cNvSpPr txBox="1"/>
          <p:nvPr/>
        </p:nvSpPr>
        <p:spPr>
          <a:xfrm>
            <a:off x="909699" y="5149989"/>
            <a:ext cx="304291" cy="151323"/>
          </a:xfrm>
          <a:prstGeom prst="rect">
            <a:avLst/>
          </a:prstGeom>
        </p:spPr>
        <p:txBody>
          <a:bodyPr vert="horz" wrap="square" lIns="0" tIns="12700" rIns="0" bIns="0" rtlCol="0">
            <a:spAutoFit/>
          </a:bodyPr>
          <a:lstStyle/>
          <a:p>
            <a:pPr marL="12700">
              <a:spcBef>
                <a:spcPts val="100"/>
              </a:spcBef>
            </a:pPr>
            <a:r>
              <a:rPr sz="900" spc="-25" dirty="0">
                <a:solidFill>
                  <a:srgbClr val="585858"/>
                </a:solidFill>
                <a:latin typeface="BIZ UDPゴシック" panose="020B0400000000000000" pitchFamily="50" charset="-128"/>
                <a:ea typeface="BIZ UDPゴシック" panose="020B0400000000000000" pitchFamily="50" charset="-128"/>
                <a:cs typeface="Meiryo UI"/>
              </a:rPr>
              <a:t>500</a:t>
            </a:r>
            <a:endParaRPr sz="900">
              <a:latin typeface="BIZ UDPゴシック" panose="020B0400000000000000" pitchFamily="50" charset="-128"/>
              <a:ea typeface="BIZ UDPゴシック" panose="020B0400000000000000" pitchFamily="50" charset="-128"/>
              <a:cs typeface="Meiryo UI"/>
            </a:endParaRPr>
          </a:p>
        </p:txBody>
      </p:sp>
      <p:sp>
        <p:nvSpPr>
          <p:cNvPr id="58" name="object 58"/>
          <p:cNvSpPr txBox="1"/>
          <p:nvPr/>
        </p:nvSpPr>
        <p:spPr>
          <a:xfrm>
            <a:off x="798829" y="4657584"/>
            <a:ext cx="449114" cy="151323"/>
          </a:xfrm>
          <a:prstGeom prst="rect">
            <a:avLst/>
          </a:prstGeom>
        </p:spPr>
        <p:txBody>
          <a:bodyPr vert="horz" wrap="square" lIns="0" tIns="12700" rIns="0" bIns="0" rtlCol="0">
            <a:spAutoFit/>
          </a:bodyPr>
          <a:lstStyle/>
          <a:p>
            <a:pPr marL="12700">
              <a:spcBef>
                <a:spcPts val="100"/>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1,000</a:t>
            </a:r>
            <a:endParaRPr sz="900">
              <a:latin typeface="BIZ UDPゴシック" panose="020B0400000000000000" pitchFamily="50" charset="-128"/>
              <a:ea typeface="BIZ UDPゴシック" panose="020B0400000000000000" pitchFamily="50" charset="-128"/>
              <a:cs typeface="Meiryo UI"/>
            </a:endParaRPr>
          </a:p>
        </p:txBody>
      </p:sp>
      <p:sp>
        <p:nvSpPr>
          <p:cNvPr id="59" name="object 59"/>
          <p:cNvSpPr txBox="1"/>
          <p:nvPr/>
        </p:nvSpPr>
        <p:spPr>
          <a:xfrm>
            <a:off x="798829" y="4165180"/>
            <a:ext cx="449114" cy="151323"/>
          </a:xfrm>
          <a:prstGeom prst="rect">
            <a:avLst/>
          </a:prstGeom>
        </p:spPr>
        <p:txBody>
          <a:bodyPr vert="horz" wrap="square" lIns="0" tIns="12700" rIns="0" bIns="0" rtlCol="0">
            <a:spAutoFit/>
          </a:bodyPr>
          <a:lstStyle/>
          <a:p>
            <a:pPr marL="12700">
              <a:spcBef>
                <a:spcPts val="100"/>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1,500</a:t>
            </a:r>
            <a:endParaRPr sz="900">
              <a:latin typeface="BIZ UDPゴシック" panose="020B0400000000000000" pitchFamily="50" charset="-128"/>
              <a:ea typeface="BIZ UDPゴシック" panose="020B0400000000000000" pitchFamily="50" charset="-128"/>
              <a:cs typeface="Meiryo UI"/>
            </a:endParaRPr>
          </a:p>
        </p:txBody>
      </p:sp>
      <p:sp>
        <p:nvSpPr>
          <p:cNvPr id="60" name="object 60"/>
          <p:cNvSpPr txBox="1"/>
          <p:nvPr/>
        </p:nvSpPr>
        <p:spPr>
          <a:xfrm>
            <a:off x="798829" y="3672776"/>
            <a:ext cx="449114" cy="151323"/>
          </a:xfrm>
          <a:prstGeom prst="rect">
            <a:avLst/>
          </a:prstGeom>
        </p:spPr>
        <p:txBody>
          <a:bodyPr vert="horz" wrap="square" lIns="0" tIns="12700" rIns="0" bIns="0" rtlCol="0">
            <a:spAutoFit/>
          </a:bodyPr>
          <a:lstStyle/>
          <a:p>
            <a:pPr marL="12700">
              <a:spcBef>
                <a:spcPts val="100"/>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2,000</a:t>
            </a:r>
            <a:endParaRPr sz="900">
              <a:latin typeface="BIZ UDPゴシック" panose="020B0400000000000000" pitchFamily="50" charset="-128"/>
              <a:ea typeface="BIZ UDPゴシック" panose="020B0400000000000000" pitchFamily="50" charset="-128"/>
              <a:cs typeface="Meiryo UI"/>
            </a:endParaRPr>
          </a:p>
        </p:txBody>
      </p:sp>
      <p:sp>
        <p:nvSpPr>
          <p:cNvPr id="61" name="object 61"/>
          <p:cNvSpPr txBox="1"/>
          <p:nvPr/>
        </p:nvSpPr>
        <p:spPr>
          <a:xfrm>
            <a:off x="798829" y="3180371"/>
            <a:ext cx="449114" cy="151323"/>
          </a:xfrm>
          <a:prstGeom prst="rect">
            <a:avLst/>
          </a:prstGeom>
        </p:spPr>
        <p:txBody>
          <a:bodyPr vert="horz" wrap="square" lIns="0" tIns="12700" rIns="0" bIns="0" rtlCol="0">
            <a:spAutoFit/>
          </a:bodyPr>
          <a:lstStyle/>
          <a:p>
            <a:pPr marL="12700">
              <a:spcBef>
                <a:spcPts val="100"/>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2,500</a:t>
            </a:r>
            <a:endParaRPr sz="900">
              <a:latin typeface="BIZ UDPゴシック" panose="020B0400000000000000" pitchFamily="50" charset="-128"/>
              <a:ea typeface="BIZ UDPゴシック" panose="020B0400000000000000" pitchFamily="50" charset="-128"/>
              <a:cs typeface="Meiryo UI"/>
            </a:endParaRPr>
          </a:p>
        </p:txBody>
      </p:sp>
      <p:sp>
        <p:nvSpPr>
          <p:cNvPr id="62" name="object 62"/>
          <p:cNvSpPr txBox="1"/>
          <p:nvPr/>
        </p:nvSpPr>
        <p:spPr>
          <a:xfrm>
            <a:off x="798829" y="2687967"/>
            <a:ext cx="449114" cy="151323"/>
          </a:xfrm>
          <a:prstGeom prst="rect">
            <a:avLst/>
          </a:prstGeom>
        </p:spPr>
        <p:txBody>
          <a:bodyPr vert="horz" wrap="square" lIns="0" tIns="12700" rIns="0" bIns="0" rtlCol="0">
            <a:spAutoFit/>
          </a:bodyPr>
          <a:lstStyle/>
          <a:p>
            <a:pPr marL="12700">
              <a:spcBef>
                <a:spcPts val="100"/>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3,000</a:t>
            </a:r>
            <a:endParaRPr sz="900">
              <a:latin typeface="BIZ UDPゴシック" panose="020B0400000000000000" pitchFamily="50" charset="-128"/>
              <a:ea typeface="BIZ UDPゴシック" panose="020B0400000000000000" pitchFamily="50" charset="-128"/>
              <a:cs typeface="Meiryo UI"/>
            </a:endParaRPr>
          </a:p>
        </p:txBody>
      </p:sp>
      <p:sp>
        <p:nvSpPr>
          <p:cNvPr id="63" name="object 63"/>
          <p:cNvSpPr txBox="1"/>
          <p:nvPr/>
        </p:nvSpPr>
        <p:spPr>
          <a:xfrm>
            <a:off x="798829" y="2195562"/>
            <a:ext cx="449114" cy="151323"/>
          </a:xfrm>
          <a:prstGeom prst="rect">
            <a:avLst/>
          </a:prstGeom>
        </p:spPr>
        <p:txBody>
          <a:bodyPr vert="horz" wrap="square" lIns="0" tIns="12700" rIns="0" bIns="0" rtlCol="0">
            <a:spAutoFit/>
          </a:bodyPr>
          <a:lstStyle/>
          <a:p>
            <a:pPr marL="12700">
              <a:spcBef>
                <a:spcPts val="100"/>
              </a:spcBef>
            </a:pPr>
            <a:r>
              <a:rPr sz="900" spc="-10" dirty="0">
                <a:solidFill>
                  <a:srgbClr val="585858"/>
                </a:solidFill>
                <a:latin typeface="BIZ UDPゴシック" panose="020B0400000000000000" pitchFamily="50" charset="-128"/>
                <a:ea typeface="BIZ UDPゴシック" panose="020B0400000000000000" pitchFamily="50" charset="-128"/>
                <a:cs typeface="Meiryo UI"/>
              </a:rPr>
              <a:t>3,500</a:t>
            </a:r>
            <a:endParaRPr sz="900">
              <a:latin typeface="BIZ UDPゴシック" panose="020B0400000000000000" pitchFamily="50" charset="-128"/>
              <a:ea typeface="BIZ UDPゴシック" panose="020B0400000000000000" pitchFamily="50" charset="-128"/>
              <a:cs typeface="Meiryo UI"/>
            </a:endParaRPr>
          </a:p>
        </p:txBody>
      </p:sp>
      <p:grpSp>
        <p:nvGrpSpPr>
          <p:cNvPr id="64" name="object 64"/>
          <p:cNvGrpSpPr/>
          <p:nvPr/>
        </p:nvGrpSpPr>
        <p:grpSpPr>
          <a:xfrm>
            <a:off x="4770692" y="4747468"/>
            <a:ext cx="358140" cy="85725"/>
            <a:chOff x="4445508" y="4066032"/>
            <a:chExt cx="358140" cy="85725"/>
          </a:xfrm>
        </p:grpSpPr>
        <p:sp>
          <p:nvSpPr>
            <p:cNvPr id="65" name="object 65"/>
            <p:cNvSpPr/>
            <p:nvPr/>
          </p:nvSpPr>
          <p:spPr>
            <a:xfrm>
              <a:off x="4464558" y="4109466"/>
              <a:ext cx="320040" cy="0"/>
            </a:xfrm>
            <a:custGeom>
              <a:avLst/>
              <a:gdLst/>
              <a:ahLst/>
              <a:cxnLst/>
              <a:rect l="l" t="t" r="r" b="b"/>
              <a:pathLst>
                <a:path w="320039">
                  <a:moveTo>
                    <a:pt x="0" y="0"/>
                  </a:moveTo>
                  <a:lnTo>
                    <a:pt x="320040" y="0"/>
                  </a:lnTo>
                </a:path>
              </a:pathLst>
            </a:custGeom>
            <a:ln w="38100">
              <a:solidFill>
                <a:srgbClr val="6FAC46"/>
              </a:solidFill>
            </a:ln>
          </p:spPr>
          <p:txBody>
            <a:bodyPr wrap="square" lIns="0" tIns="0" rIns="0" bIns="0" rtlCol="0"/>
            <a:lstStyle/>
            <a:p>
              <a:endParaRPr/>
            </a:p>
          </p:txBody>
        </p:sp>
        <p:pic>
          <p:nvPicPr>
            <p:cNvPr id="66" name="object 66"/>
            <p:cNvPicPr/>
            <p:nvPr/>
          </p:nvPicPr>
          <p:blipFill>
            <a:blip r:embed="rId11" cstate="print"/>
            <a:stretch>
              <a:fillRect/>
            </a:stretch>
          </p:blipFill>
          <p:spPr>
            <a:xfrm>
              <a:off x="4581144" y="4066032"/>
              <a:ext cx="85344" cy="85344"/>
            </a:xfrm>
            <a:prstGeom prst="rect">
              <a:avLst/>
            </a:prstGeom>
          </p:spPr>
        </p:pic>
      </p:grpSp>
      <p:sp>
        <p:nvSpPr>
          <p:cNvPr id="67" name="object 67"/>
          <p:cNvSpPr txBox="1"/>
          <p:nvPr/>
        </p:nvSpPr>
        <p:spPr>
          <a:xfrm>
            <a:off x="5131980" y="4688293"/>
            <a:ext cx="2272030" cy="182101"/>
          </a:xfrm>
          <a:prstGeom prst="rect">
            <a:avLst/>
          </a:prstGeom>
        </p:spPr>
        <p:txBody>
          <a:bodyPr vert="horz" wrap="square" lIns="0" tIns="12700" rIns="0" bIns="0" rtlCol="0">
            <a:spAutoFit/>
          </a:bodyPr>
          <a:lstStyle/>
          <a:p>
            <a:pPr marL="12700">
              <a:spcBef>
                <a:spcPts val="100"/>
              </a:spcBef>
            </a:pPr>
            <a:r>
              <a:rPr sz="1100" spc="-5" dirty="0">
                <a:solidFill>
                  <a:srgbClr val="585858"/>
                </a:solidFill>
                <a:latin typeface="BIZ UDPゴシック" panose="020B0400000000000000" pitchFamily="50" charset="-128"/>
                <a:ea typeface="BIZ UDPゴシック" panose="020B0400000000000000" pitchFamily="50" charset="-128"/>
                <a:cs typeface="Meiryo UI"/>
              </a:rPr>
              <a:t>落札価格の平均値</a:t>
            </a:r>
            <a:r>
              <a:rPr sz="1100" dirty="0">
                <a:solidFill>
                  <a:srgbClr val="585858"/>
                </a:solidFill>
                <a:latin typeface="BIZ UDPゴシック" panose="020B0400000000000000" pitchFamily="50" charset="-128"/>
                <a:ea typeface="BIZ UDPゴシック" panose="020B0400000000000000" pitchFamily="50" charset="-128"/>
                <a:cs typeface="Meiryo UI"/>
              </a:rPr>
              <a:t>（第</a:t>
            </a:r>
            <a:r>
              <a:rPr sz="1100" spc="-10" dirty="0">
                <a:solidFill>
                  <a:srgbClr val="585858"/>
                </a:solidFill>
                <a:latin typeface="BIZ UDPゴシック" panose="020B0400000000000000" pitchFamily="50" charset="-128"/>
                <a:ea typeface="BIZ UDPゴシック" panose="020B0400000000000000" pitchFamily="50" charset="-128"/>
                <a:cs typeface="Meiryo UI"/>
              </a:rPr>
              <a:t>1</a:t>
            </a:r>
            <a:r>
              <a:rPr sz="1100" spc="-15" dirty="0">
                <a:solidFill>
                  <a:srgbClr val="585858"/>
                </a:solidFill>
                <a:latin typeface="BIZ UDPゴシック" panose="020B0400000000000000" pitchFamily="50" charset="-128"/>
                <a:ea typeface="BIZ UDPゴシック" panose="020B0400000000000000" pitchFamily="50" charset="-128"/>
                <a:cs typeface="Meiryo UI"/>
              </a:rPr>
              <a:t>回</a:t>
            </a:r>
            <a:r>
              <a:rPr sz="1100" dirty="0">
                <a:solidFill>
                  <a:srgbClr val="585858"/>
                </a:solidFill>
                <a:latin typeface="BIZ UDPゴシック" panose="020B0400000000000000" pitchFamily="50" charset="-128"/>
                <a:ea typeface="BIZ UDPゴシック" panose="020B0400000000000000" pitchFamily="50" charset="-128"/>
                <a:cs typeface="Meiryo UI"/>
              </a:rPr>
              <a:t>～第</a:t>
            </a:r>
            <a:r>
              <a:rPr sz="1100" spc="-10" dirty="0">
                <a:solidFill>
                  <a:srgbClr val="585858"/>
                </a:solidFill>
                <a:latin typeface="BIZ UDPゴシック" panose="020B0400000000000000" pitchFamily="50" charset="-128"/>
                <a:ea typeface="BIZ UDPゴシック" panose="020B0400000000000000" pitchFamily="50" charset="-128"/>
                <a:cs typeface="Meiryo UI"/>
              </a:rPr>
              <a:t>3</a:t>
            </a:r>
            <a:r>
              <a:rPr sz="1100" spc="-15" dirty="0">
                <a:solidFill>
                  <a:srgbClr val="585858"/>
                </a:solidFill>
                <a:latin typeface="BIZ UDPゴシック" panose="020B0400000000000000" pitchFamily="50" charset="-128"/>
                <a:ea typeface="BIZ UDPゴシック" panose="020B0400000000000000" pitchFamily="50" charset="-128"/>
                <a:cs typeface="Meiryo UI"/>
              </a:rPr>
              <a:t>回</a:t>
            </a:r>
            <a:r>
              <a:rPr sz="1100" spc="-50" dirty="0">
                <a:solidFill>
                  <a:srgbClr val="585858"/>
                </a:solidFill>
                <a:latin typeface="BIZ UDPゴシック" panose="020B0400000000000000" pitchFamily="50" charset="-128"/>
                <a:ea typeface="BIZ UDPゴシック" panose="020B0400000000000000" pitchFamily="50" charset="-128"/>
                <a:cs typeface="Meiryo UI"/>
              </a:rPr>
              <a:t>）</a:t>
            </a:r>
            <a:endParaRPr sz="1100" dirty="0">
              <a:latin typeface="BIZ UDPゴシック" panose="020B0400000000000000" pitchFamily="50" charset="-128"/>
              <a:ea typeface="BIZ UDPゴシック" panose="020B0400000000000000" pitchFamily="50" charset="-128"/>
              <a:cs typeface="Meiryo UI"/>
            </a:endParaRPr>
          </a:p>
        </p:txBody>
      </p:sp>
      <p:grpSp>
        <p:nvGrpSpPr>
          <p:cNvPr id="68" name="object 68"/>
          <p:cNvGrpSpPr/>
          <p:nvPr/>
        </p:nvGrpSpPr>
        <p:grpSpPr>
          <a:xfrm>
            <a:off x="4770692" y="4933394"/>
            <a:ext cx="358140" cy="271780"/>
            <a:chOff x="4445508" y="4251959"/>
            <a:chExt cx="358140" cy="271780"/>
          </a:xfrm>
        </p:grpSpPr>
        <p:sp>
          <p:nvSpPr>
            <p:cNvPr id="69" name="object 69"/>
            <p:cNvSpPr/>
            <p:nvPr/>
          </p:nvSpPr>
          <p:spPr>
            <a:xfrm>
              <a:off x="4464558" y="4295393"/>
              <a:ext cx="320040" cy="0"/>
            </a:xfrm>
            <a:custGeom>
              <a:avLst/>
              <a:gdLst/>
              <a:ahLst/>
              <a:cxnLst/>
              <a:rect l="l" t="t" r="r" b="b"/>
              <a:pathLst>
                <a:path w="320039">
                  <a:moveTo>
                    <a:pt x="0" y="0"/>
                  </a:moveTo>
                  <a:lnTo>
                    <a:pt x="320040" y="0"/>
                  </a:lnTo>
                </a:path>
              </a:pathLst>
            </a:custGeom>
            <a:ln w="38100">
              <a:solidFill>
                <a:srgbClr val="00AFEF"/>
              </a:solidFill>
              <a:prstDash val="lgDash"/>
            </a:ln>
          </p:spPr>
          <p:txBody>
            <a:bodyPr wrap="square" lIns="0" tIns="0" rIns="0" bIns="0" rtlCol="0"/>
            <a:lstStyle/>
            <a:p>
              <a:endParaRPr/>
            </a:p>
          </p:txBody>
        </p:sp>
        <p:pic>
          <p:nvPicPr>
            <p:cNvPr id="70" name="object 70"/>
            <p:cNvPicPr/>
            <p:nvPr/>
          </p:nvPicPr>
          <p:blipFill>
            <a:blip r:embed="rId12" cstate="print"/>
            <a:stretch>
              <a:fillRect/>
            </a:stretch>
          </p:blipFill>
          <p:spPr>
            <a:xfrm>
              <a:off x="4581144" y="4251959"/>
              <a:ext cx="85344" cy="85344"/>
            </a:xfrm>
            <a:prstGeom prst="rect">
              <a:avLst/>
            </a:prstGeom>
          </p:spPr>
        </p:pic>
        <p:sp>
          <p:nvSpPr>
            <p:cNvPr id="71" name="object 71"/>
            <p:cNvSpPr/>
            <p:nvPr/>
          </p:nvSpPr>
          <p:spPr>
            <a:xfrm>
              <a:off x="4464558" y="4481321"/>
              <a:ext cx="320040" cy="0"/>
            </a:xfrm>
            <a:custGeom>
              <a:avLst/>
              <a:gdLst/>
              <a:ahLst/>
              <a:cxnLst/>
              <a:rect l="l" t="t" r="r" b="b"/>
              <a:pathLst>
                <a:path w="320039">
                  <a:moveTo>
                    <a:pt x="0" y="0"/>
                  </a:moveTo>
                  <a:lnTo>
                    <a:pt x="320040" y="0"/>
                  </a:lnTo>
                </a:path>
              </a:pathLst>
            </a:custGeom>
            <a:ln w="38100">
              <a:solidFill>
                <a:srgbClr val="FFC000"/>
              </a:solidFill>
              <a:prstDash val="lgDash"/>
            </a:ln>
          </p:spPr>
          <p:txBody>
            <a:bodyPr wrap="square" lIns="0" tIns="0" rIns="0" bIns="0" rtlCol="0"/>
            <a:lstStyle/>
            <a:p>
              <a:endParaRPr/>
            </a:p>
          </p:txBody>
        </p:sp>
        <p:pic>
          <p:nvPicPr>
            <p:cNvPr id="72" name="object 72"/>
            <p:cNvPicPr/>
            <p:nvPr/>
          </p:nvPicPr>
          <p:blipFill>
            <a:blip r:embed="rId13" cstate="print"/>
            <a:stretch>
              <a:fillRect/>
            </a:stretch>
          </p:blipFill>
          <p:spPr>
            <a:xfrm>
              <a:off x="4581144" y="4437887"/>
              <a:ext cx="85344" cy="85344"/>
            </a:xfrm>
            <a:prstGeom prst="rect">
              <a:avLst/>
            </a:prstGeom>
          </p:spPr>
        </p:pic>
      </p:grpSp>
      <p:sp>
        <p:nvSpPr>
          <p:cNvPr id="73" name="object 73"/>
          <p:cNvSpPr txBox="1"/>
          <p:nvPr/>
        </p:nvSpPr>
        <p:spPr>
          <a:xfrm>
            <a:off x="5131981" y="4856543"/>
            <a:ext cx="2609215" cy="369653"/>
          </a:xfrm>
          <a:prstGeom prst="rect">
            <a:avLst/>
          </a:prstGeom>
        </p:spPr>
        <p:txBody>
          <a:bodyPr vert="horz" wrap="square" lIns="0" tIns="12700" rIns="0" bIns="0" rtlCol="0">
            <a:spAutoFit/>
          </a:bodyPr>
          <a:lstStyle/>
          <a:p>
            <a:pPr marL="12700" marR="5080">
              <a:lnSpc>
                <a:spcPct val="110800"/>
              </a:lnSpc>
              <a:spcBef>
                <a:spcPts val="100"/>
              </a:spcBef>
            </a:pPr>
            <a:r>
              <a:rPr sz="1100" spc="-5" dirty="0">
                <a:solidFill>
                  <a:srgbClr val="585858"/>
                </a:solidFill>
                <a:latin typeface="BIZ UDPゴシック" panose="020B0400000000000000" pitchFamily="50" charset="-128"/>
                <a:ea typeface="BIZ UDPゴシック" panose="020B0400000000000000" pitchFamily="50" charset="-128"/>
                <a:cs typeface="Meiryo UI"/>
              </a:rPr>
              <a:t>落札価格の平均値</a:t>
            </a:r>
            <a:r>
              <a:rPr sz="1100" dirty="0">
                <a:solidFill>
                  <a:srgbClr val="585858"/>
                </a:solidFill>
                <a:latin typeface="BIZ UDPゴシック" panose="020B0400000000000000" pitchFamily="50" charset="-128"/>
                <a:ea typeface="BIZ UDPゴシック" panose="020B0400000000000000" pitchFamily="50" charset="-128"/>
                <a:cs typeface="Meiryo UI"/>
              </a:rPr>
              <a:t>（第</a:t>
            </a:r>
            <a:r>
              <a:rPr sz="1100" spc="-10" dirty="0">
                <a:solidFill>
                  <a:srgbClr val="585858"/>
                </a:solidFill>
                <a:latin typeface="BIZ UDPゴシック" panose="020B0400000000000000" pitchFamily="50" charset="-128"/>
                <a:ea typeface="BIZ UDPゴシック" panose="020B0400000000000000" pitchFamily="50" charset="-128"/>
                <a:cs typeface="Meiryo UI"/>
              </a:rPr>
              <a:t>4</a:t>
            </a:r>
            <a:r>
              <a:rPr sz="1100" spc="-15" dirty="0">
                <a:solidFill>
                  <a:srgbClr val="585858"/>
                </a:solidFill>
                <a:latin typeface="BIZ UDPゴシック" panose="020B0400000000000000" pitchFamily="50" charset="-128"/>
                <a:ea typeface="BIZ UDPゴシック" panose="020B0400000000000000" pitchFamily="50" charset="-128"/>
                <a:cs typeface="Meiryo UI"/>
              </a:rPr>
              <a:t>回</a:t>
            </a:r>
            <a:r>
              <a:rPr sz="1100" spc="-10" dirty="0">
                <a:solidFill>
                  <a:srgbClr val="585858"/>
                </a:solidFill>
                <a:latin typeface="BIZ UDPゴシック" panose="020B0400000000000000" pitchFamily="50" charset="-128"/>
                <a:ea typeface="BIZ UDPゴシック" panose="020B0400000000000000" pitchFamily="50" charset="-128"/>
                <a:cs typeface="Meiryo UI"/>
              </a:rPr>
              <a:t>～</a:t>
            </a:r>
            <a:r>
              <a:rPr sz="1100" spc="-15" dirty="0">
                <a:solidFill>
                  <a:srgbClr val="585858"/>
                </a:solidFill>
                <a:latin typeface="BIZ UDPゴシック" panose="020B0400000000000000" pitchFamily="50" charset="-128"/>
                <a:ea typeface="BIZ UDPゴシック" panose="020B0400000000000000" pitchFamily="50" charset="-128"/>
                <a:cs typeface="Meiryo UI"/>
              </a:rPr>
              <a:t>/再エネ発電</a:t>
            </a:r>
            <a:r>
              <a:rPr sz="1100" spc="-50" dirty="0">
                <a:solidFill>
                  <a:srgbClr val="585858"/>
                </a:solidFill>
                <a:latin typeface="BIZ UDPゴシック" panose="020B0400000000000000" pitchFamily="50" charset="-128"/>
                <a:ea typeface="BIZ UDPゴシック" panose="020B0400000000000000" pitchFamily="50" charset="-128"/>
                <a:cs typeface="Meiryo UI"/>
              </a:rPr>
              <a:t>）</a:t>
            </a:r>
            <a:r>
              <a:rPr sz="1100" spc="-5" dirty="0">
                <a:solidFill>
                  <a:srgbClr val="585858"/>
                </a:solidFill>
                <a:latin typeface="BIZ UDPゴシック" panose="020B0400000000000000" pitchFamily="50" charset="-128"/>
                <a:ea typeface="BIZ UDPゴシック" panose="020B0400000000000000" pitchFamily="50" charset="-128"/>
                <a:cs typeface="Meiryo UI"/>
              </a:rPr>
              <a:t>落札価格の平均値</a:t>
            </a:r>
            <a:r>
              <a:rPr sz="1100" dirty="0">
                <a:solidFill>
                  <a:srgbClr val="585858"/>
                </a:solidFill>
                <a:latin typeface="BIZ UDPゴシック" panose="020B0400000000000000" pitchFamily="50" charset="-128"/>
                <a:ea typeface="BIZ UDPゴシック" panose="020B0400000000000000" pitchFamily="50" charset="-128"/>
                <a:cs typeface="Meiryo UI"/>
              </a:rPr>
              <a:t>（第</a:t>
            </a:r>
            <a:r>
              <a:rPr sz="1100" spc="-10" dirty="0">
                <a:solidFill>
                  <a:srgbClr val="585858"/>
                </a:solidFill>
                <a:latin typeface="BIZ UDPゴシック" panose="020B0400000000000000" pitchFamily="50" charset="-128"/>
                <a:ea typeface="BIZ UDPゴシック" panose="020B0400000000000000" pitchFamily="50" charset="-128"/>
                <a:cs typeface="Meiryo UI"/>
              </a:rPr>
              <a:t>4</a:t>
            </a:r>
            <a:r>
              <a:rPr sz="1100" spc="-15" dirty="0">
                <a:solidFill>
                  <a:srgbClr val="585858"/>
                </a:solidFill>
                <a:latin typeface="BIZ UDPゴシック" panose="020B0400000000000000" pitchFamily="50" charset="-128"/>
                <a:ea typeface="BIZ UDPゴシック" panose="020B0400000000000000" pitchFamily="50" charset="-128"/>
                <a:cs typeface="Meiryo UI"/>
              </a:rPr>
              <a:t>回</a:t>
            </a:r>
            <a:r>
              <a:rPr sz="1100" spc="-10" dirty="0">
                <a:solidFill>
                  <a:srgbClr val="585858"/>
                </a:solidFill>
                <a:latin typeface="BIZ UDPゴシック" panose="020B0400000000000000" pitchFamily="50" charset="-128"/>
                <a:ea typeface="BIZ UDPゴシック" panose="020B0400000000000000" pitchFamily="50" charset="-128"/>
                <a:cs typeface="Meiryo UI"/>
              </a:rPr>
              <a:t>～/省エネ</a:t>
            </a:r>
            <a:r>
              <a:rPr sz="1100" spc="-50" dirty="0">
                <a:solidFill>
                  <a:srgbClr val="585858"/>
                </a:solidFill>
                <a:latin typeface="BIZ UDPゴシック" panose="020B0400000000000000" pitchFamily="50" charset="-128"/>
                <a:ea typeface="BIZ UDPゴシック" panose="020B0400000000000000" pitchFamily="50" charset="-128"/>
                <a:cs typeface="Meiryo UI"/>
              </a:rPr>
              <a:t>）</a:t>
            </a:r>
            <a:endParaRPr sz="1100">
              <a:latin typeface="BIZ UDPゴシック" panose="020B0400000000000000" pitchFamily="50" charset="-128"/>
              <a:ea typeface="BIZ UDPゴシック" panose="020B0400000000000000" pitchFamily="50" charset="-128"/>
              <a:cs typeface="Meiryo UI"/>
            </a:endParaRPr>
          </a:p>
        </p:txBody>
      </p:sp>
      <p:sp>
        <p:nvSpPr>
          <p:cNvPr id="74" name="object 74"/>
          <p:cNvSpPr txBox="1">
            <a:spLocks noGrp="1"/>
          </p:cNvSpPr>
          <p:nvPr>
            <p:ph type="title"/>
          </p:nvPr>
        </p:nvSpPr>
        <p:spPr>
          <a:xfrm>
            <a:off x="461955" y="22285"/>
            <a:ext cx="7731514" cy="443070"/>
          </a:xfrm>
          <a:prstGeom prst="rect">
            <a:avLst/>
          </a:prstGeom>
        </p:spPr>
        <p:txBody>
          <a:bodyPr vert="horz" wrap="square" lIns="0" tIns="12065" rIns="0" bIns="0" rtlCol="0" anchor="ctr">
            <a:spAutoFit/>
          </a:bodyPr>
          <a:lstStyle/>
          <a:p>
            <a:pPr marL="12700">
              <a:spcBef>
                <a:spcPts val="95"/>
              </a:spcBef>
            </a:pPr>
            <a:r>
              <a:rPr spc="-25" dirty="0"/>
              <a:t>Ｊ－クレジットの入札状況の推移（平均落札価格</a:t>
            </a:r>
            <a:r>
              <a:rPr spc="-50" dirty="0"/>
              <a:t>）</a:t>
            </a:r>
          </a:p>
        </p:txBody>
      </p:sp>
      <p:sp>
        <p:nvSpPr>
          <p:cNvPr id="75" name="object 75"/>
          <p:cNvSpPr txBox="1"/>
          <p:nvPr/>
        </p:nvSpPr>
        <p:spPr>
          <a:xfrm>
            <a:off x="803296" y="1949349"/>
            <a:ext cx="710284" cy="166071"/>
          </a:xfrm>
          <a:prstGeom prst="rect">
            <a:avLst/>
          </a:prstGeom>
        </p:spPr>
        <p:txBody>
          <a:bodyPr vert="horz" wrap="square" lIns="0" tIns="12065" rIns="0" bIns="0" rtlCol="0">
            <a:spAutoFit/>
          </a:bodyPr>
          <a:lstStyle/>
          <a:p>
            <a:pPr marL="12700">
              <a:spcBef>
                <a:spcPts val="95"/>
              </a:spcBef>
            </a:pPr>
            <a:r>
              <a:rPr sz="1000" spc="215" dirty="0">
                <a:latin typeface="BIZ UDPゴシック" panose="020B0400000000000000" pitchFamily="50" charset="-128"/>
                <a:ea typeface="BIZ UDPゴシック" panose="020B0400000000000000" pitchFamily="50" charset="-128"/>
                <a:cs typeface="ＭＳ Ｐゴシック"/>
              </a:rPr>
              <a:t>円</a:t>
            </a:r>
            <a:r>
              <a:rPr sz="1000" spc="-5" dirty="0">
                <a:latin typeface="BIZ UDPゴシック" panose="020B0400000000000000" pitchFamily="50" charset="-128"/>
                <a:ea typeface="BIZ UDPゴシック" panose="020B0400000000000000" pitchFamily="50" charset="-128"/>
                <a:cs typeface="Calibri"/>
              </a:rPr>
              <a:t>/ </a:t>
            </a:r>
            <a:r>
              <a:rPr sz="1000" spc="-10" dirty="0">
                <a:latin typeface="BIZ UDPゴシック" panose="020B0400000000000000" pitchFamily="50" charset="-128"/>
                <a:ea typeface="BIZ UDPゴシック" panose="020B0400000000000000" pitchFamily="50" charset="-128"/>
                <a:cs typeface="Calibri"/>
              </a:rPr>
              <a:t>t-</a:t>
            </a:r>
            <a:r>
              <a:rPr sz="1000" spc="-25" dirty="0">
                <a:latin typeface="BIZ UDPゴシック" panose="020B0400000000000000" pitchFamily="50" charset="-128"/>
                <a:ea typeface="BIZ UDPゴシック" panose="020B0400000000000000" pitchFamily="50" charset="-128"/>
                <a:cs typeface="Calibri"/>
              </a:rPr>
              <a:t>CO2</a:t>
            </a:r>
            <a:endParaRPr sz="1000">
              <a:latin typeface="BIZ UDPゴシック" panose="020B0400000000000000" pitchFamily="50" charset="-128"/>
              <a:ea typeface="BIZ UDPゴシック" panose="020B0400000000000000" pitchFamily="50" charset="-128"/>
              <a:cs typeface="Calibri"/>
            </a:endParaRPr>
          </a:p>
        </p:txBody>
      </p:sp>
      <p:sp>
        <p:nvSpPr>
          <p:cNvPr id="76" name="object 76"/>
          <p:cNvSpPr txBox="1"/>
          <p:nvPr/>
        </p:nvSpPr>
        <p:spPr>
          <a:xfrm>
            <a:off x="884041" y="6271521"/>
            <a:ext cx="5052715" cy="166071"/>
          </a:xfrm>
          <a:prstGeom prst="rect">
            <a:avLst/>
          </a:prstGeom>
        </p:spPr>
        <p:txBody>
          <a:bodyPr vert="horz" wrap="square" lIns="0" tIns="12065" rIns="0" bIns="0" rtlCol="0">
            <a:spAutoFit/>
          </a:bodyPr>
          <a:lstStyle/>
          <a:p>
            <a:pPr marL="12700">
              <a:spcBef>
                <a:spcPts val="95"/>
              </a:spcBef>
            </a:pPr>
            <a:r>
              <a:rPr sz="1000" spc="-10" dirty="0">
                <a:latin typeface="BIZ UDPゴシック" panose="020B0400000000000000" pitchFamily="50" charset="-128"/>
                <a:ea typeface="BIZ UDPゴシック" panose="020B0400000000000000" pitchFamily="50" charset="-128"/>
                <a:cs typeface="Meiryo UI"/>
              </a:rPr>
              <a:t>※平均値は</a:t>
            </a:r>
            <a:r>
              <a:rPr sz="1000" spc="-20" dirty="0">
                <a:latin typeface="BIZ UDPゴシック" panose="020B0400000000000000" pitchFamily="50" charset="-128"/>
                <a:ea typeface="BIZ UDPゴシック" panose="020B0400000000000000" pitchFamily="50" charset="-128"/>
                <a:cs typeface="Meiryo UI"/>
              </a:rPr>
              <a:t>、</a:t>
            </a:r>
            <a:r>
              <a:rPr sz="1000" spc="-10" dirty="0">
                <a:latin typeface="BIZ UDPゴシック" panose="020B0400000000000000" pitchFamily="50" charset="-128"/>
                <a:ea typeface="BIZ UDPゴシック" panose="020B0400000000000000" pitchFamily="50" charset="-128"/>
                <a:cs typeface="Meiryo UI"/>
              </a:rPr>
              <a:t>落札価格</a:t>
            </a:r>
            <a:r>
              <a:rPr sz="1000" spc="-20" dirty="0">
                <a:latin typeface="BIZ UDPゴシック" panose="020B0400000000000000" pitchFamily="50" charset="-128"/>
                <a:ea typeface="BIZ UDPゴシック" panose="020B0400000000000000" pitchFamily="50" charset="-128"/>
                <a:cs typeface="Meiryo UI"/>
              </a:rPr>
              <a:t>に</a:t>
            </a:r>
            <a:r>
              <a:rPr sz="1000" spc="-10" dirty="0">
                <a:latin typeface="BIZ UDPゴシック" panose="020B0400000000000000" pitchFamily="50" charset="-128"/>
                <a:ea typeface="BIZ UDPゴシック" panose="020B0400000000000000" pitchFamily="50" charset="-128"/>
                <a:cs typeface="Meiryo UI"/>
              </a:rPr>
              <a:t>当該落札</a:t>
            </a:r>
            <a:r>
              <a:rPr sz="1000" dirty="0">
                <a:latin typeface="BIZ UDPゴシック" panose="020B0400000000000000" pitchFamily="50" charset="-128"/>
                <a:ea typeface="BIZ UDPゴシック" panose="020B0400000000000000" pitchFamily="50" charset="-128"/>
                <a:cs typeface="Meiryo UI"/>
              </a:rPr>
              <a:t>ト</a:t>
            </a:r>
            <a:r>
              <a:rPr sz="1000" spc="-10" dirty="0">
                <a:latin typeface="BIZ UDPゴシック" panose="020B0400000000000000" pitchFamily="50" charset="-128"/>
                <a:ea typeface="BIZ UDPゴシック" panose="020B0400000000000000" pitchFamily="50" charset="-128"/>
                <a:cs typeface="Meiryo UI"/>
              </a:rPr>
              <a:t>ン数</a:t>
            </a:r>
            <a:r>
              <a:rPr sz="1000" spc="-15" dirty="0">
                <a:latin typeface="BIZ UDPゴシック" panose="020B0400000000000000" pitchFamily="50" charset="-128"/>
                <a:ea typeface="BIZ UDPゴシック" panose="020B0400000000000000" pitchFamily="50" charset="-128"/>
                <a:cs typeface="Meiryo UI"/>
              </a:rPr>
              <a:t>を乗じた</a:t>
            </a:r>
            <a:r>
              <a:rPr sz="1000" spc="-10" dirty="0">
                <a:latin typeface="BIZ UDPゴシック" panose="020B0400000000000000" pitchFamily="50" charset="-128"/>
                <a:ea typeface="BIZ UDPゴシック" panose="020B0400000000000000" pitchFamily="50" charset="-128"/>
                <a:cs typeface="Meiryo UI"/>
              </a:rPr>
              <a:t>合計</a:t>
            </a:r>
            <a:r>
              <a:rPr sz="1000" spc="-5" dirty="0">
                <a:latin typeface="BIZ UDPゴシック" panose="020B0400000000000000" pitchFamily="50" charset="-128"/>
                <a:ea typeface="BIZ UDPゴシック" panose="020B0400000000000000" pitchFamily="50" charset="-128"/>
                <a:cs typeface="Meiryo UI"/>
              </a:rPr>
              <a:t>を総</a:t>
            </a:r>
            <a:r>
              <a:rPr sz="1000" spc="-10" dirty="0">
                <a:latin typeface="BIZ UDPゴシック" panose="020B0400000000000000" pitchFamily="50" charset="-128"/>
                <a:ea typeface="BIZ UDPゴシック" panose="020B0400000000000000" pitchFamily="50" charset="-128"/>
                <a:cs typeface="Meiryo UI"/>
              </a:rPr>
              <a:t>販売量で除したもの</a:t>
            </a:r>
            <a:r>
              <a:rPr sz="1000" spc="-50" dirty="0">
                <a:latin typeface="BIZ UDPゴシック" panose="020B0400000000000000" pitchFamily="50" charset="-128"/>
                <a:ea typeface="BIZ UDPゴシック" panose="020B0400000000000000" pitchFamily="50" charset="-128"/>
                <a:cs typeface="Meiryo UI"/>
              </a:rPr>
              <a:t>。</a:t>
            </a:r>
            <a:endParaRPr sz="1000" dirty="0">
              <a:latin typeface="BIZ UDPゴシック" panose="020B0400000000000000" pitchFamily="50" charset="-128"/>
              <a:ea typeface="BIZ UDPゴシック" panose="020B0400000000000000" pitchFamily="50" charset="-128"/>
              <a:cs typeface="Meiryo UI"/>
            </a:endParaRPr>
          </a:p>
        </p:txBody>
      </p:sp>
      <p:sp>
        <p:nvSpPr>
          <p:cNvPr id="78" name="object 78"/>
          <p:cNvSpPr txBox="1"/>
          <p:nvPr/>
        </p:nvSpPr>
        <p:spPr>
          <a:xfrm>
            <a:off x="602672" y="1171711"/>
            <a:ext cx="6303887" cy="289823"/>
          </a:xfrm>
          <a:prstGeom prst="rect">
            <a:avLst/>
          </a:prstGeom>
        </p:spPr>
        <p:txBody>
          <a:bodyPr vert="horz" wrap="square" lIns="0" tIns="12700" rIns="0" bIns="0" rtlCol="0">
            <a:spAutoFit/>
          </a:bodyPr>
          <a:lstStyle/>
          <a:p>
            <a:pPr marL="12700">
              <a:spcBef>
                <a:spcPts val="100"/>
              </a:spcBef>
              <a:tabLst>
                <a:tab pos="354965" algn="l"/>
                <a:tab pos="355600" algn="l"/>
              </a:tabLst>
            </a:pPr>
            <a:r>
              <a:rPr spc="-15" dirty="0">
                <a:latin typeface="BIZ UDPゴシック" panose="020B0400000000000000" pitchFamily="50" charset="-128"/>
                <a:ea typeface="BIZ UDPゴシック" panose="020B0400000000000000" pitchFamily="50" charset="-128"/>
                <a:cs typeface="Meiryo UI"/>
              </a:rPr>
              <a:t>需要の高まりに応じて、平均落札価格も上昇している。</a:t>
            </a:r>
            <a:endParaRPr dirty="0">
              <a:latin typeface="BIZ UDPゴシック" panose="020B0400000000000000" pitchFamily="50" charset="-128"/>
              <a:ea typeface="BIZ UDPゴシック" panose="020B0400000000000000" pitchFamily="50" charset="-128"/>
              <a:cs typeface="Meiryo UI"/>
            </a:endParaRPr>
          </a:p>
        </p:txBody>
      </p:sp>
      <p:grpSp>
        <p:nvGrpSpPr>
          <p:cNvPr id="79" name="object 79"/>
          <p:cNvGrpSpPr/>
          <p:nvPr/>
        </p:nvGrpSpPr>
        <p:grpSpPr>
          <a:xfrm>
            <a:off x="6718391" y="1691824"/>
            <a:ext cx="1558925" cy="750570"/>
            <a:chOff x="6393206" y="1010389"/>
            <a:chExt cx="1558925" cy="750570"/>
          </a:xfrm>
        </p:grpSpPr>
        <p:sp>
          <p:nvSpPr>
            <p:cNvPr id="80" name="object 80"/>
            <p:cNvSpPr/>
            <p:nvPr/>
          </p:nvSpPr>
          <p:spPr>
            <a:xfrm>
              <a:off x="6416828" y="1034011"/>
              <a:ext cx="1511300" cy="702945"/>
            </a:xfrm>
            <a:custGeom>
              <a:avLst/>
              <a:gdLst/>
              <a:ahLst/>
              <a:cxnLst/>
              <a:rect l="l" t="t" r="r" b="b"/>
              <a:pathLst>
                <a:path w="1511300" h="702944">
                  <a:moveTo>
                    <a:pt x="742505" y="0"/>
                  </a:moveTo>
                  <a:lnTo>
                    <a:pt x="682346" y="1212"/>
                  </a:lnTo>
                  <a:lnTo>
                    <a:pt x="621872" y="4120"/>
                  </a:lnTo>
                  <a:lnTo>
                    <a:pt x="561321" y="8772"/>
                  </a:lnTo>
                  <a:lnTo>
                    <a:pt x="491865" y="16364"/>
                  </a:lnTo>
                  <a:lnTo>
                    <a:pt x="426027" y="26011"/>
                  </a:lnTo>
                  <a:lnTo>
                    <a:pt x="364034" y="37579"/>
                  </a:lnTo>
                  <a:lnTo>
                    <a:pt x="306108" y="50937"/>
                  </a:lnTo>
                  <a:lnTo>
                    <a:pt x="252475" y="65950"/>
                  </a:lnTo>
                  <a:lnTo>
                    <a:pt x="203359" y="82485"/>
                  </a:lnTo>
                  <a:lnTo>
                    <a:pt x="158985" y="100410"/>
                  </a:lnTo>
                  <a:lnTo>
                    <a:pt x="119578" y="119590"/>
                  </a:lnTo>
                  <a:lnTo>
                    <a:pt x="85361" y="139893"/>
                  </a:lnTo>
                  <a:lnTo>
                    <a:pt x="33398" y="183334"/>
                  </a:lnTo>
                  <a:lnTo>
                    <a:pt x="4894" y="229666"/>
                  </a:lnTo>
                  <a:lnTo>
                    <a:pt x="0" y="253583"/>
                  </a:lnTo>
                  <a:lnTo>
                    <a:pt x="1644" y="277824"/>
                  </a:lnTo>
                  <a:lnTo>
                    <a:pt x="25444" y="326742"/>
                  </a:lnTo>
                  <a:lnTo>
                    <a:pt x="66564" y="366594"/>
                  </a:lnTo>
                  <a:lnTo>
                    <a:pt x="124180" y="402695"/>
                  </a:lnTo>
                  <a:lnTo>
                    <a:pt x="158578" y="419221"/>
                  </a:lnTo>
                  <a:lnTo>
                    <a:pt x="196387" y="434666"/>
                  </a:lnTo>
                  <a:lnTo>
                    <a:pt x="237368" y="448984"/>
                  </a:lnTo>
                  <a:lnTo>
                    <a:pt x="281282" y="462128"/>
                  </a:lnTo>
                  <a:lnTo>
                    <a:pt x="327892" y="474049"/>
                  </a:lnTo>
                  <a:lnTo>
                    <a:pt x="376960" y="484700"/>
                  </a:lnTo>
                  <a:lnTo>
                    <a:pt x="428247" y="494034"/>
                  </a:lnTo>
                  <a:lnTo>
                    <a:pt x="481516" y="502004"/>
                  </a:lnTo>
                  <a:lnTo>
                    <a:pt x="536529" y="508562"/>
                  </a:lnTo>
                  <a:lnTo>
                    <a:pt x="593046" y="513661"/>
                  </a:lnTo>
                  <a:lnTo>
                    <a:pt x="650832" y="517253"/>
                  </a:lnTo>
                  <a:lnTo>
                    <a:pt x="709646" y="519292"/>
                  </a:lnTo>
                  <a:lnTo>
                    <a:pt x="769252" y="519728"/>
                  </a:lnTo>
                  <a:lnTo>
                    <a:pt x="829411" y="518516"/>
                  </a:lnTo>
                  <a:lnTo>
                    <a:pt x="889885" y="515608"/>
                  </a:lnTo>
                  <a:lnTo>
                    <a:pt x="950436" y="510956"/>
                  </a:lnTo>
                  <a:lnTo>
                    <a:pt x="1381855" y="702713"/>
                  </a:lnTo>
                  <a:lnTo>
                    <a:pt x="1209897" y="467610"/>
                  </a:lnTo>
                  <a:lnTo>
                    <a:pt x="1273653" y="449183"/>
                  </a:lnTo>
                  <a:lnTo>
                    <a:pt x="1330381" y="428753"/>
                  </a:lnTo>
                  <a:lnTo>
                    <a:pt x="1379851" y="406552"/>
                  </a:lnTo>
                  <a:lnTo>
                    <a:pt x="1421827" y="382813"/>
                  </a:lnTo>
                  <a:lnTo>
                    <a:pt x="1456079" y="357765"/>
                  </a:lnTo>
                  <a:lnTo>
                    <a:pt x="1500474" y="304674"/>
                  </a:lnTo>
                  <a:lnTo>
                    <a:pt x="1511173" y="249130"/>
                  </a:lnTo>
                  <a:lnTo>
                    <a:pt x="1503304" y="221017"/>
                  </a:lnTo>
                  <a:lnTo>
                    <a:pt x="1467934" y="172614"/>
                  </a:lnTo>
                  <a:lnTo>
                    <a:pt x="1418329" y="134590"/>
                  </a:lnTo>
                  <a:lnTo>
                    <a:pt x="1353179" y="100507"/>
                  </a:lnTo>
                  <a:lnTo>
                    <a:pt x="1315370" y="85061"/>
                  </a:lnTo>
                  <a:lnTo>
                    <a:pt x="1274390" y="70743"/>
                  </a:lnTo>
                  <a:lnTo>
                    <a:pt x="1230475" y="57600"/>
                  </a:lnTo>
                  <a:lnTo>
                    <a:pt x="1183865" y="45679"/>
                  </a:lnTo>
                  <a:lnTo>
                    <a:pt x="1134797" y="35028"/>
                  </a:lnTo>
                  <a:lnTo>
                    <a:pt x="1083510" y="25693"/>
                  </a:lnTo>
                  <a:lnTo>
                    <a:pt x="1030241" y="17724"/>
                  </a:lnTo>
                  <a:lnTo>
                    <a:pt x="975229" y="11165"/>
                  </a:lnTo>
                  <a:lnTo>
                    <a:pt x="918711" y="6067"/>
                  </a:lnTo>
                  <a:lnTo>
                    <a:pt x="860926" y="2474"/>
                  </a:lnTo>
                  <a:lnTo>
                    <a:pt x="802111" y="436"/>
                  </a:lnTo>
                  <a:lnTo>
                    <a:pt x="742505" y="0"/>
                  </a:lnTo>
                  <a:close/>
                </a:path>
              </a:pathLst>
            </a:custGeom>
            <a:solidFill>
              <a:srgbClr val="FCEADA"/>
            </a:solidFill>
          </p:spPr>
          <p:txBody>
            <a:bodyPr wrap="square" lIns="0" tIns="0" rIns="0" bIns="0" rtlCol="0"/>
            <a:lstStyle/>
            <a:p>
              <a:endParaRPr/>
            </a:p>
          </p:txBody>
        </p:sp>
        <p:sp>
          <p:nvSpPr>
            <p:cNvPr id="81" name="object 81"/>
            <p:cNvSpPr/>
            <p:nvPr/>
          </p:nvSpPr>
          <p:spPr>
            <a:xfrm>
              <a:off x="6416828" y="1034011"/>
              <a:ext cx="1511300" cy="702945"/>
            </a:xfrm>
            <a:custGeom>
              <a:avLst/>
              <a:gdLst/>
              <a:ahLst/>
              <a:cxnLst/>
              <a:rect l="l" t="t" r="r" b="b"/>
              <a:pathLst>
                <a:path w="1511300" h="702944">
                  <a:moveTo>
                    <a:pt x="1381855" y="702713"/>
                  </a:moveTo>
                  <a:lnTo>
                    <a:pt x="950436" y="510956"/>
                  </a:lnTo>
                  <a:lnTo>
                    <a:pt x="889885" y="515608"/>
                  </a:lnTo>
                  <a:lnTo>
                    <a:pt x="829411" y="518516"/>
                  </a:lnTo>
                  <a:lnTo>
                    <a:pt x="769252" y="519728"/>
                  </a:lnTo>
                  <a:lnTo>
                    <a:pt x="709646" y="519292"/>
                  </a:lnTo>
                  <a:lnTo>
                    <a:pt x="650832" y="517253"/>
                  </a:lnTo>
                  <a:lnTo>
                    <a:pt x="593046" y="513661"/>
                  </a:lnTo>
                  <a:lnTo>
                    <a:pt x="536529" y="508562"/>
                  </a:lnTo>
                  <a:lnTo>
                    <a:pt x="481516" y="502004"/>
                  </a:lnTo>
                  <a:lnTo>
                    <a:pt x="428247" y="494034"/>
                  </a:lnTo>
                  <a:lnTo>
                    <a:pt x="376960" y="484700"/>
                  </a:lnTo>
                  <a:lnTo>
                    <a:pt x="327892" y="474049"/>
                  </a:lnTo>
                  <a:lnTo>
                    <a:pt x="281282" y="462128"/>
                  </a:lnTo>
                  <a:lnTo>
                    <a:pt x="237368" y="448984"/>
                  </a:lnTo>
                  <a:lnTo>
                    <a:pt x="196387" y="434666"/>
                  </a:lnTo>
                  <a:lnTo>
                    <a:pt x="158578" y="419221"/>
                  </a:lnTo>
                  <a:lnTo>
                    <a:pt x="124180" y="402695"/>
                  </a:lnTo>
                  <a:lnTo>
                    <a:pt x="66564" y="366594"/>
                  </a:lnTo>
                  <a:lnTo>
                    <a:pt x="25444" y="326742"/>
                  </a:lnTo>
                  <a:lnTo>
                    <a:pt x="1644" y="277824"/>
                  </a:lnTo>
                  <a:lnTo>
                    <a:pt x="0" y="253583"/>
                  </a:lnTo>
                  <a:lnTo>
                    <a:pt x="4894" y="229666"/>
                  </a:lnTo>
                  <a:lnTo>
                    <a:pt x="33398" y="183334"/>
                  </a:lnTo>
                  <a:lnTo>
                    <a:pt x="85361" y="139893"/>
                  </a:lnTo>
                  <a:lnTo>
                    <a:pt x="119578" y="119590"/>
                  </a:lnTo>
                  <a:lnTo>
                    <a:pt x="158985" y="100410"/>
                  </a:lnTo>
                  <a:lnTo>
                    <a:pt x="203359" y="82485"/>
                  </a:lnTo>
                  <a:lnTo>
                    <a:pt x="252475" y="65950"/>
                  </a:lnTo>
                  <a:lnTo>
                    <a:pt x="306108" y="50937"/>
                  </a:lnTo>
                  <a:lnTo>
                    <a:pt x="364034" y="37579"/>
                  </a:lnTo>
                  <a:lnTo>
                    <a:pt x="426027" y="26011"/>
                  </a:lnTo>
                  <a:lnTo>
                    <a:pt x="491865" y="16364"/>
                  </a:lnTo>
                  <a:lnTo>
                    <a:pt x="561321" y="8772"/>
                  </a:lnTo>
                  <a:lnTo>
                    <a:pt x="621872" y="4120"/>
                  </a:lnTo>
                  <a:lnTo>
                    <a:pt x="682346" y="1212"/>
                  </a:lnTo>
                  <a:lnTo>
                    <a:pt x="742505" y="0"/>
                  </a:lnTo>
                  <a:lnTo>
                    <a:pt x="802111" y="436"/>
                  </a:lnTo>
                  <a:lnTo>
                    <a:pt x="860926" y="2474"/>
                  </a:lnTo>
                  <a:lnTo>
                    <a:pt x="918711" y="6067"/>
                  </a:lnTo>
                  <a:lnTo>
                    <a:pt x="975229" y="11165"/>
                  </a:lnTo>
                  <a:lnTo>
                    <a:pt x="1030241" y="17724"/>
                  </a:lnTo>
                  <a:lnTo>
                    <a:pt x="1083510" y="25693"/>
                  </a:lnTo>
                  <a:lnTo>
                    <a:pt x="1134797" y="35028"/>
                  </a:lnTo>
                  <a:lnTo>
                    <a:pt x="1183865" y="45679"/>
                  </a:lnTo>
                  <a:lnTo>
                    <a:pt x="1230475" y="57600"/>
                  </a:lnTo>
                  <a:lnTo>
                    <a:pt x="1274390" y="70743"/>
                  </a:lnTo>
                  <a:lnTo>
                    <a:pt x="1315370" y="85061"/>
                  </a:lnTo>
                  <a:lnTo>
                    <a:pt x="1353179" y="100507"/>
                  </a:lnTo>
                  <a:lnTo>
                    <a:pt x="1387578" y="117032"/>
                  </a:lnTo>
                  <a:lnTo>
                    <a:pt x="1445193" y="153133"/>
                  </a:lnTo>
                  <a:lnTo>
                    <a:pt x="1486313" y="192986"/>
                  </a:lnTo>
                  <a:lnTo>
                    <a:pt x="1511173" y="249130"/>
                  </a:lnTo>
                  <a:lnTo>
                    <a:pt x="1510152" y="277093"/>
                  </a:lnTo>
                  <a:lnTo>
                    <a:pt x="1482372" y="331642"/>
                  </a:lnTo>
                  <a:lnTo>
                    <a:pt x="1421827" y="382813"/>
                  </a:lnTo>
                  <a:lnTo>
                    <a:pt x="1379851" y="406552"/>
                  </a:lnTo>
                  <a:lnTo>
                    <a:pt x="1330381" y="428753"/>
                  </a:lnTo>
                  <a:lnTo>
                    <a:pt x="1273653" y="449183"/>
                  </a:lnTo>
                  <a:lnTo>
                    <a:pt x="1209897" y="467610"/>
                  </a:lnTo>
                  <a:lnTo>
                    <a:pt x="1381855" y="702713"/>
                  </a:lnTo>
                  <a:close/>
                </a:path>
              </a:pathLst>
            </a:custGeom>
            <a:ln w="47244">
              <a:solidFill>
                <a:srgbClr val="FFC000"/>
              </a:solidFill>
              <a:prstDash val="dash"/>
            </a:ln>
          </p:spPr>
          <p:txBody>
            <a:bodyPr wrap="square" lIns="0" tIns="0" rIns="0" bIns="0" rtlCol="0"/>
            <a:lstStyle/>
            <a:p>
              <a:endParaRPr/>
            </a:p>
          </p:txBody>
        </p:sp>
      </p:grpSp>
      <p:sp>
        <p:nvSpPr>
          <p:cNvPr id="82" name="object 82"/>
          <p:cNvSpPr txBox="1"/>
          <p:nvPr/>
        </p:nvSpPr>
        <p:spPr>
          <a:xfrm>
            <a:off x="6906559" y="1829521"/>
            <a:ext cx="1243553" cy="258404"/>
          </a:xfrm>
          <a:prstGeom prst="rect">
            <a:avLst/>
          </a:prstGeom>
        </p:spPr>
        <p:txBody>
          <a:bodyPr vert="horz" wrap="square" lIns="0" tIns="12065" rIns="0" bIns="0" rtlCol="0">
            <a:spAutoFit/>
          </a:bodyPr>
          <a:lstStyle/>
          <a:p>
            <a:pPr marL="12700">
              <a:spcBef>
                <a:spcPts val="95"/>
              </a:spcBef>
            </a:pPr>
            <a:r>
              <a:rPr sz="1100" dirty="0">
                <a:latin typeface="BIZ UDPゴシック" panose="020B0400000000000000" pitchFamily="50" charset="-128"/>
                <a:ea typeface="BIZ UDPゴシック" panose="020B0400000000000000" pitchFamily="50" charset="-128"/>
                <a:cs typeface="Meiryo UI"/>
              </a:rPr>
              <a:t>約</a:t>
            </a:r>
            <a:r>
              <a:rPr sz="1600" spc="-20" dirty="0">
                <a:latin typeface="BIZ UDPゴシック" panose="020B0400000000000000" pitchFamily="50" charset="-128"/>
                <a:ea typeface="BIZ UDPゴシック" panose="020B0400000000000000" pitchFamily="50" charset="-128"/>
                <a:cs typeface="Meiryo UI"/>
              </a:rPr>
              <a:t>1.51</a:t>
            </a:r>
            <a:r>
              <a:rPr sz="1100" spc="-10" dirty="0">
                <a:latin typeface="BIZ UDPゴシック" panose="020B0400000000000000" pitchFamily="50" charset="-128"/>
                <a:ea typeface="BIZ UDPゴシック" panose="020B0400000000000000" pitchFamily="50" charset="-128"/>
                <a:cs typeface="Meiryo UI"/>
              </a:rPr>
              <a:t>円/</a:t>
            </a:r>
            <a:r>
              <a:rPr sz="1100" spc="-20" dirty="0">
                <a:latin typeface="BIZ UDPゴシック" panose="020B0400000000000000" pitchFamily="50" charset="-128"/>
                <a:ea typeface="BIZ UDPゴシック" panose="020B0400000000000000" pitchFamily="50" charset="-128"/>
                <a:cs typeface="Meiryo UI"/>
              </a:rPr>
              <a:t>kWh</a:t>
            </a:r>
            <a:endParaRPr sz="1100" dirty="0">
              <a:latin typeface="BIZ UDPゴシック" panose="020B0400000000000000" pitchFamily="50" charset="-128"/>
              <a:ea typeface="BIZ UDPゴシック" panose="020B0400000000000000" pitchFamily="50" charset="-128"/>
              <a:cs typeface="Meiryo UI"/>
            </a:endParaRPr>
          </a:p>
        </p:txBody>
      </p:sp>
      <p:sp>
        <p:nvSpPr>
          <p:cNvPr id="83" name="object 83"/>
          <p:cNvSpPr txBox="1"/>
          <p:nvPr/>
        </p:nvSpPr>
        <p:spPr>
          <a:xfrm>
            <a:off x="8621298" y="2825393"/>
            <a:ext cx="1028414" cy="228268"/>
          </a:xfrm>
          <a:prstGeom prst="rect">
            <a:avLst/>
          </a:prstGeom>
        </p:spPr>
        <p:txBody>
          <a:bodyPr vert="horz" wrap="square" lIns="0" tIns="12700" rIns="0" bIns="0" rtlCol="0">
            <a:spAutoFit/>
          </a:bodyPr>
          <a:lstStyle/>
          <a:p>
            <a:pPr marL="12700">
              <a:spcBef>
                <a:spcPts val="100"/>
              </a:spcBef>
            </a:pPr>
            <a:r>
              <a:rPr sz="1400" spc="-15" dirty="0">
                <a:latin typeface="BIZ UDPゴシック" panose="020B0400000000000000" pitchFamily="50" charset="-128"/>
                <a:ea typeface="BIZ UDPゴシック" panose="020B0400000000000000" pitchFamily="50" charset="-128"/>
                <a:cs typeface="ＭＳ Ｐゴシック"/>
              </a:rPr>
              <a:t>再エネ発電</a:t>
            </a:r>
            <a:endParaRPr sz="1400">
              <a:latin typeface="BIZ UDPゴシック" panose="020B0400000000000000" pitchFamily="50" charset="-128"/>
              <a:ea typeface="BIZ UDPゴシック" panose="020B0400000000000000" pitchFamily="50" charset="-128"/>
              <a:cs typeface="ＭＳ Ｐゴシック"/>
            </a:endParaRPr>
          </a:p>
        </p:txBody>
      </p:sp>
      <p:sp>
        <p:nvSpPr>
          <p:cNvPr id="84" name="object 84"/>
          <p:cNvSpPr txBox="1"/>
          <p:nvPr/>
        </p:nvSpPr>
        <p:spPr>
          <a:xfrm>
            <a:off x="8756651" y="3965272"/>
            <a:ext cx="616017" cy="228268"/>
          </a:xfrm>
          <a:prstGeom prst="rect">
            <a:avLst/>
          </a:prstGeom>
        </p:spPr>
        <p:txBody>
          <a:bodyPr vert="horz" wrap="square" lIns="0" tIns="12700" rIns="0" bIns="0" rtlCol="0">
            <a:spAutoFit/>
          </a:bodyPr>
          <a:lstStyle/>
          <a:p>
            <a:pPr marL="12700">
              <a:spcBef>
                <a:spcPts val="100"/>
              </a:spcBef>
            </a:pPr>
            <a:r>
              <a:rPr sz="1400" spc="-20" dirty="0">
                <a:latin typeface="BIZ UDPゴシック" panose="020B0400000000000000" pitchFamily="50" charset="-128"/>
                <a:ea typeface="BIZ UDPゴシック" panose="020B0400000000000000" pitchFamily="50" charset="-128"/>
                <a:cs typeface="ＭＳ Ｐゴシック"/>
              </a:rPr>
              <a:t>省エネ</a:t>
            </a:r>
            <a:endParaRPr sz="1400">
              <a:latin typeface="BIZ UDPゴシック" panose="020B0400000000000000" pitchFamily="50" charset="-128"/>
              <a:ea typeface="BIZ UDPゴシック" panose="020B0400000000000000" pitchFamily="50" charset="-128"/>
              <a:cs typeface="ＭＳ Ｐゴシック"/>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01910" y="6590182"/>
            <a:ext cx="13652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Meiryo UI"/>
                <a:cs typeface="Meiryo UI"/>
              </a:rPr>
              <a:t>2</a:t>
            </a:r>
            <a:endParaRPr sz="1400">
              <a:latin typeface="Meiryo UI"/>
              <a:cs typeface="Meiryo UI"/>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プロジェクト登録時・クレジットの認証時の審査費用</a:t>
            </a:r>
          </a:p>
        </p:txBody>
      </p:sp>
      <p:sp>
        <p:nvSpPr>
          <p:cNvPr id="8" name="コンテンツ プレースホルダー 7">
            <a:extLst>
              <a:ext uri="{FF2B5EF4-FFF2-40B4-BE49-F238E27FC236}">
                <a16:creationId xmlns:a16="http://schemas.microsoft.com/office/drawing/2014/main" id="{3FE82219-ED25-DF6B-E3B5-A467C9F02392}"/>
              </a:ext>
            </a:extLst>
          </p:cNvPr>
          <p:cNvSpPr>
            <a:spLocks noGrp="1"/>
          </p:cNvSpPr>
          <p:nvPr>
            <p:ph idx="1"/>
          </p:nvPr>
        </p:nvSpPr>
        <p:spPr>
          <a:xfrm>
            <a:off x="272479" y="836712"/>
            <a:ext cx="9565955" cy="5858049"/>
          </a:xfrm>
        </p:spPr>
        <p:txBody>
          <a:bodyPr/>
          <a:lstStyle/>
          <a:p>
            <a:r>
              <a:rPr lang="ja-JP" altLang="en-US" sz="2400" dirty="0"/>
              <a:t>プロジェクト登録時の妥当性確認、クレジット認証時の検証の費用は、 約</a:t>
            </a:r>
            <a:r>
              <a:rPr lang="en-US" altLang="ja-JP" sz="2400" dirty="0"/>
              <a:t>50</a:t>
            </a:r>
            <a:r>
              <a:rPr lang="ja-JP" altLang="en-US" sz="2400" dirty="0"/>
              <a:t>～</a:t>
            </a:r>
            <a:r>
              <a:rPr lang="en-US" altLang="ja-JP" sz="2400" dirty="0"/>
              <a:t>100</a:t>
            </a:r>
            <a:r>
              <a:rPr lang="ja-JP" altLang="en-US" sz="2400" dirty="0"/>
              <a:t>万円程度。</a:t>
            </a:r>
          </a:p>
          <a:p>
            <a:r>
              <a:rPr lang="ja-JP" altLang="en-US" sz="2400" dirty="0"/>
              <a:t>中小企業に対しては、</a:t>
            </a:r>
            <a:r>
              <a:rPr lang="ja-JP" altLang="en-US" sz="2400" dirty="0">
                <a:solidFill>
                  <a:srgbClr val="FF0000"/>
                </a:solidFill>
              </a:rPr>
              <a:t>登録時は</a:t>
            </a:r>
            <a:r>
              <a:rPr lang="en-US" altLang="ja-JP" sz="2400" dirty="0">
                <a:solidFill>
                  <a:srgbClr val="FF0000"/>
                </a:solidFill>
              </a:rPr>
              <a:t>80%</a:t>
            </a:r>
            <a:r>
              <a:rPr lang="ja-JP" altLang="en-US" sz="2400" dirty="0">
                <a:solidFill>
                  <a:srgbClr val="FF0000"/>
                </a:solidFill>
              </a:rPr>
              <a:t>、認証時は</a:t>
            </a:r>
            <a:r>
              <a:rPr lang="en-US" altLang="ja-JP" sz="2400" dirty="0">
                <a:solidFill>
                  <a:srgbClr val="FF0000"/>
                </a:solidFill>
              </a:rPr>
              <a:t>100%</a:t>
            </a:r>
            <a:r>
              <a:rPr lang="ja-JP" altLang="en-US" sz="2400" dirty="0">
                <a:solidFill>
                  <a:srgbClr val="FF0000"/>
                </a:solidFill>
              </a:rPr>
              <a:t>の審査費用支援</a:t>
            </a:r>
            <a:r>
              <a:rPr lang="ja-JP" altLang="en-US" sz="2400" dirty="0"/>
              <a:t>が受けられる</a:t>
            </a:r>
            <a:r>
              <a:rPr lang="en-US" altLang="ja-JP" sz="2400" dirty="0"/>
              <a:t>(</a:t>
            </a:r>
            <a:r>
              <a:rPr lang="ja-JP" altLang="en-US" sz="2400" dirty="0"/>
              <a:t>約</a:t>
            </a:r>
            <a:r>
              <a:rPr lang="en-US" altLang="ja-JP" sz="2400" dirty="0"/>
              <a:t>10</a:t>
            </a:r>
            <a:r>
              <a:rPr lang="ja-JP" altLang="en-US" sz="2400" dirty="0"/>
              <a:t>万～</a:t>
            </a:r>
            <a:r>
              <a:rPr lang="en-US" altLang="ja-JP" sz="2400" dirty="0"/>
              <a:t>20</a:t>
            </a:r>
            <a:r>
              <a:rPr lang="ja-JP" altLang="en-US" sz="2400" dirty="0"/>
              <a:t>万円は自己負担</a:t>
            </a:r>
            <a:r>
              <a:rPr lang="en-US" altLang="ja-JP" sz="2400" dirty="0"/>
              <a:t>)</a:t>
            </a:r>
            <a:r>
              <a:rPr lang="ja-JP" altLang="en-US" sz="2400" dirty="0"/>
              <a:t>。</a:t>
            </a:r>
          </a:p>
          <a:p>
            <a:endParaRPr lang="ja-JP" altLang="en-US" sz="2400" dirty="0"/>
          </a:p>
        </p:txBody>
      </p:sp>
      <p:graphicFrame>
        <p:nvGraphicFramePr>
          <p:cNvPr id="5" name="object 5"/>
          <p:cNvGraphicFramePr>
            <a:graphicFrameLocks noGrp="1"/>
          </p:cNvGraphicFramePr>
          <p:nvPr>
            <p:extLst>
              <p:ext uri="{D42A27DB-BD31-4B8C-83A1-F6EECF244321}">
                <p14:modId xmlns:p14="http://schemas.microsoft.com/office/powerpoint/2010/main" val="1141343414"/>
              </p:ext>
            </p:extLst>
          </p:nvPr>
        </p:nvGraphicFramePr>
        <p:xfrm>
          <a:off x="1424608" y="3635539"/>
          <a:ext cx="7452000" cy="2954642"/>
        </p:xfrm>
        <a:graphic>
          <a:graphicData uri="http://schemas.openxmlformats.org/drawingml/2006/table">
            <a:tbl>
              <a:tblPr firstRow="1" bandRow="1">
                <a:tableStyleId>{2D5ABB26-0587-4C30-8999-92F81FD0307C}</a:tableStyleId>
              </a:tblPr>
              <a:tblGrid>
                <a:gridCol w="3914190">
                  <a:extLst>
                    <a:ext uri="{9D8B030D-6E8A-4147-A177-3AD203B41FA5}">
                      <a16:colId xmlns:a16="http://schemas.microsoft.com/office/drawing/2014/main" val="20000"/>
                    </a:ext>
                  </a:extLst>
                </a:gridCol>
                <a:gridCol w="3537810">
                  <a:extLst>
                    <a:ext uri="{9D8B030D-6E8A-4147-A177-3AD203B41FA5}">
                      <a16:colId xmlns:a16="http://schemas.microsoft.com/office/drawing/2014/main" val="20001"/>
                    </a:ext>
                  </a:extLst>
                </a:gridCol>
              </a:tblGrid>
              <a:tr h="543202">
                <a:tc>
                  <a:txBody>
                    <a:bodyPr/>
                    <a:lstStyle/>
                    <a:p>
                      <a:pPr>
                        <a:lnSpc>
                          <a:spcPct val="100000"/>
                        </a:lnSpc>
                      </a:pPr>
                      <a:endParaRPr sz="2000" dirty="0">
                        <a:solidFill>
                          <a:schemeClr val="tx1"/>
                        </a:solidFill>
                        <a:latin typeface="BIZ UDPゴシック" panose="020B0400000000000000" pitchFamily="50" charset="-128"/>
                        <a:ea typeface="BIZ UDPゴシック" panose="020B0400000000000000" pitchFamily="50" charset="-128"/>
                        <a:cs typeface="Times New Roman"/>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1905" algn="ctr">
                        <a:lnSpc>
                          <a:spcPts val="2375"/>
                        </a:lnSpc>
                        <a:spcBef>
                          <a:spcPts val="195"/>
                        </a:spcBef>
                      </a:pPr>
                      <a:r>
                        <a:rPr sz="2400" dirty="0">
                          <a:solidFill>
                            <a:schemeClr val="tx1"/>
                          </a:solidFill>
                          <a:latin typeface="BIZ UDPゴシック" panose="020B0400000000000000" pitchFamily="50" charset="-128"/>
                          <a:ea typeface="BIZ UDPゴシック" panose="020B0400000000000000" pitchFamily="50" charset="-128"/>
                          <a:cs typeface="Meiryo UI"/>
                        </a:rPr>
                        <a:t>平均額（税抜き価格</a:t>
                      </a:r>
                      <a:r>
                        <a:rPr sz="2400" spc="-50" dirty="0">
                          <a:solidFill>
                            <a:schemeClr val="tx1"/>
                          </a:solidFill>
                          <a:latin typeface="BIZ UDPゴシック" panose="020B0400000000000000" pitchFamily="50" charset="-128"/>
                          <a:ea typeface="BIZ UDPゴシック" panose="020B0400000000000000" pitchFamily="50" charset="-128"/>
                          <a:cs typeface="Meiryo UI"/>
                        </a:rPr>
                        <a:t>）</a:t>
                      </a:r>
                      <a:endParaRPr sz="240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2476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02860">
                <a:tc>
                  <a:txBody>
                    <a:bodyPr/>
                    <a:lstStyle/>
                    <a:p>
                      <a:pPr algn="ctr">
                        <a:lnSpc>
                          <a:spcPct val="100000"/>
                        </a:lnSpc>
                        <a:spcBef>
                          <a:spcPts val="1095"/>
                        </a:spcBef>
                      </a:pPr>
                      <a:r>
                        <a:rPr sz="2400" dirty="0">
                          <a:solidFill>
                            <a:schemeClr val="tx1"/>
                          </a:solidFill>
                          <a:latin typeface="BIZ UDPゴシック" panose="020B0400000000000000" pitchFamily="50" charset="-128"/>
                          <a:ea typeface="BIZ UDPゴシック" panose="020B0400000000000000" pitchFamily="50" charset="-128"/>
                          <a:cs typeface="Meiryo UI"/>
                        </a:rPr>
                        <a:t>通常型（登録時</a:t>
                      </a:r>
                      <a:r>
                        <a:rPr sz="2400" spc="-50" dirty="0">
                          <a:solidFill>
                            <a:schemeClr val="tx1"/>
                          </a:solidFill>
                          <a:latin typeface="BIZ UDPゴシック" panose="020B0400000000000000" pitchFamily="50" charset="-128"/>
                          <a:ea typeface="BIZ UDPゴシック" panose="020B0400000000000000" pitchFamily="50" charset="-128"/>
                          <a:cs typeface="Meiryo UI"/>
                        </a:rPr>
                        <a:t>）</a:t>
                      </a:r>
                      <a:endParaRPr sz="2400" dirty="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2540" algn="ctr">
                        <a:lnSpc>
                          <a:spcPct val="100000"/>
                        </a:lnSpc>
                        <a:spcBef>
                          <a:spcPts val="1095"/>
                        </a:spcBef>
                      </a:pPr>
                      <a:r>
                        <a:rPr sz="2400" spc="-10" dirty="0">
                          <a:solidFill>
                            <a:schemeClr val="tx1"/>
                          </a:solidFill>
                          <a:latin typeface="BIZ UDPゴシック" panose="020B0400000000000000" pitchFamily="50" charset="-128"/>
                          <a:ea typeface="BIZ UDPゴシック" panose="020B0400000000000000" pitchFamily="50" charset="-128"/>
                          <a:cs typeface="Meiryo UI"/>
                        </a:rPr>
                        <a:t>618,869</a:t>
                      </a:r>
                      <a:r>
                        <a:rPr sz="2400" spc="-50" dirty="0">
                          <a:solidFill>
                            <a:schemeClr val="tx1"/>
                          </a:solidFill>
                          <a:latin typeface="BIZ UDPゴシック" panose="020B0400000000000000" pitchFamily="50" charset="-128"/>
                          <a:ea typeface="BIZ UDPゴシック" panose="020B0400000000000000" pitchFamily="50" charset="-128"/>
                          <a:cs typeface="Meiryo UI"/>
                        </a:rPr>
                        <a:t>円</a:t>
                      </a:r>
                      <a:endParaRPr sz="2400" dirty="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02860">
                <a:tc>
                  <a:txBody>
                    <a:bodyPr/>
                    <a:lstStyle/>
                    <a:p>
                      <a:pPr algn="ctr">
                        <a:lnSpc>
                          <a:spcPct val="100000"/>
                        </a:lnSpc>
                        <a:spcBef>
                          <a:spcPts val="1095"/>
                        </a:spcBef>
                      </a:pPr>
                      <a:r>
                        <a:rPr sz="2400" spc="-10" dirty="0">
                          <a:solidFill>
                            <a:schemeClr val="tx1"/>
                          </a:solidFill>
                          <a:latin typeface="BIZ UDPゴシック" panose="020B0400000000000000" pitchFamily="50" charset="-128"/>
                          <a:ea typeface="BIZ UDPゴシック" panose="020B0400000000000000" pitchFamily="50" charset="-128"/>
                          <a:cs typeface="Meiryo UI"/>
                        </a:rPr>
                        <a:t>通常型（認証時</a:t>
                      </a:r>
                      <a:r>
                        <a:rPr sz="2400" spc="-50" dirty="0">
                          <a:solidFill>
                            <a:schemeClr val="tx1"/>
                          </a:solidFill>
                          <a:latin typeface="BIZ UDPゴシック" panose="020B0400000000000000" pitchFamily="50" charset="-128"/>
                          <a:ea typeface="BIZ UDPゴシック" panose="020B0400000000000000" pitchFamily="50" charset="-128"/>
                          <a:cs typeface="Meiryo UI"/>
                        </a:rPr>
                        <a:t>）</a:t>
                      </a:r>
                      <a:endParaRPr sz="2400" dirty="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2540" algn="ctr">
                        <a:lnSpc>
                          <a:spcPct val="100000"/>
                        </a:lnSpc>
                        <a:spcBef>
                          <a:spcPts val="1095"/>
                        </a:spcBef>
                      </a:pPr>
                      <a:r>
                        <a:rPr sz="2400" spc="-10" dirty="0">
                          <a:solidFill>
                            <a:schemeClr val="tx1"/>
                          </a:solidFill>
                          <a:latin typeface="BIZ UDPゴシック" panose="020B0400000000000000" pitchFamily="50" charset="-128"/>
                          <a:ea typeface="BIZ UDPゴシック" panose="020B0400000000000000" pitchFamily="50" charset="-128"/>
                          <a:cs typeface="Meiryo UI"/>
                        </a:rPr>
                        <a:t>613,576</a:t>
                      </a:r>
                      <a:r>
                        <a:rPr sz="2400" spc="-50" dirty="0">
                          <a:solidFill>
                            <a:schemeClr val="tx1"/>
                          </a:solidFill>
                          <a:latin typeface="BIZ UDPゴシック" panose="020B0400000000000000" pitchFamily="50" charset="-128"/>
                          <a:ea typeface="BIZ UDPゴシック" panose="020B0400000000000000" pitchFamily="50" charset="-128"/>
                          <a:cs typeface="Meiryo UI"/>
                        </a:rPr>
                        <a:t>円</a:t>
                      </a:r>
                      <a:endParaRPr sz="2400" dirty="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02860">
                <a:tc>
                  <a:txBody>
                    <a:bodyPr/>
                    <a:lstStyle/>
                    <a:p>
                      <a:pPr marL="635" algn="ctr">
                        <a:lnSpc>
                          <a:spcPct val="100000"/>
                        </a:lnSpc>
                        <a:spcBef>
                          <a:spcPts val="1100"/>
                        </a:spcBef>
                      </a:pPr>
                      <a:r>
                        <a:rPr sz="2400" spc="-10" dirty="0">
                          <a:solidFill>
                            <a:schemeClr val="tx1"/>
                          </a:solidFill>
                          <a:latin typeface="BIZ UDPゴシック" panose="020B0400000000000000" pitchFamily="50" charset="-128"/>
                          <a:ea typeface="BIZ UDPゴシック" panose="020B0400000000000000" pitchFamily="50" charset="-128"/>
                          <a:cs typeface="Meiryo UI"/>
                        </a:rPr>
                        <a:t>プログラム型</a:t>
                      </a:r>
                      <a:r>
                        <a:rPr sz="2400" dirty="0">
                          <a:solidFill>
                            <a:schemeClr val="tx1"/>
                          </a:solidFill>
                          <a:latin typeface="BIZ UDPゴシック" panose="020B0400000000000000" pitchFamily="50" charset="-128"/>
                          <a:ea typeface="BIZ UDPゴシック" panose="020B0400000000000000" pitchFamily="50" charset="-128"/>
                          <a:cs typeface="Meiryo UI"/>
                        </a:rPr>
                        <a:t>（</a:t>
                      </a:r>
                      <a:r>
                        <a:rPr sz="2400" spc="-5" dirty="0">
                          <a:solidFill>
                            <a:schemeClr val="tx1"/>
                          </a:solidFill>
                          <a:latin typeface="BIZ UDPゴシック" panose="020B0400000000000000" pitchFamily="50" charset="-128"/>
                          <a:ea typeface="BIZ UDPゴシック" panose="020B0400000000000000" pitchFamily="50" charset="-128"/>
                          <a:cs typeface="Meiryo UI"/>
                        </a:rPr>
                        <a:t>登録時</a:t>
                      </a:r>
                      <a:r>
                        <a:rPr sz="2400" spc="-50" dirty="0">
                          <a:solidFill>
                            <a:schemeClr val="tx1"/>
                          </a:solidFill>
                          <a:latin typeface="BIZ UDPゴシック" panose="020B0400000000000000" pitchFamily="50" charset="-128"/>
                          <a:ea typeface="BIZ UDPゴシック" panose="020B0400000000000000" pitchFamily="50" charset="-128"/>
                          <a:cs typeface="Meiryo UI"/>
                        </a:rPr>
                        <a:t>）</a:t>
                      </a:r>
                      <a:endParaRPr sz="240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2540" algn="ctr">
                        <a:lnSpc>
                          <a:spcPct val="100000"/>
                        </a:lnSpc>
                        <a:spcBef>
                          <a:spcPts val="1100"/>
                        </a:spcBef>
                      </a:pPr>
                      <a:r>
                        <a:rPr sz="2400" spc="-10" dirty="0">
                          <a:solidFill>
                            <a:schemeClr val="tx1"/>
                          </a:solidFill>
                          <a:latin typeface="BIZ UDPゴシック" panose="020B0400000000000000" pitchFamily="50" charset="-128"/>
                          <a:ea typeface="BIZ UDPゴシック" panose="020B0400000000000000" pitchFamily="50" charset="-128"/>
                          <a:cs typeface="Meiryo UI"/>
                        </a:rPr>
                        <a:t>705,407</a:t>
                      </a:r>
                      <a:r>
                        <a:rPr sz="2400" spc="-50" dirty="0">
                          <a:solidFill>
                            <a:schemeClr val="tx1"/>
                          </a:solidFill>
                          <a:latin typeface="BIZ UDPゴシック" panose="020B0400000000000000" pitchFamily="50" charset="-128"/>
                          <a:ea typeface="BIZ UDPゴシック" panose="020B0400000000000000" pitchFamily="50" charset="-128"/>
                          <a:cs typeface="Meiryo UI"/>
                        </a:rPr>
                        <a:t>円</a:t>
                      </a:r>
                      <a:endParaRPr sz="2400" dirty="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02860">
                <a:tc>
                  <a:txBody>
                    <a:bodyPr/>
                    <a:lstStyle/>
                    <a:p>
                      <a:pPr algn="ctr">
                        <a:lnSpc>
                          <a:spcPct val="100000"/>
                        </a:lnSpc>
                        <a:spcBef>
                          <a:spcPts val="1100"/>
                        </a:spcBef>
                      </a:pPr>
                      <a:r>
                        <a:rPr sz="2400" spc="-10" dirty="0">
                          <a:solidFill>
                            <a:schemeClr val="tx1"/>
                          </a:solidFill>
                          <a:latin typeface="BIZ UDPゴシック" panose="020B0400000000000000" pitchFamily="50" charset="-128"/>
                          <a:ea typeface="BIZ UDPゴシック" panose="020B0400000000000000" pitchFamily="50" charset="-128"/>
                          <a:cs typeface="Meiryo UI"/>
                        </a:rPr>
                        <a:t>プログラム型</a:t>
                      </a:r>
                      <a:r>
                        <a:rPr sz="2400" dirty="0">
                          <a:solidFill>
                            <a:schemeClr val="tx1"/>
                          </a:solidFill>
                          <a:latin typeface="BIZ UDPゴシック" panose="020B0400000000000000" pitchFamily="50" charset="-128"/>
                          <a:ea typeface="BIZ UDPゴシック" panose="020B0400000000000000" pitchFamily="50" charset="-128"/>
                          <a:cs typeface="Meiryo UI"/>
                        </a:rPr>
                        <a:t>（認証時</a:t>
                      </a:r>
                      <a:r>
                        <a:rPr sz="2400" spc="-50" dirty="0">
                          <a:solidFill>
                            <a:schemeClr val="tx1"/>
                          </a:solidFill>
                          <a:latin typeface="BIZ UDPゴシック" panose="020B0400000000000000" pitchFamily="50" charset="-128"/>
                          <a:ea typeface="BIZ UDPゴシック" panose="020B0400000000000000" pitchFamily="50" charset="-128"/>
                          <a:cs typeface="Meiryo UI"/>
                        </a:rPr>
                        <a:t>）</a:t>
                      </a:r>
                      <a:endParaRPr sz="2400" dirty="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2540" algn="ctr">
                        <a:lnSpc>
                          <a:spcPct val="100000"/>
                        </a:lnSpc>
                        <a:spcBef>
                          <a:spcPts val="1100"/>
                        </a:spcBef>
                      </a:pPr>
                      <a:r>
                        <a:rPr sz="2400" spc="-10" dirty="0">
                          <a:solidFill>
                            <a:schemeClr val="tx1"/>
                          </a:solidFill>
                          <a:latin typeface="BIZ UDPゴシック" panose="020B0400000000000000" pitchFamily="50" charset="-128"/>
                          <a:ea typeface="BIZ UDPゴシック" panose="020B0400000000000000" pitchFamily="50" charset="-128"/>
                          <a:cs typeface="Meiryo UI"/>
                        </a:rPr>
                        <a:t>675,879</a:t>
                      </a:r>
                      <a:r>
                        <a:rPr sz="2400" spc="-50" dirty="0">
                          <a:solidFill>
                            <a:schemeClr val="tx1"/>
                          </a:solidFill>
                          <a:latin typeface="BIZ UDPゴシック" panose="020B0400000000000000" pitchFamily="50" charset="-128"/>
                          <a:ea typeface="BIZ UDPゴシック" panose="020B0400000000000000" pitchFamily="50" charset="-128"/>
                          <a:cs typeface="Meiryo UI"/>
                        </a:rPr>
                        <a:t>円</a:t>
                      </a:r>
                      <a:endParaRPr sz="2400" dirty="0">
                        <a:solidFill>
                          <a:schemeClr val="tx1"/>
                        </a:solidFill>
                        <a:latin typeface="BIZ UDPゴシック" panose="020B0400000000000000" pitchFamily="50" charset="-128"/>
                        <a:ea typeface="BIZ UDPゴシック" panose="020B0400000000000000" pitchFamily="50" charset="-128"/>
                        <a:cs typeface="Meiryo U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 name="object 6"/>
          <p:cNvSpPr txBox="1"/>
          <p:nvPr/>
        </p:nvSpPr>
        <p:spPr>
          <a:xfrm>
            <a:off x="2247323" y="3149029"/>
            <a:ext cx="5153949" cy="289823"/>
          </a:xfrm>
          <a:prstGeom prst="rect">
            <a:avLst/>
          </a:prstGeom>
        </p:spPr>
        <p:txBody>
          <a:bodyPr vert="horz" wrap="square" lIns="0" tIns="12700" rIns="0" bIns="0" rtlCol="0">
            <a:spAutoFit/>
          </a:bodyPr>
          <a:lstStyle/>
          <a:p>
            <a:pPr marL="12700" algn="ctr">
              <a:lnSpc>
                <a:spcPct val="100000"/>
              </a:lnSpc>
              <a:spcBef>
                <a:spcPts val="100"/>
              </a:spcBef>
            </a:pPr>
            <a:r>
              <a:rPr sz="1800" spc="-10" dirty="0">
                <a:latin typeface="BIZ UDPゴシック" panose="020B0400000000000000" pitchFamily="50" charset="-128"/>
                <a:ea typeface="BIZ UDPゴシック" panose="020B0400000000000000" pitchFamily="50" charset="-128"/>
                <a:cs typeface="Meiryo UI"/>
              </a:rPr>
              <a:t>2020年度における平均審査費用</a:t>
            </a:r>
            <a:endParaRPr sz="1800" dirty="0">
              <a:latin typeface="BIZ UDPゴシック" panose="020B0400000000000000" pitchFamily="50" charset="-128"/>
              <a:ea typeface="BIZ UDPゴシック" panose="020B0400000000000000" pitchFamily="50" charset="-128"/>
              <a:cs typeface="Meiryo UI"/>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6463" y="104470"/>
            <a:ext cx="8915400" cy="443711"/>
          </a:xfrm>
          <a:prstGeom prst="rect">
            <a:avLst/>
          </a:prstGeom>
        </p:spPr>
        <p:txBody>
          <a:bodyPr vert="horz" wrap="square" lIns="0" tIns="12700" rIns="0" bIns="0" rtlCol="0">
            <a:spAutoFit/>
          </a:bodyPr>
          <a:lstStyle/>
          <a:p>
            <a:pPr marL="12700">
              <a:lnSpc>
                <a:spcPct val="100000"/>
              </a:lnSpc>
              <a:spcBef>
                <a:spcPts val="100"/>
              </a:spcBef>
            </a:pPr>
            <a:r>
              <a:rPr spc="-15" dirty="0" err="1"/>
              <a:t>クレジット売却益の分配・活用モデル</a:t>
            </a:r>
            <a:r>
              <a:rPr lang="en-US" spc="-15" dirty="0"/>
              <a:t> </a:t>
            </a:r>
            <a:r>
              <a:rPr lang="ja-JP" altLang="en-US" spc="-15" dirty="0"/>
              <a:t>～　複数工場の連携</a:t>
            </a:r>
            <a:endParaRPr spc="-15" dirty="0"/>
          </a:p>
        </p:txBody>
      </p:sp>
      <p:pic>
        <p:nvPicPr>
          <p:cNvPr id="5" name="object 5"/>
          <p:cNvPicPr/>
          <p:nvPr/>
        </p:nvPicPr>
        <p:blipFill>
          <a:blip r:embed="rId2" cstate="print"/>
          <a:stretch>
            <a:fillRect/>
          </a:stretch>
        </p:blipFill>
        <p:spPr>
          <a:xfrm>
            <a:off x="6052474" y="3304983"/>
            <a:ext cx="1171926" cy="1062177"/>
          </a:xfrm>
          <a:prstGeom prst="rect">
            <a:avLst/>
          </a:prstGeom>
        </p:spPr>
      </p:pic>
      <p:sp>
        <p:nvSpPr>
          <p:cNvPr id="6" name="object 6"/>
          <p:cNvSpPr/>
          <p:nvPr/>
        </p:nvSpPr>
        <p:spPr>
          <a:xfrm>
            <a:off x="4004945" y="2258749"/>
            <a:ext cx="2561463" cy="1319628"/>
          </a:xfrm>
          <a:custGeom>
            <a:avLst/>
            <a:gdLst/>
            <a:ahLst/>
            <a:cxnLst/>
            <a:rect l="l" t="t" r="r" b="b"/>
            <a:pathLst>
              <a:path w="1873250" h="937260">
                <a:moveTo>
                  <a:pt x="0" y="468630"/>
                </a:moveTo>
                <a:lnTo>
                  <a:pt x="7884" y="407535"/>
                </a:lnTo>
                <a:lnTo>
                  <a:pt x="30881" y="348816"/>
                </a:lnTo>
                <a:lnTo>
                  <a:pt x="68002" y="292968"/>
                </a:lnTo>
                <a:lnTo>
                  <a:pt x="118262" y="240485"/>
                </a:lnTo>
                <a:lnTo>
                  <a:pt x="148010" y="215659"/>
                </a:lnTo>
                <a:lnTo>
                  <a:pt x="180673" y="191859"/>
                </a:lnTo>
                <a:lnTo>
                  <a:pt x="216127" y="169147"/>
                </a:lnTo>
                <a:lnTo>
                  <a:pt x="254249" y="147585"/>
                </a:lnTo>
                <a:lnTo>
                  <a:pt x="294916" y="127235"/>
                </a:lnTo>
                <a:lnTo>
                  <a:pt x="338003" y="108158"/>
                </a:lnTo>
                <a:lnTo>
                  <a:pt x="383389" y="90415"/>
                </a:lnTo>
                <a:lnTo>
                  <a:pt x="430949" y="74070"/>
                </a:lnTo>
                <a:lnTo>
                  <a:pt x="480561" y="59183"/>
                </a:lnTo>
                <a:lnTo>
                  <a:pt x="532100" y="45816"/>
                </a:lnTo>
                <a:lnTo>
                  <a:pt x="585444" y="34031"/>
                </a:lnTo>
                <a:lnTo>
                  <a:pt x="640470" y="23890"/>
                </a:lnTo>
                <a:lnTo>
                  <a:pt x="697053" y="15454"/>
                </a:lnTo>
                <a:lnTo>
                  <a:pt x="755070" y="8785"/>
                </a:lnTo>
                <a:lnTo>
                  <a:pt x="814399" y="3945"/>
                </a:lnTo>
                <a:lnTo>
                  <a:pt x="874916" y="996"/>
                </a:lnTo>
                <a:lnTo>
                  <a:pt x="936497" y="0"/>
                </a:lnTo>
                <a:lnTo>
                  <a:pt x="998079" y="996"/>
                </a:lnTo>
                <a:lnTo>
                  <a:pt x="1058596" y="3945"/>
                </a:lnTo>
                <a:lnTo>
                  <a:pt x="1117925" y="8785"/>
                </a:lnTo>
                <a:lnTo>
                  <a:pt x="1175942" y="15454"/>
                </a:lnTo>
                <a:lnTo>
                  <a:pt x="1232525" y="23890"/>
                </a:lnTo>
                <a:lnTo>
                  <a:pt x="1287551" y="34031"/>
                </a:lnTo>
                <a:lnTo>
                  <a:pt x="1340895" y="45816"/>
                </a:lnTo>
                <a:lnTo>
                  <a:pt x="1392434" y="59183"/>
                </a:lnTo>
                <a:lnTo>
                  <a:pt x="1442046" y="74070"/>
                </a:lnTo>
                <a:lnTo>
                  <a:pt x="1489606" y="90415"/>
                </a:lnTo>
                <a:lnTo>
                  <a:pt x="1534992" y="108158"/>
                </a:lnTo>
                <a:lnTo>
                  <a:pt x="1578079" y="127235"/>
                </a:lnTo>
                <a:lnTo>
                  <a:pt x="1618746" y="147585"/>
                </a:lnTo>
                <a:lnTo>
                  <a:pt x="1656868" y="169147"/>
                </a:lnTo>
                <a:lnTo>
                  <a:pt x="1692322" y="191859"/>
                </a:lnTo>
                <a:lnTo>
                  <a:pt x="1724985" y="215659"/>
                </a:lnTo>
                <a:lnTo>
                  <a:pt x="1754733" y="240485"/>
                </a:lnTo>
                <a:lnTo>
                  <a:pt x="1804993" y="292968"/>
                </a:lnTo>
                <a:lnTo>
                  <a:pt x="1842114" y="348816"/>
                </a:lnTo>
                <a:lnTo>
                  <a:pt x="1865111" y="407535"/>
                </a:lnTo>
                <a:lnTo>
                  <a:pt x="1872995" y="468630"/>
                </a:lnTo>
                <a:lnTo>
                  <a:pt x="1871004" y="499443"/>
                </a:lnTo>
                <a:lnTo>
                  <a:pt x="1855440" y="559411"/>
                </a:lnTo>
                <a:lnTo>
                  <a:pt x="1825258" y="616756"/>
                </a:lnTo>
                <a:lnTo>
                  <a:pt x="1781444" y="670984"/>
                </a:lnTo>
                <a:lnTo>
                  <a:pt x="1724985" y="721600"/>
                </a:lnTo>
                <a:lnTo>
                  <a:pt x="1692322" y="745400"/>
                </a:lnTo>
                <a:lnTo>
                  <a:pt x="1656868" y="768112"/>
                </a:lnTo>
                <a:lnTo>
                  <a:pt x="1618746" y="789674"/>
                </a:lnTo>
                <a:lnTo>
                  <a:pt x="1578079" y="810024"/>
                </a:lnTo>
                <a:lnTo>
                  <a:pt x="1534992" y="829101"/>
                </a:lnTo>
                <a:lnTo>
                  <a:pt x="1489606" y="846844"/>
                </a:lnTo>
                <a:lnTo>
                  <a:pt x="1442046" y="863189"/>
                </a:lnTo>
                <a:lnTo>
                  <a:pt x="1392434" y="878076"/>
                </a:lnTo>
                <a:lnTo>
                  <a:pt x="1340895" y="891443"/>
                </a:lnTo>
                <a:lnTo>
                  <a:pt x="1287551" y="903228"/>
                </a:lnTo>
                <a:lnTo>
                  <a:pt x="1232525" y="913369"/>
                </a:lnTo>
                <a:lnTo>
                  <a:pt x="1175942" y="921805"/>
                </a:lnTo>
                <a:lnTo>
                  <a:pt x="1117925" y="928474"/>
                </a:lnTo>
                <a:lnTo>
                  <a:pt x="1058596" y="933314"/>
                </a:lnTo>
                <a:lnTo>
                  <a:pt x="998079" y="936263"/>
                </a:lnTo>
                <a:lnTo>
                  <a:pt x="936497" y="937260"/>
                </a:lnTo>
                <a:lnTo>
                  <a:pt x="874916" y="936263"/>
                </a:lnTo>
                <a:lnTo>
                  <a:pt x="814399" y="933314"/>
                </a:lnTo>
                <a:lnTo>
                  <a:pt x="755070" y="928474"/>
                </a:lnTo>
                <a:lnTo>
                  <a:pt x="697053" y="921805"/>
                </a:lnTo>
                <a:lnTo>
                  <a:pt x="640470" y="913369"/>
                </a:lnTo>
                <a:lnTo>
                  <a:pt x="585444" y="903228"/>
                </a:lnTo>
                <a:lnTo>
                  <a:pt x="532100" y="891443"/>
                </a:lnTo>
                <a:lnTo>
                  <a:pt x="480561" y="878076"/>
                </a:lnTo>
                <a:lnTo>
                  <a:pt x="430949" y="863189"/>
                </a:lnTo>
                <a:lnTo>
                  <a:pt x="383389" y="846844"/>
                </a:lnTo>
                <a:lnTo>
                  <a:pt x="338003" y="829101"/>
                </a:lnTo>
                <a:lnTo>
                  <a:pt x="294916" y="810024"/>
                </a:lnTo>
                <a:lnTo>
                  <a:pt x="254249" y="789674"/>
                </a:lnTo>
                <a:lnTo>
                  <a:pt x="216127" y="768112"/>
                </a:lnTo>
                <a:lnTo>
                  <a:pt x="180673" y="745400"/>
                </a:lnTo>
                <a:lnTo>
                  <a:pt x="148010" y="721600"/>
                </a:lnTo>
                <a:lnTo>
                  <a:pt x="118262" y="696774"/>
                </a:lnTo>
                <a:lnTo>
                  <a:pt x="68002" y="644291"/>
                </a:lnTo>
                <a:lnTo>
                  <a:pt x="30881" y="588443"/>
                </a:lnTo>
                <a:lnTo>
                  <a:pt x="7884" y="529724"/>
                </a:lnTo>
                <a:lnTo>
                  <a:pt x="0" y="468630"/>
                </a:lnTo>
                <a:close/>
              </a:path>
            </a:pathLst>
          </a:custGeom>
          <a:ln w="25399">
            <a:solidFill>
              <a:srgbClr val="C0504D"/>
            </a:solidFill>
          </a:ln>
        </p:spPr>
        <p:txBody>
          <a:bodyPr wrap="square" lIns="0" tIns="0" rIns="0" bIns="0" rtlCol="0" anchor="ctr" anchorCtr="1"/>
          <a:lstStyle/>
          <a:p>
            <a:pPr algn="ctr">
              <a:lnSpc>
                <a:spcPct val="100000"/>
              </a:lnSpc>
              <a:spcBef>
                <a:spcPts val="105"/>
              </a:spcBef>
            </a:pPr>
            <a:r>
              <a:rPr lang="ja-JP" altLang="en-US" sz="2400" spc="-20" dirty="0">
                <a:latin typeface="BIZ UDPゴシック" panose="020B0400000000000000" pitchFamily="50" charset="-128"/>
                <a:ea typeface="BIZ UDPゴシック" panose="020B0400000000000000" pitchFamily="50" charset="-128"/>
                <a:cs typeface="Meiryo UI"/>
              </a:rPr>
              <a:t>クレジット</a:t>
            </a:r>
            <a:endParaRPr lang="ja-JP" altLang="en-US" sz="2400" dirty="0">
              <a:latin typeface="BIZ UDPゴシック" panose="020B0400000000000000" pitchFamily="50" charset="-128"/>
              <a:ea typeface="BIZ UDPゴシック" panose="020B0400000000000000" pitchFamily="50" charset="-128"/>
              <a:cs typeface="Meiryo UI"/>
            </a:endParaRPr>
          </a:p>
          <a:p>
            <a:pPr algn="ctr">
              <a:lnSpc>
                <a:spcPct val="100000"/>
              </a:lnSpc>
            </a:pPr>
            <a:r>
              <a:rPr lang="ja-JP" altLang="en-US" sz="2400" spc="-25" dirty="0">
                <a:latin typeface="BIZ UDPゴシック" panose="020B0400000000000000" pitchFamily="50" charset="-128"/>
                <a:ea typeface="BIZ UDPゴシック" panose="020B0400000000000000" pitchFamily="50" charset="-128"/>
                <a:cs typeface="Meiryo UI"/>
              </a:rPr>
              <a:t>売却益</a:t>
            </a:r>
            <a:endParaRPr lang="ja-JP" altLang="en-US" sz="2400" dirty="0">
              <a:latin typeface="BIZ UDPゴシック" panose="020B0400000000000000" pitchFamily="50" charset="-128"/>
              <a:ea typeface="BIZ UDPゴシック" panose="020B0400000000000000" pitchFamily="50" charset="-128"/>
              <a:cs typeface="Meiryo UI"/>
            </a:endParaRPr>
          </a:p>
          <a:p>
            <a:pPr algn="ctr">
              <a:lnSpc>
                <a:spcPct val="100000"/>
              </a:lnSpc>
            </a:pPr>
            <a:r>
              <a:rPr lang="ja-JP" altLang="en-US" sz="1800" spc="-10" dirty="0">
                <a:latin typeface="BIZ UDPゴシック" panose="020B0400000000000000" pitchFamily="50" charset="-128"/>
                <a:ea typeface="BIZ UDPゴシック" panose="020B0400000000000000" pitchFamily="50" charset="-128"/>
                <a:cs typeface="Meiryo UI"/>
              </a:rPr>
              <a:t>（</a:t>
            </a:r>
            <a:r>
              <a:rPr lang="en-US" altLang="ja-JP" sz="1800" spc="-10" dirty="0">
                <a:latin typeface="BIZ UDPゴシック" panose="020B0400000000000000" pitchFamily="50" charset="-128"/>
                <a:ea typeface="BIZ UDPゴシック" panose="020B0400000000000000" pitchFamily="50" charset="-128"/>
                <a:cs typeface="Meiryo UI"/>
              </a:rPr>
              <a:t>1,800,000</a:t>
            </a:r>
            <a:r>
              <a:rPr lang="ja-JP" altLang="en-US" sz="1800" dirty="0">
                <a:latin typeface="BIZ UDPゴシック" panose="020B0400000000000000" pitchFamily="50" charset="-128"/>
                <a:ea typeface="BIZ UDPゴシック" panose="020B0400000000000000" pitchFamily="50" charset="-128"/>
                <a:cs typeface="Meiryo UI"/>
              </a:rPr>
              <a:t>円</a:t>
            </a:r>
            <a:r>
              <a:rPr lang="ja-JP" altLang="en-US" sz="1800" spc="-50" dirty="0">
                <a:latin typeface="BIZ UDPゴシック" panose="020B0400000000000000" pitchFamily="50" charset="-128"/>
                <a:ea typeface="BIZ UDPゴシック" panose="020B0400000000000000" pitchFamily="50" charset="-128"/>
                <a:cs typeface="Meiryo UI"/>
              </a:rPr>
              <a:t>）</a:t>
            </a:r>
            <a:endParaRPr lang="ja-JP" altLang="en-US" sz="1800" dirty="0">
              <a:latin typeface="BIZ UDPゴシック" panose="020B0400000000000000" pitchFamily="50" charset="-128"/>
              <a:ea typeface="BIZ UDPゴシック" panose="020B0400000000000000" pitchFamily="50" charset="-128"/>
              <a:cs typeface="Meiryo UI"/>
            </a:endParaRPr>
          </a:p>
        </p:txBody>
      </p:sp>
      <p:sp>
        <p:nvSpPr>
          <p:cNvPr id="13" name="object 13"/>
          <p:cNvSpPr/>
          <p:nvPr/>
        </p:nvSpPr>
        <p:spPr>
          <a:xfrm>
            <a:off x="6990589" y="2258749"/>
            <a:ext cx="2561463" cy="1319628"/>
          </a:xfrm>
          <a:custGeom>
            <a:avLst/>
            <a:gdLst/>
            <a:ahLst/>
            <a:cxnLst/>
            <a:rect l="l" t="t" r="r" b="b"/>
            <a:pathLst>
              <a:path w="1873250" h="937260">
                <a:moveTo>
                  <a:pt x="0" y="468629"/>
                </a:moveTo>
                <a:lnTo>
                  <a:pt x="7884" y="407535"/>
                </a:lnTo>
                <a:lnTo>
                  <a:pt x="30881" y="348816"/>
                </a:lnTo>
                <a:lnTo>
                  <a:pt x="68002" y="292968"/>
                </a:lnTo>
                <a:lnTo>
                  <a:pt x="118262" y="240485"/>
                </a:lnTo>
                <a:lnTo>
                  <a:pt x="148010" y="215659"/>
                </a:lnTo>
                <a:lnTo>
                  <a:pt x="180673" y="191859"/>
                </a:lnTo>
                <a:lnTo>
                  <a:pt x="216127" y="169147"/>
                </a:lnTo>
                <a:lnTo>
                  <a:pt x="254249" y="147585"/>
                </a:lnTo>
                <a:lnTo>
                  <a:pt x="294916" y="127235"/>
                </a:lnTo>
                <a:lnTo>
                  <a:pt x="338003" y="108158"/>
                </a:lnTo>
                <a:lnTo>
                  <a:pt x="383389" y="90415"/>
                </a:lnTo>
                <a:lnTo>
                  <a:pt x="430949" y="74070"/>
                </a:lnTo>
                <a:lnTo>
                  <a:pt x="480561" y="59183"/>
                </a:lnTo>
                <a:lnTo>
                  <a:pt x="532100" y="45816"/>
                </a:lnTo>
                <a:lnTo>
                  <a:pt x="585444" y="34031"/>
                </a:lnTo>
                <a:lnTo>
                  <a:pt x="640470" y="23890"/>
                </a:lnTo>
                <a:lnTo>
                  <a:pt x="697053" y="15454"/>
                </a:lnTo>
                <a:lnTo>
                  <a:pt x="755070" y="8785"/>
                </a:lnTo>
                <a:lnTo>
                  <a:pt x="814399" y="3945"/>
                </a:lnTo>
                <a:lnTo>
                  <a:pt x="874916" y="996"/>
                </a:lnTo>
                <a:lnTo>
                  <a:pt x="936498" y="0"/>
                </a:lnTo>
                <a:lnTo>
                  <a:pt x="998079" y="996"/>
                </a:lnTo>
                <a:lnTo>
                  <a:pt x="1058596" y="3945"/>
                </a:lnTo>
                <a:lnTo>
                  <a:pt x="1117925" y="8785"/>
                </a:lnTo>
                <a:lnTo>
                  <a:pt x="1175942" y="15454"/>
                </a:lnTo>
                <a:lnTo>
                  <a:pt x="1232525" y="23890"/>
                </a:lnTo>
                <a:lnTo>
                  <a:pt x="1287551" y="34031"/>
                </a:lnTo>
                <a:lnTo>
                  <a:pt x="1340895" y="45816"/>
                </a:lnTo>
                <a:lnTo>
                  <a:pt x="1392434" y="59183"/>
                </a:lnTo>
                <a:lnTo>
                  <a:pt x="1442046" y="74070"/>
                </a:lnTo>
                <a:lnTo>
                  <a:pt x="1489606" y="90415"/>
                </a:lnTo>
                <a:lnTo>
                  <a:pt x="1534992" y="108158"/>
                </a:lnTo>
                <a:lnTo>
                  <a:pt x="1578079" y="127235"/>
                </a:lnTo>
                <a:lnTo>
                  <a:pt x="1618746" y="147585"/>
                </a:lnTo>
                <a:lnTo>
                  <a:pt x="1656868" y="169147"/>
                </a:lnTo>
                <a:lnTo>
                  <a:pt x="1692322" y="191859"/>
                </a:lnTo>
                <a:lnTo>
                  <a:pt x="1724985" y="215659"/>
                </a:lnTo>
                <a:lnTo>
                  <a:pt x="1754733" y="240485"/>
                </a:lnTo>
                <a:lnTo>
                  <a:pt x="1804993" y="292968"/>
                </a:lnTo>
                <a:lnTo>
                  <a:pt x="1842114" y="348816"/>
                </a:lnTo>
                <a:lnTo>
                  <a:pt x="1865111" y="407535"/>
                </a:lnTo>
                <a:lnTo>
                  <a:pt x="1872996" y="468629"/>
                </a:lnTo>
                <a:lnTo>
                  <a:pt x="1871004" y="499443"/>
                </a:lnTo>
                <a:lnTo>
                  <a:pt x="1855440" y="559411"/>
                </a:lnTo>
                <a:lnTo>
                  <a:pt x="1825258" y="616756"/>
                </a:lnTo>
                <a:lnTo>
                  <a:pt x="1781444" y="670984"/>
                </a:lnTo>
                <a:lnTo>
                  <a:pt x="1724985" y="721600"/>
                </a:lnTo>
                <a:lnTo>
                  <a:pt x="1692322" y="745400"/>
                </a:lnTo>
                <a:lnTo>
                  <a:pt x="1656868" y="768112"/>
                </a:lnTo>
                <a:lnTo>
                  <a:pt x="1618746" y="789674"/>
                </a:lnTo>
                <a:lnTo>
                  <a:pt x="1578079" y="810024"/>
                </a:lnTo>
                <a:lnTo>
                  <a:pt x="1534992" y="829101"/>
                </a:lnTo>
                <a:lnTo>
                  <a:pt x="1489606" y="846844"/>
                </a:lnTo>
                <a:lnTo>
                  <a:pt x="1442046" y="863189"/>
                </a:lnTo>
                <a:lnTo>
                  <a:pt x="1392434" y="878076"/>
                </a:lnTo>
                <a:lnTo>
                  <a:pt x="1340895" y="891443"/>
                </a:lnTo>
                <a:lnTo>
                  <a:pt x="1287551" y="903228"/>
                </a:lnTo>
                <a:lnTo>
                  <a:pt x="1232525" y="913369"/>
                </a:lnTo>
                <a:lnTo>
                  <a:pt x="1175942" y="921805"/>
                </a:lnTo>
                <a:lnTo>
                  <a:pt x="1117925" y="928474"/>
                </a:lnTo>
                <a:lnTo>
                  <a:pt x="1058596" y="933314"/>
                </a:lnTo>
                <a:lnTo>
                  <a:pt x="998079" y="936263"/>
                </a:lnTo>
                <a:lnTo>
                  <a:pt x="936498" y="937259"/>
                </a:lnTo>
                <a:lnTo>
                  <a:pt x="874916" y="936263"/>
                </a:lnTo>
                <a:lnTo>
                  <a:pt x="814399" y="933314"/>
                </a:lnTo>
                <a:lnTo>
                  <a:pt x="755070" y="928474"/>
                </a:lnTo>
                <a:lnTo>
                  <a:pt x="697053" y="921805"/>
                </a:lnTo>
                <a:lnTo>
                  <a:pt x="640470" y="913369"/>
                </a:lnTo>
                <a:lnTo>
                  <a:pt x="585444" y="903228"/>
                </a:lnTo>
                <a:lnTo>
                  <a:pt x="532100" y="891443"/>
                </a:lnTo>
                <a:lnTo>
                  <a:pt x="480561" y="878076"/>
                </a:lnTo>
                <a:lnTo>
                  <a:pt x="430949" y="863189"/>
                </a:lnTo>
                <a:lnTo>
                  <a:pt x="383389" y="846844"/>
                </a:lnTo>
                <a:lnTo>
                  <a:pt x="338003" y="829101"/>
                </a:lnTo>
                <a:lnTo>
                  <a:pt x="294916" y="810024"/>
                </a:lnTo>
                <a:lnTo>
                  <a:pt x="254249" y="789674"/>
                </a:lnTo>
                <a:lnTo>
                  <a:pt x="216127" y="768112"/>
                </a:lnTo>
                <a:lnTo>
                  <a:pt x="180673" y="745400"/>
                </a:lnTo>
                <a:lnTo>
                  <a:pt x="148010" y="721600"/>
                </a:lnTo>
                <a:lnTo>
                  <a:pt x="118262" y="696774"/>
                </a:lnTo>
                <a:lnTo>
                  <a:pt x="68002" y="644291"/>
                </a:lnTo>
                <a:lnTo>
                  <a:pt x="30881" y="588443"/>
                </a:lnTo>
                <a:lnTo>
                  <a:pt x="7884" y="529724"/>
                </a:lnTo>
                <a:lnTo>
                  <a:pt x="0" y="468629"/>
                </a:lnTo>
                <a:close/>
              </a:path>
            </a:pathLst>
          </a:custGeom>
          <a:ln w="25400">
            <a:solidFill>
              <a:srgbClr val="4F81BC"/>
            </a:solidFill>
          </a:ln>
        </p:spPr>
        <p:txBody>
          <a:bodyPr wrap="square" lIns="0" tIns="0" rIns="0" bIns="0" rtlCol="0" anchor="ctr" anchorCtr="1"/>
          <a:lstStyle/>
          <a:p>
            <a:pPr algn="ctr">
              <a:lnSpc>
                <a:spcPct val="100000"/>
              </a:lnSpc>
              <a:spcBef>
                <a:spcPts val="105"/>
              </a:spcBef>
            </a:pPr>
            <a:r>
              <a:rPr lang="ja-JP" altLang="en-US" sz="1800" spc="-15" dirty="0">
                <a:latin typeface="BIZ UDPゴシック" panose="020B0400000000000000" pitchFamily="50" charset="-128"/>
                <a:ea typeface="BIZ UDPゴシック" panose="020B0400000000000000" pitchFamily="50" charset="-128"/>
                <a:cs typeface="Meiryo UI"/>
              </a:rPr>
              <a:t>プロジェクト運営・</a:t>
            </a:r>
            <a:endParaRPr lang="ja-JP" altLang="en-US" sz="1800" dirty="0">
              <a:latin typeface="BIZ UDPゴシック" panose="020B0400000000000000" pitchFamily="50" charset="-128"/>
              <a:ea typeface="BIZ UDPゴシック" panose="020B0400000000000000" pitchFamily="50" charset="-128"/>
              <a:cs typeface="Meiryo UI"/>
            </a:endParaRPr>
          </a:p>
          <a:p>
            <a:pPr algn="ctr">
              <a:lnSpc>
                <a:spcPct val="100000"/>
              </a:lnSpc>
            </a:pPr>
            <a:r>
              <a:rPr lang="ja-JP" altLang="en-US" sz="1800" spc="-20" dirty="0">
                <a:latin typeface="BIZ UDPゴシック" panose="020B0400000000000000" pitchFamily="50" charset="-128"/>
                <a:ea typeface="BIZ UDPゴシック" panose="020B0400000000000000" pitchFamily="50" charset="-128"/>
                <a:cs typeface="Meiryo UI"/>
              </a:rPr>
              <a:t>管理者</a:t>
            </a:r>
            <a:endParaRPr lang="ja-JP" altLang="en-US" sz="1800" dirty="0">
              <a:latin typeface="BIZ UDPゴシック" panose="020B0400000000000000" pitchFamily="50" charset="-128"/>
              <a:ea typeface="BIZ UDPゴシック" panose="020B0400000000000000" pitchFamily="50" charset="-128"/>
              <a:cs typeface="Meiryo UI"/>
            </a:endParaRPr>
          </a:p>
          <a:p>
            <a:pPr algn="ctr">
              <a:lnSpc>
                <a:spcPct val="100000"/>
              </a:lnSpc>
            </a:pPr>
            <a:r>
              <a:rPr lang="ja-JP" altLang="en-US" sz="1800" spc="-10" dirty="0">
                <a:latin typeface="BIZ UDPゴシック" panose="020B0400000000000000" pitchFamily="50" charset="-128"/>
                <a:ea typeface="BIZ UDPゴシック" panose="020B0400000000000000" pitchFamily="50" charset="-128"/>
                <a:cs typeface="Meiryo UI"/>
              </a:rPr>
              <a:t>（</a:t>
            </a:r>
            <a:r>
              <a:rPr lang="en-US" altLang="ja-JP" sz="1800" spc="-10" dirty="0">
                <a:latin typeface="BIZ UDPゴシック" panose="020B0400000000000000" pitchFamily="50" charset="-128"/>
                <a:ea typeface="BIZ UDPゴシック" panose="020B0400000000000000" pitchFamily="50" charset="-128"/>
                <a:cs typeface="Meiryo UI"/>
              </a:rPr>
              <a:t>400,000</a:t>
            </a:r>
            <a:r>
              <a:rPr lang="ja-JP" altLang="en-US" sz="1800" spc="-15" dirty="0">
                <a:latin typeface="BIZ UDPゴシック" panose="020B0400000000000000" pitchFamily="50" charset="-128"/>
                <a:ea typeface="BIZ UDPゴシック" panose="020B0400000000000000" pitchFamily="50" charset="-128"/>
                <a:cs typeface="Meiryo UI"/>
              </a:rPr>
              <a:t>円</a:t>
            </a:r>
            <a:r>
              <a:rPr lang="ja-JP" altLang="en-US" sz="1800" spc="-50" dirty="0">
                <a:latin typeface="BIZ UDPゴシック" panose="020B0400000000000000" pitchFamily="50" charset="-128"/>
                <a:ea typeface="BIZ UDPゴシック" panose="020B0400000000000000" pitchFamily="50" charset="-128"/>
                <a:cs typeface="Meiryo UI"/>
              </a:rPr>
              <a:t>）</a:t>
            </a:r>
            <a:endParaRPr lang="ja-JP" altLang="en-US" sz="1800" dirty="0">
              <a:latin typeface="BIZ UDPゴシック" panose="020B0400000000000000" pitchFamily="50" charset="-128"/>
              <a:ea typeface="BIZ UDPゴシック" panose="020B0400000000000000" pitchFamily="50" charset="-128"/>
              <a:cs typeface="Meiryo UI"/>
            </a:endParaRPr>
          </a:p>
        </p:txBody>
      </p:sp>
      <p:pic>
        <p:nvPicPr>
          <p:cNvPr id="16" name="object 16"/>
          <p:cNvPicPr/>
          <p:nvPr/>
        </p:nvPicPr>
        <p:blipFill>
          <a:blip r:embed="rId3" cstate="print"/>
          <a:stretch>
            <a:fillRect/>
          </a:stretch>
        </p:blipFill>
        <p:spPr>
          <a:xfrm>
            <a:off x="4622291" y="4020311"/>
            <a:ext cx="5257800" cy="1028700"/>
          </a:xfrm>
          <a:prstGeom prst="rect">
            <a:avLst/>
          </a:prstGeom>
        </p:spPr>
      </p:pic>
      <p:sp>
        <p:nvSpPr>
          <p:cNvPr id="17" name="object 17"/>
          <p:cNvSpPr/>
          <p:nvPr/>
        </p:nvSpPr>
        <p:spPr>
          <a:xfrm>
            <a:off x="4677918" y="4042410"/>
            <a:ext cx="5151120" cy="935990"/>
          </a:xfrm>
          <a:custGeom>
            <a:avLst/>
            <a:gdLst/>
            <a:ahLst/>
            <a:cxnLst/>
            <a:rect l="l" t="t" r="r" b="b"/>
            <a:pathLst>
              <a:path w="5151120" h="935989">
                <a:moveTo>
                  <a:pt x="5151120" y="0"/>
                </a:moveTo>
                <a:lnTo>
                  <a:pt x="5150099" y="75902"/>
                </a:lnTo>
                <a:lnTo>
                  <a:pt x="5147143" y="147901"/>
                </a:lnTo>
                <a:lnTo>
                  <a:pt x="5142413" y="215033"/>
                </a:lnTo>
                <a:lnTo>
                  <a:pt x="5136071" y="276337"/>
                </a:lnTo>
                <a:lnTo>
                  <a:pt x="5128275" y="330850"/>
                </a:lnTo>
                <a:lnTo>
                  <a:pt x="5119189" y="377610"/>
                </a:lnTo>
                <a:lnTo>
                  <a:pt x="5108971" y="415654"/>
                </a:lnTo>
                <a:lnTo>
                  <a:pt x="5085787" y="461745"/>
                </a:lnTo>
                <a:lnTo>
                  <a:pt x="5073142" y="467867"/>
                </a:lnTo>
                <a:lnTo>
                  <a:pt x="2653538" y="467867"/>
                </a:lnTo>
                <a:lnTo>
                  <a:pt x="2640892" y="473990"/>
                </a:lnTo>
                <a:lnTo>
                  <a:pt x="2617708" y="520081"/>
                </a:lnTo>
                <a:lnTo>
                  <a:pt x="2607490" y="558125"/>
                </a:lnTo>
                <a:lnTo>
                  <a:pt x="2598404" y="604885"/>
                </a:lnTo>
                <a:lnTo>
                  <a:pt x="2590608" y="659398"/>
                </a:lnTo>
                <a:lnTo>
                  <a:pt x="2584266" y="720702"/>
                </a:lnTo>
                <a:lnTo>
                  <a:pt x="2579536" y="787834"/>
                </a:lnTo>
                <a:lnTo>
                  <a:pt x="2576580" y="859833"/>
                </a:lnTo>
                <a:lnTo>
                  <a:pt x="2575560" y="935735"/>
                </a:lnTo>
                <a:lnTo>
                  <a:pt x="2574539" y="859833"/>
                </a:lnTo>
                <a:lnTo>
                  <a:pt x="2571583" y="787834"/>
                </a:lnTo>
                <a:lnTo>
                  <a:pt x="2566853" y="720702"/>
                </a:lnTo>
                <a:lnTo>
                  <a:pt x="2560511" y="659398"/>
                </a:lnTo>
                <a:lnTo>
                  <a:pt x="2552715" y="604885"/>
                </a:lnTo>
                <a:lnTo>
                  <a:pt x="2543629" y="558125"/>
                </a:lnTo>
                <a:lnTo>
                  <a:pt x="2533411" y="520081"/>
                </a:lnTo>
                <a:lnTo>
                  <a:pt x="2510227" y="473990"/>
                </a:lnTo>
                <a:lnTo>
                  <a:pt x="2497582" y="467867"/>
                </a:lnTo>
                <a:lnTo>
                  <a:pt x="77978" y="467867"/>
                </a:lnTo>
                <a:lnTo>
                  <a:pt x="65332" y="461745"/>
                </a:lnTo>
                <a:lnTo>
                  <a:pt x="42148" y="415654"/>
                </a:lnTo>
                <a:lnTo>
                  <a:pt x="31930" y="377610"/>
                </a:lnTo>
                <a:lnTo>
                  <a:pt x="22844" y="330850"/>
                </a:lnTo>
                <a:lnTo>
                  <a:pt x="15048" y="276337"/>
                </a:lnTo>
                <a:lnTo>
                  <a:pt x="8706" y="215033"/>
                </a:lnTo>
                <a:lnTo>
                  <a:pt x="3976" y="147901"/>
                </a:lnTo>
                <a:lnTo>
                  <a:pt x="1020" y="75902"/>
                </a:lnTo>
                <a:lnTo>
                  <a:pt x="0" y="0"/>
                </a:lnTo>
              </a:path>
            </a:pathLst>
          </a:custGeom>
          <a:ln w="25400">
            <a:solidFill>
              <a:srgbClr val="000000"/>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8" name="object 18"/>
          <p:cNvSpPr/>
          <p:nvPr/>
        </p:nvSpPr>
        <p:spPr>
          <a:xfrm>
            <a:off x="110385" y="2258750"/>
            <a:ext cx="2561463" cy="1319627"/>
          </a:xfrm>
          <a:custGeom>
            <a:avLst/>
            <a:gdLst/>
            <a:ahLst/>
            <a:cxnLst/>
            <a:rect l="l" t="t" r="r" b="b"/>
            <a:pathLst>
              <a:path w="1943100" h="982980">
                <a:moveTo>
                  <a:pt x="0" y="163829"/>
                </a:moveTo>
                <a:lnTo>
                  <a:pt x="5852" y="120297"/>
                </a:lnTo>
                <a:lnTo>
                  <a:pt x="22368" y="81167"/>
                </a:lnTo>
                <a:lnTo>
                  <a:pt x="47986" y="48005"/>
                </a:lnTo>
                <a:lnTo>
                  <a:pt x="81144" y="22380"/>
                </a:lnTo>
                <a:lnTo>
                  <a:pt x="120279" y="5856"/>
                </a:lnTo>
                <a:lnTo>
                  <a:pt x="163829" y="0"/>
                </a:lnTo>
                <a:lnTo>
                  <a:pt x="1779270" y="0"/>
                </a:lnTo>
                <a:lnTo>
                  <a:pt x="1822802" y="5856"/>
                </a:lnTo>
                <a:lnTo>
                  <a:pt x="1861932" y="22380"/>
                </a:lnTo>
                <a:lnTo>
                  <a:pt x="1895094" y="48005"/>
                </a:lnTo>
                <a:lnTo>
                  <a:pt x="1920719" y="81167"/>
                </a:lnTo>
                <a:lnTo>
                  <a:pt x="1937243" y="120297"/>
                </a:lnTo>
                <a:lnTo>
                  <a:pt x="1943100" y="163829"/>
                </a:lnTo>
                <a:lnTo>
                  <a:pt x="1943100" y="819150"/>
                </a:lnTo>
                <a:lnTo>
                  <a:pt x="1937243" y="862682"/>
                </a:lnTo>
                <a:lnTo>
                  <a:pt x="1920719" y="901812"/>
                </a:lnTo>
                <a:lnTo>
                  <a:pt x="1895094" y="934974"/>
                </a:lnTo>
                <a:lnTo>
                  <a:pt x="1861932" y="960599"/>
                </a:lnTo>
                <a:lnTo>
                  <a:pt x="1822802" y="977123"/>
                </a:lnTo>
                <a:lnTo>
                  <a:pt x="1779270" y="982979"/>
                </a:lnTo>
                <a:lnTo>
                  <a:pt x="163829" y="982979"/>
                </a:lnTo>
                <a:lnTo>
                  <a:pt x="120279" y="977123"/>
                </a:lnTo>
                <a:lnTo>
                  <a:pt x="81144" y="960599"/>
                </a:lnTo>
                <a:lnTo>
                  <a:pt x="47986" y="934974"/>
                </a:lnTo>
                <a:lnTo>
                  <a:pt x="22368" y="901812"/>
                </a:lnTo>
                <a:lnTo>
                  <a:pt x="5852" y="862682"/>
                </a:lnTo>
                <a:lnTo>
                  <a:pt x="0" y="819150"/>
                </a:lnTo>
                <a:lnTo>
                  <a:pt x="0" y="163829"/>
                </a:lnTo>
                <a:close/>
              </a:path>
            </a:pathLst>
          </a:custGeom>
          <a:ln w="25400">
            <a:solidFill>
              <a:srgbClr val="F79546"/>
            </a:solidFill>
          </a:ln>
        </p:spPr>
        <p:txBody>
          <a:bodyPr wrap="square" lIns="0" tIns="0" rIns="0" bIns="0" rtlCol="0" anchor="ctr" anchorCtr="1"/>
          <a:lstStyle/>
          <a:p>
            <a:pPr marL="12700">
              <a:lnSpc>
                <a:spcPct val="100000"/>
              </a:lnSpc>
              <a:spcBef>
                <a:spcPts val="100"/>
              </a:spcBef>
            </a:pPr>
            <a:r>
              <a:rPr lang="en-US" altLang="ja-JP" sz="2000" spc="-10" dirty="0">
                <a:latin typeface="BIZ UDPゴシック" panose="020B0400000000000000" pitchFamily="50" charset="-128"/>
                <a:ea typeface="BIZ UDPゴシック" panose="020B0400000000000000" pitchFamily="50" charset="-128"/>
                <a:cs typeface="Meiryo UI"/>
              </a:rPr>
              <a:t>120×10=1,200t</a:t>
            </a:r>
            <a:endParaRPr lang="ja-JP" altLang="en-US" sz="2000" dirty="0">
              <a:latin typeface="BIZ UDPゴシック" panose="020B0400000000000000" pitchFamily="50" charset="-128"/>
              <a:ea typeface="BIZ UDPゴシック" panose="020B0400000000000000" pitchFamily="50" charset="-128"/>
              <a:cs typeface="Meiryo UI"/>
            </a:endParaRPr>
          </a:p>
          <a:p>
            <a:pPr marL="12700">
              <a:lnSpc>
                <a:spcPct val="100000"/>
              </a:lnSpc>
            </a:pPr>
            <a:r>
              <a:rPr lang="ja-JP" altLang="en-US" sz="2000" spc="-10" dirty="0">
                <a:latin typeface="BIZ UDPゴシック" panose="020B0400000000000000" pitchFamily="50" charset="-128"/>
                <a:ea typeface="BIZ UDPゴシック" panose="020B0400000000000000" pitchFamily="50" charset="-128"/>
                <a:cs typeface="Meiryo UI"/>
              </a:rPr>
              <a:t>の</a:t>
            </a:r>
            <a:r>
              <a:rPr lang="en-US" altLang="ja-JP" sz="2000" dirty="0">
                <a:latin typeface="BIZ UDPゴシック" panose="020B0400000000000000" pitchFamily="50" charset="-128"/>
                <a:ea typeface="BIZ UDPゴシック" panose="020B0400000000000000" pitchFamily="50" charset="-128"/>
                <a:cs typeface="Meiryo UI"/>
              </a:rPr>
              <a:t>J</a:t>
            </a:r>
            <a:r>
              <a:rPr lang="en-US" altLang="ja-JP" sz="2000" spc="-20" dirty="0">
                <a:latin typeface="BIZ UDPゴシック" panose="020B0400000000000000" pitchFamily="50" charset="-128"/>
                <a:ea typeface="BIZ UDPゴシック" panose="020B0400000000000000" pitchFamily="50" charset="-128"/>
                <a:cs typeface="Meiryo UI"/>
              </a:rPr>
              <a:t>-</a:t>
            </a:r>
            <a:r>
              <a:rPr lang="ja-JP" altLang="en-US" sz="2000" spc="-20" dirty="0">
                <a:latin typeface="BIZ UDPゴシック" panose="020B0400000000000000" pitchFamily="50" charset="-128"/>
                <a:ea typeface="BIZ UDPゴシック" panose="020B0400000000000000" pitchFamily="50" charset="-128"/>
                <a:cs typeface="Meiryo UI"/>
              </a:rPr>
              <a:t>クレジット創出</a:t>
            </a:r>
            <a:endParaRPr lang="ja-JP" altLang="en-US" sz="2000" dirty="0">
              <a:latin typeface="BIZ UDPゴシック" panose="020B0400000000000000" pitchFamily="50" charset="-128"/>
              <a:ea typeface="BIZ UDPゴシック" panose="020B0400000000000000" pitchFamily="50" charset="-128"/>
              <a:cs typeface="Meiryo UI"/>
            </a:endParaRPr>
          </a:p>
        </p:txBody>
      </p:sp>
      <p:sp>
        <p:nvSpPr>
          <p:cNvPr id="23" name="object 23"/>
          <p:cNvSpPr/>
          <p:nvPr/>
        </p:nvSpPr>
        <p:spPr>
          <a:xfrm>
            <a:off x="2116069" y="1276726"/>
            <a:ext cx="3195955" cy="1373505"/>
          </a:xfrm>
          <a:custGeom>
            <a:avLst/>
            <a:gdLst/>
            <a:ahLst/>
            <a:cxnLst/>
            <a:rect l="l" t="t" r="r" b="b"/>
            <a:pathLst>
              <a:path w="3195954" h="1373505">
                <a:moveTo>
                  <a:pt x="2148585" y="0"/>
                </a:moveTo>
                <a:lnTo>
                  <a:pt x="1597914" y="368681"/>
                </a:lnTo>
                <a:lnTo>
                  <a:pt x="1235710" y="145923"/>
                </a:lnTo>
                <a:lnTo>
                  <a:pt x="1081786" y="401827"/>
                </a:lnTo>
                <a:lnTo>
                  <a:pt x="54737" y="145923"/>
                </a:lnTo>
                <a:lnTo>
                  <a:pt x="684530" y="484250"/>
                </a:lnTo>
                <a:lnTo>
                  <a:pt x="0" y="547624"/>
                </a:lnTo>
                <a:lnTo>
                  <a:pt x="550672" y="748538"/>
                </a:lnTo>
                <a:lnTo>
                  <a:pt x="19938" y="927354"/>
                </a:lnTo>
                <a:lnTo>
                  <a:pt x="838454" y="885951"/>
                </a:lnTo>
                <a:lnTo>
                  <a:pt x="704595" y="1119886"/>
                </a:lnTo>
                <a:lnTo>
                  <a:pt x="1141476" y="993394"/>
                </a:lnTo>
                <a:lnTo>
                  <a:pt x="1255395" y="1373124"/>
                </a:lnTo>
                <a:lnTo>
                  <a:pt x="1558290" y="949451"/>
                </a:lnTo>
                <a:lnTo>
                  <a:pt x="1959991" y="1254633"/>
                </a:lnTo>
                <a:lnTo>
                  <a:pt x="2074291" y="919099"/>
                </a:lnTo>
                <a:lnTo>
                  <a:pt x="2684653" y="1150365"/>
                </a:lnTo>
                <a:lnTo>
                  <a:pt x="2491105" y="822706"/>
                </a:lnTo>
                <a:lnTo>
                  <a:pt x="3195828" y="844804"/>
                </a:lnTo>
                <a:lnTo>
                  <a:pt x="2605023" y="665861"/>
                </a:lnTo>
                <a:lnTo>
                  <a:pt x="3121406" y="517271"/>
                </a:lnTo>
                <a:lnTo>
                  <a:pt x="2471166" y="465074"/>
                </a:lnTo>
                <a:lnTo>
                  <a:pt x="2719451" y="283337"/>
                </a:lnTo>
                <a:lnTo>
                  <a:pt x="2094357" y="338455"/>
                </a:lnTo>
                <a:lnTo>
                  <a:pt x="2148585" y="0"/>
                </a:lnTo>
                <a:close/>
              </a:path>
            </a:pathLst>
          </a:custGeom>
          <a:solidFill>
            <a:srgbClr val="C0504D"/>
          </a:solidFill>
        </p:spPr>
        <p:txBody>
          <a:bodyPr wrap="square" lIns="0" tIns="0" rIns="0" bIns="0" rtlCol="0" anchor="ctr" anchorCtr="1"/>
          <a:lstStyle/>
          <a:p>
            <a:pPr algn="ctr"/>
            <a:r>
              <a:rPr lang="en-US" altLang="ja-JP" sz="1800" spc="-10" dirty="0">
                <a:solidFill>
                  <a:srgbClr val="FFFFFF"/>
                </a:solidFill>
                <a:latin typeface="BIZ UDPゴシック" panose="020B0400000000000000" pitchFamily="50" charset="-128"/>
                <a:ea typeface="BIZ UDPゴシック" panose="020B0400000000000000" pitchFamily="50" charset="-128"/>
                <a:cs typeface="Meiryo UI"/>
              </a:rPr>
              <a:t>1,500</a:t>
            </a:r>
            <a:r>
              <a:rPr lang="ja-JP" altLang="en-US" sz="1800" spc="-10" dirty="0">
                <a:solidFill>
                  <a:srgbClr val="FFFFFF"/>
                </a:solidFill>
                <a:latin typeface="BIZ UDPゴシック" panose="020B0400000000000000" pitchFamily="50" charset="-128"/>
                <a:ea typeface="BIZ UDPゴシック" panose="020B0400000000000000" pitchFamily="50" charset="-128"/>
                <a:cs typeface="Meiryo UI"/>
              </a:rPr>
              <a:t>円</a:t>
            </a:r>
            <a:r>
              <a:rPr lang="en-US" altLang="ja-JP" sz="1800" spc="-10" dirty="0">
                <a:solidFill>
                  <a:srgbClr val="FFFFFF"/>
                </a:solidFill>
                <a:latin typeface="BIZ UDPゴシック" panose="020B0400000000000000" pitchFamily="50" charset="-128"/>
                <a:ea typeface="BIZ UDPゴシック" panose="020B0400000000000000" pitchFamily="50" charset="-128"/>
                <a:cs typeface="Meiryo UI"/>
              </a:rPr>
              <a:t>/t</a:t>
            </a:r>
            <a:r>
              <a:rPr lang="ja-JP" altLang="en-US" sz="1800" spc="-20" dirty="0">
                <a:solidFill>
                  <a:srgbClr val="FFFFFF"/>
                </a:solidFill>
                <a:latin typeface="BIZ UDPゴシック" panose="020B0400000000000000" pitchFamily="50" charset="-128"/>
                <a:ea typeface="BIZ UDPゴシック" panose="020B0400000000000000" pitchFamily="50" charset="-128"/>
                <a:cs typeface="Meiryo UI"/>
              </a:rPr>
              <a:t>で</a:t>
            </a:r>
          </a:p>
          <a:p>
            <a:pPr algn="ctr"/>
            <a:r>
              <a:rPr lang="ja-JP" altLang="en-US" sz="1800" spc="-20" dirty="0">
                <a:solidFill>
                  <a:srgbClr val="FFFFFF"/>
                </a:solidFill>
                <a:latin typeface="BIZ UDPゴシック" panose="020B0400000000000000" pitchFamily="50" charset="-128"/>
                <a:ea typeface="BIZ UDPゴシック" panose="020B0400000000000000" pitchFamily="50" charset="-128"/>
                <a:cs typeface="Meiryo UI"/>
              </a:rPr>
              <a:t>売却！</a:t>
            </a:r>
            <a:endParaRPr lang="ja-JP" altLang="en-US" sz="1800" dirty="0">
              <a:latin typeface="BIZ UDPゴシック" panose="020B0400000000000000" pitchFamily="50" charset="-128"/>
              <a:ea typeface="BIZ UDPゴシック" panose="020B0400000000000000" pitchFamily="50" charset="-128"/>
              <a:cs typeface="Meiryo UI"/>
            </a:endParaRPr>
          </a:p>
        </p:txBody>
      </p:sp>
      <p:sp>
        <p:nvSpPr>
          <p:cNvPr id="27" name="object 27"/>
          <p:cNvSpPr/>
          <p:nvPr/>
        </p:nvSpPr>
        <p:spPr>
          <a:xfrm>
            <a:off x="6787133" y="1197102"/>
            <a:ext cx="2123440" cy="1251585"/>
          </a:xfrm>
          <a:custGeom>
            <a:avLst/>
            <a:gdLst/>
            <a:ahLst/>
            <a:cxnLst/>
            <a:rect l="l" t="t" r="r" b="b"/>
            <a:pathLst>
              <a:path w="2123440" h="1251585">
                <a:moveTo>
                  <a:pt x="884555" y="1046988"/>
                </a:moveTo>
                <a:lnTo>
                  <a:pt x="353822" y="1046988"/>
                </a:lnTo>
                <a:lnTo>
                  <a:pt x="924179" y="1251077"/>
                </a:lnTo>
                <a:lnTo>
                  <a:pt x="884555" y="1046988"/>
                </a:lnTo>
                <a:close/>
              </a:path>
              <a:path w="2123440" h="1251585">
                <a:moveTo>
                  <a:pt x="1948434" y="0"/>
                </a:moveTo>
                <a:lnTo>
                  <a:pt x="174498" y="0"/>
                </a:lnTo>
                <a:lnTo>
                  <a:pt x="128102" y="6231"/>
                </a:lnTo>
                <a:lnTo>
                  <a:pt x="86416" y="23819"/>
                </a:lnTo>
                <a:lnTo>
                  <a:pt x="51101" y="51101"/>
                </a:lnTo>
                <a:lnTo>
                  <a:pt x="23819" y="86416"/>
                </a:lnTo>
                <a:lnTo>
                  <a:pt x="6231" y="128102"/>
                </a:lnTo>
                <a:lnTo>
                  <a:pt x="0" y="174498"/>
                </a:lnTo>
                <a:lnTo>
                  <a:pt x="0" y="872489"/>
                </a:lnTo>
                <a:lnTo>
                  <a:pt x="6231" y="918885"/>
                </a:lnTo>
                <a:lnTo>
                  <a:pt x="23819" y="960571"/>
                </a:lnTo>
                <a:lnTo>
                  <a:pt x="51101" y="995886"/>
                </a:lnTo>
                <a:lnTo>
                  <a:pt x="86416" y="1023168"/>
                </a:lnTo>
                <a:lnTo>
                  <a:pt x="128102" y="1040756"/>
                </a:lnTo>
                <a:lnTo>
                  <a:pt x="174498" y="1046988"/>
                </a:lnTo>
                <a:lnTo>
                  <a:pt x="1948434" y="1046988"/>
                </a:lnTo>
                <a:lnTo>
                  <a:pt x="1994829" y="1040756"/>
                </a:lnTo>
                <a:lnTo>
                  <a:pt x="2036515" y="1023168"/>
                </a:lnTo>
                <a:lnTo>
                  <a:pt x="2071830" y="995886"/>
                </a:lnTo>
                <a:lnTo>
                  <a:pt x="2099112" y="960571"/>
                </a:lnTo>
                <a:lnTo>
                  <a:pt x="2116700" y="918885"/>
                </a:lnTo>
                <a:lnTo>
                  <a:pt x="2122932" y="872489"/>
                </a:lnTo>
                <a:lnTo>
                  <a:pt x="2122932" y="174498"/>
                </a:lnTo>
                <a:lnTo>
                  <a:pt x="2116700" y="128102"/>
                </a:lnTo>
                <a:lnTo>
                  <a:pt x="2099112" y="86416"/>
                </a:lnTo>
                <a:lnTo>
                  <a:pt x="2071830" y="51101"/>
                </a:lnTo>
                <a:lnTo>
                  <a:pt x="2036515" y="23819"/>
                </a:lnTo>
                <a:lnTo>
                  <a:pt x="1994829" y="6231"/>
                </a:lnTo>
                <a:lnTo>
                  <a:pt x="1948434" y="0"/>
                </a:lnTo>
                <a:close/>
              </a:path>
            </a:pathLst>
          </a:custGeom>
          <a:solidFill>
            <a:srgbClr val="FFFFFF"/>
          </a:solidFill>
        </p:spPr>
        <p:txBody>
          <a:bodyPr wrap="square" lIns="0" tIns="0" rIns="0" bIns="0" rtlCol="0"/>
          <a:lstStyle/>
          <a:p>
            <a:endParaRPr sz="1200" dirty="0">
              <a:latin typeface="BIZ UDPゴシック" panose="020B0400000000000000" pitchFamily="50" charset="-128"/>
              <a:ea typeface="BIZ UDPゴシック" panose="020B0400000000000000" pitchFamily="50" charset="-128"/>
            </a:endParaRPr>
          </a:p>
        </p:txBody>
      </p:sp>
      <p:sp>
        <p:nvSpPr>
          <p:cNvPr id="28" name="object 28"/>
          <p:cNvSpPr/>
          <p:nvPr/>
        </p:nvSpPr>
        <p:spPr>
          <a:xfrm>
            <a:off x="6787132" y="1166620"/>
            <a:ext cx="2414339" cy="1282067"/>
          </a:xfrm>
          <a:custGeom>
            <a:avLst/>
            <a:gdLst/>
            <a:ahLst/>
            <a:cxnLst/>
            <a:rect l="l" t="t" r="r" b="b"/>
            <a:pathLst>
              <a:path w="2123440" h="1251585">
                <a:moveTo>
                  <a:pt x="0" y="174498"/>
                </a:moveTo>
                <a:lnTo>
                  <a:pt x="6231" y="128102"/>
                </a:lnTo>
                <a:lnTo>
                  <a:pt x="23819" y="86416"/>
                </a:lnTo>
                <a:lnTo>
                  <a:pt x="51101" y="51101"/>
                </a:lnTo>
                <a:lnTo>
                  <a:pt x="86416" y="23819"/>
                </a:lnTo>
                <a:lnTo>
                  <a:pt x="128102" y="6231"/>
                </a:lnTo>
                <a:lnTo>
                  <a:pt x="174498" y="0"/>
                </a:lnTo>
                <a:lnTo>
                  <a:pt x="353822" y="0"/>
                </a:lnTo>
                <a:lnTo>
                  <a:pt x="884555" y="0"/>
                </a:lnTo>
                <a:lnTo>
                  <a:pt x="1948434" y="0"/>
                </a:lnTo>
                <a:lnTo>
                  <a:pt x="1994829" y="6231"/>
                </a:lnTo>
                <a:lnTo>
                  <a:pt x="2036515" y="23819"/>
                </a:lnTo>
                <a:lnTo>
                  <a:pt x="2071830" y="51101"/>
                </a:lnTo>
                <a:lnTo>
                  <a:pt x="2099112" y="86416"/>
                </a:lnTo>
                <a:lnTo>
                  <a:pt x="2116700" y="128102"/>
                </a:lnTo>
                <a:lnTo>
                  <a:pt x="2122932" y="174498"/>
                </a:lnTo>
                <a:lnTo>
                  <a:pt x="2122932" y="610743"/>
                </a:lnTo>
                <a:lnTo>
                  <a:pt x="2122932" y="872489"/>
                </a:lnTo>
                <a:lnTo>
                  <a:pt x="2116700" y="918885"/>
                </a:lnTo>
                <a:lnTo>
                  <a:pt x="2099112" y="960571"/>
                </a:lnTo>
                <a:lnTo>
                  <a:pt x="2071830" y="995886"/>
                </a:lnTo>
                <a:lnTo>
                  <a:pt x="2036515" y="1023168"/>
                </a:lnTo>
                <a:lnTo>
                  <a:pt x="1994829" y="1040756"/>
                </a:lnTo>
                <a:lnTo>
                  <a:pt x="1948434" y="1046988"/>
                </a:lnTo>
                <a:lnTo>
                  <a:pt x="884555" y="1046988"/>
                </a:lnTo>
                <a:lnTo>
                  <a:pt x="924179" y="1251077"/>
                </a:lnTo>
                <a:lnTo>
                  <a:pt x="353822" y="1046988"/>
                </a:lnTo>
                <a:lnTo>
                  <a:pt x="174498" y="1046988"/>
                </a:lnTo>
                <a:lnTo>
                  <a:pt x="128102" y="1040756"/>
                </a:lnTo>
                <a:lnTo>
                  <a:pt x="86416" y="1023168"/>
                </a:lnTo>
                <a:lnTo>
                  <a:pt x="51101" y="995886"/>
                </a:lnTo>
                <a:lnTo>
                  <a:pt x="23819" y="960571"/>
                </a:lnTo>
                <a:lnTo>
                  <a:pt x="6231" y="918885"/>
                </a:lnTo>
                <a:lnTo>
                  <a:pt x="0" y="872489"/>
                </a:lnTo>
                <a:lnTo>
                  <a:pt x="0" y="610743"/>
                </a:lnTo>
                <a:lnTo>
                  <a:pt x="0" y="174498"/>
                </a:lnTo>
                <a:close/>
              </a:path>
            </a:pathLst>
          </a:custGeom>
          <a:ln w="25399">
            <a:solidFill>
              <a:srgbClr val="9BBA58"/>
            </a:solidFill>
          </a:ln>
        </p:spPr>
        <p:txBody>
          <a:bodyPr wrap="square" lIns="72000" tIns="36000" rIns="72000" bIns="36000" rtlCol="0" anchor="t" anchorCtr="0"/>
          <a:lstStyle/>
          <a:p>
            <a:pPr marL="12700">
              <a:lnSpc>
                <a:spcPct val="100000"/>
              </a:lnSpc>
              <a:spcBef>
                <a:spcPts val="100"/>
              </a:spcBef>
            </a:pPr>
            <a:r>
              <a:rPr lang="en-US" altLang="ja-JP" sz="1200" dirty="0">
                <a:latin typeface="BIZ UDPゴシック" panose="020B0400000000000000" pitchFamily="50" charset="-128"/>
                <a:ea typeface="BIZ UDPゴシック" panose="020B0400000000000000" pitchFamily="50" charset="-128"/>
                <a:cs typeface="Meiryo UI"/>
              </a:rPr>
              <a:t>CO2</a:t>
            </a:r>
            <a:r>
              <a:rPr lang="ja-JP" altLang="en-US" sz="1200" dirty="0">
                <a:latin typeface="BIZ UDPゴシック" panose="020B0400000000000000" pitchFamily="50" charset="-128"/>
                <a:ea typeface="BIZ UDPゴシック" panose="020B0400000000000000" pitchFamily="50" charset="-128"/>
                <a:cs typeface="Meiryo UI"/>
              </a:rPr>
              <a:t>削減に関するデータの管理削減量の算定</a:t>
            </a:r>
          </a:p>
          <a:p>
            <a:pPr marL="12700">
              <a:lnSpc>
                <a:spcPct val="100000"/>
              </a:lnSpc>
              <a:spcBef>
                <a:spcPts val="100"/>
              </a:spcBef>
            </a:pPr>
            <a:r>
              <a:rPr lang="ja-JP" altLang="en-US" sz="1200" dirty="0">
                <a:latin typeface="BIZ UDPゴシック" panose="020B0400000000000000" pitchFamily="50" charset="-128"/>
                <a:ea typeface="BIZ UDPゴシック" panose="020B0400000000000000" pitchFamily="50" charset="-128"/>
                <a:cs typeface="Meiryo UI"/>
              </a:rPr>
              <a:t>クレジットの認証申請</a:t>
            </a:r>
          </a:p>
          <a:p>
            <a:pPr marL="12700">
              <a:lnSpc>
                <a:spcPct val="100000"/>
              </a:lnSpc>
              <a:spcBef>
                <a:spcPts val="100"/>
              </a:spcBef>
            </a:pPr>
            <a:r>
              <a:rPr lang="ja-JP" altLang="en-US" sz="1200" dirty="0">
                <a:latin typeface="BIZ UDPゴシック" panose="020B0400000000000000" pitchFamily="50" charset="-128"/>
                <a:ea typeface="BIZ UDPゴシック" panose="020B0400000000000000" pitchFamily="50" charset="-128"/>
                <a:cs typeface="Meiryo UI"/>
              </a:rPr>
              <a:t>プロジェクト運営・管理への利益</a:t>
            </a:r>
          </a:p>
          <a:p>
            <a:pPr marL="12700">
              <a:lnSpc>
                <a:spcPct val="100000"/>
              </a:lnSpc>
              <a:spcBef>
                <a:spcPts val="100"/>
              </a:spcBef>
            </a:pPr>
            <a:r>
              <a:rPr lang="ja-JP" altLang="en-US" sz="1200" dirty="0">
                <a:latin typeface="BIZ UDPゴシック" panose="020B0400000000000000" pitchFamily="50" charset="-128"/>
                <a:ea typeface="BIZ UDPゴシック" panose="020B0400000000000000" pitchFamily="50" charset="-128"/>
                <a:cs typeface="Meiryo UI"/>
              </a:rPr>
              <a:t>など</a:t>
            </a:r>
          </a:p>
        </p:txBody>
      </p:sp>
      <p:sp>
        <p:nvSpPr>
          <p:cNvPr id="29" name="object 29"/>
          <p:cNvSpPr txBox="1"/>
          <p:nvPr/>
        </p:nvSpPr>
        <p:spPr>
          <a:xfrm>
            <a:off x="327278" y="4767366"/>
            <a:ext cx="4350639" cy="1656864"/>
          </a:xfrm>
          <a:prstGeom prst="rect">
            <a:avLst/>
          </a:prstGeom>
        </p:spPr>
        <p:txBody>
          <a:bodyPr vert="horz" wrap="square" lIns="0" tIns="86360" rIns="0" bIns="0" rtlCol="0">
            <a:spAutoFit/>
          </a:bodyPr>
          <a:lstStyle/>
          <a:p>
            <a:pPr marL="139700" algn="ctr">
              <a:lnSpc>
                <a:spcPct val="100000"/>
              </a:lnSpc>
            </a:pPr>
            <a:r>
              <a:rPr sz="2400" b="1" spc="-20" dirty="0" err="1">
                <a:latin typeface="BIZ UDPゴシック" panose="020B0400000000000000" pitchFamily="50" charset="-128"/>
                <a:ea typeface="BIZ UDPゴシック" panose="020B0400000000000000" pitchFamily="50" charset="-128"/>
                <a:cs typeface="Meiryo UI"/>
              </a:rPr>
              <a:t>高効率ボイラーの導入による</a:t>
            </a:r>
            <a:endParaRPr lang="ja-JP" altLang="en-US" sz="2400" b="1" spc="-20" dirty="0">
              <a:latin typeface="BIZ UDPゴシック" panose="020B0400000000000000" pitchFamily="50" charset="-128"/>
              <a:ea typeface="BIZ UDPゴシック" panose="020B0400000000000000" pitchFamily="50" charset="-128"/>
              <a:cs typeface="Meiryo UI"/>
            </a:endParaRPr>
          </a:p>
          <a:p>
            <a:pPr marL="139700" algn="ctr">
              <a:lnSpc>
                <a:spcPct val="100000"/>
              </a:lnSpc>
            </a:pPr>
            <a:r>
              <a:rPr sz="2400" b="1" spc="-20" dirty="0" err="1">
                <a:latin typeface="BIZ UDPゴシック" panose="020B0400000000000000" pitchFamily="50" charset="-128"/>
                <a:ea typeface="BIZ UDPゴシック" panose="020B0400000000000000" pitchFamily="50" charset="-128"/>
                <a:cs typeface="Meiryo UI"/>
              </a:rPr>
              <a:t>プログラム型プロジェクト</a:t>
            </a:r>
            <a:endParaRPr sz="2400" dirty="0">
              <a:latin typeface="BIZ UDPゴシック" panose="020B0400000000000000" pitchFamily="50" charset="-128"/>
              <a:ea typeface="BIZ UDPゴシック" panose="020B0400000000000000" pitchFamily="50" charset="-128"/>
              <a:cs typeface="Meiryo UI"/>
            </a:endParaRPr>
          </a:p>
          <a:p>
            <a:pPr marL="12700" algn="ctr">
              <a:lnSpc>
                <a:spcPct val="100000"/>
              </a:lnSpc>
            </a:pPr>
            <a:r>
              <a:rPr sz="1800" spc="-10" dirty="0" err="1">
                <a:latin typeface="BIZ UDPゴシック" panose="020B0400000000000000" pitchFamily="50" charset="-128"/>
                <a:ea typeface="BIZ UDPゴシック" panose="020B0400000000000000" pitchFamily="50" charset="-128"/>
                <a:cs typeface="Meiryo UI"/>
              </a:rPr>
              <a:t>ある地域における製造工場</a:t>
            </a:r>
            <a:endParaRPr lang="en-US" sz="1800" spc="-10" dirty="0">
              <a:latin typeface="BIZ UDPゴシック" panose="020B0400000000000000" pitchFamily="50" charset="-128"/>
              <a:ea typeface="BIZ UDPゴシック" panose="020B0400000000000000" pitchFamily="50" charset="-128"/>
              <a:cs typeface="Meiryo UI"/>
            </a:endParaRPr>
          </a:p>
          <a:p>
            <a:pPr marL="12700" algn="ctr">
              <a:lnSpc>
                <a:spcPct val="100000"/>
              </a:lnSpc>
            </a:pPr>
            <a:r>
              <a:rPr sz="1800" spc="-10" dirty="0">
                <a:latin typeface="BIZ UDPゴシック" panose="020B0400000000000000" pitchFamily="50" charset="-128"/>
                <a:ea typeface="BIZ UDPゴシック" panose="020B0400000000000000" pitchFamily="50" charset="-128"/>
                <a:cs typeface="Meiryo UI"/>
              </a:rPr>
              <a:t>10</a:t>
            </a:r>
            <a:r>
              <a:rPr sz="1800" spc="-5" dirty="0">
                <a:latin typeface="BIZ UDPゴシック" panose="020B0400000000000000" pitchFamily="50" charset="-128"/>
                <a:ea typeface="BIZ UDPゴシック" panose="020B0400000000000000" pitchFamily="50" charset="-128"/>
                <a:cs typeface="Meiryo UI"/>
              </a:rPr>
              <a:t>社の削減量をとりまとめる場合</a:t>
            </a:r>
            <a:endParaRPr lang="en-US" sz="1800" spc="-5" dirty="0">
              <a:latin typeface="BIZ UDPゴシック" panose="020B0400000000000000" pitchFamily="50" charset="-128"/>
              <a:ea typeface="BIZ UDPゴシック" panose="020B0400000000000000" pitchFamily="50" charset="-128"/>
              <a:cs typeface="Meiryo UI"/>
            </a:endParaRPr>
          </a:p>
          <a:p>
            <a:pPr marL="12700" algn="ctr">
              <a:lnSpc>
                <a:spcPct val="100000"/>
              </a:lnSpc>
            </a:pPr>
            <a:r>
              <a:rPr sz="1800" dirty="0">
                <a:latin typeface="BIZ UDPゴシック" panose="020B0400000000000000" pitchFamily="50" charset="-128"/>
                <a:ea typeface="BIZ UDPゴシック" panose="020B0400000000000000" pitchFamily="50" charset="-128"/>
                <a:cs typeface="Meiryo UI"/>
              </a:rPr>
              <a:t>（1</a:t>
            </a:r>
            <a:r>
              <a:rPr sz="1800" spc="-10" dirty="0">
                <a:latin typeface="BIZ UDPゴシック" panose="020B0400000000000000" pitchFamily="50" charset="-128"/>
                <a:ea typeface="BIZ UDPゴシック" panose="020B0400000000000000" pitchFamily="50" charset="-128"/>
                <a:cs typeface="Meiryo UI"/>
              </a:rPr>
              <a:t>社あたり</a:t>
            </a:r>
            <a:r>
              <a:rPr sz="1800" dirty="0">
                <a:latin typeface="BIZ UDPゴシック" panose="020B0400000000000000" pitchFamily="50" charset="-128"/>
                <a:ea typeface="BIZ UDPゴシック" panose="020B0400000000000000" pitchFamily="50" charset="-128"/>
                <a:cs typeface="Meiryo UI"/>
              </a:rPr>
              <a:t>120t-CO2/年</a:t>
            </a:r>
            <a:r>
              <a:rPr sz="1800" spc="-50" dirty="0">
                <a:latin typeface="BIZ UDPゴシック" panose="020B0400000000000000" pitchFamily="50" charset="-128"/>
                <a:ea typeface="BIZ UDPゴシック" panose="020B0400000000000000" pitchFamily="50" charset="-128"/>
                <a:cs typeface="Meiryo UI"/>
              </a:rPr>
              <a:t>）</a:t>
            </a:r>
            <a:endParaRPr sz="1800" dirty="0">
              <a:latin typeface="BIZ UDPゴシック" panose="020B0400000000000000" pitchFamily="50" charset="-128"/>
              <a:ea typeface="BIZ UDPゴシック" panose="020B0400000000000000" pitchFamily="50" charset="-128"/>
              <a:cs typeface="Meiryo UI"/>
            </a:endParaRPr>
          </a:p>
        </p:txBody>
      </p:sp>
      <p:sp>
        <p:nvSpPr>
          <p:cNvPr id="31" name="object 31"/>
          <p:cNvSpPr txBox="1"/>
          <p:nvPr/>
        </p:nvSpPr>
        <p:spPr>
          <a:xfrm>
            <a:off x="6990589" y="4118110"/>
            <a:ext cx="2750204" cy="1679947"/>
          </a:xfrm>
          <a:prstGeom prst="rect">
            <a:avLst/>
          </a:prstGeom>
        </p:spPr>
        <p:txBody>
          <a:bodyPr vert="horz" wrap="square" lIns="0" tIns="12700" rIns="0" bIns="0" rtlCol="0">
            <a:spAutoFit/>
          </a:bodyPr>
          <a:lstStyle/>
          <a:p>
            <a:pPr marL="12700">
              <a:lnSpc>
                <a:spcPct val="100000"/>
              </a:lnSpc>
              <a:spcBef>
                <a:spcPts val="100"/>
              </a:spcBef>
            </a:pPr>
            <a:r>
              <a:rPr sz="1800" spc="-15" dirty="0">
                <a:latin typeface="BIZ UDPゴシック" panose="020B0400000000000000" pitchFamily="50" charset="-128"/>
                <a:ea typeface="BIZ UDPゴシック" panose="020B0400000000000000" pitchFamily="50" charset="-128"/>
                <a:cs typeface="Meiryo UI"/>
              </a:rPr>
              <a:t>プロジェクト運営・管理者</a:t>
            </a:r>
            <a:endParaRPr sz="1800" dirty="0">
              <a:latin typeface="BIZ UDPゴシック" panose="020B0400000000000000" pitchFamily="50" charset="-128"/>
              <a:ea typeface="BIZ UDPゴシック" panose="020B0400000000000000" pitchFamily="50" charset="-128"/>
              <a:cs typeface="Meiryo UI"/>
            </a:endParaRPr>
          </a:p>
          <a:p>
            <a:pPr marL="673100">
              <a:lnSpc>
                <a:spcPct val="100000"/>
              </a:lnSpc>
              <a:spcBef>
                <a:spcPts val="2060"/>
              </a:spcBef>
            </a:pPr>
            <a:r>
              <a:rPr sz="1800" spc="-10" dirty="0">
                <a:latin typeface="BIZ UDPゴシック" panose="020B0400000000000000" pitchFamily="50" charset="-128"/>
                <a:ea typeface="BIZ UDPゴシック" panose="020B0400000000000000" pitchFamily="50" charset="-128"/>
                <a:cs typeface="Meiryo UI"/>
              </a:rPr>
              <a:t>1,400,000</a:t>
            </a:r>
            <a:r>
              <a:rPr sz="1800" spc="-50" dirty="0">
                <a:latin typeface="BIZ UDPゴシック" panose="020B0400000000000000" pitchFamily="50" charset="-128"/>
                <a:ea typeface="BIZ UDPゴシック" panose="020B0400000000000000" pitchFamily="50" charset="-128"/>
                <a:cs typeface="Meiryo UI"/>
              </a:rPr>
              <a:t>円</a:t>
            </a:r>
            <a:endParaRPr sz="1800" dirty="0">
              <a:latin typeface="BIZ UDPゴシック" panose="020B0400000000000000" pitchFamily="50" charset="-128"/>
              <a:ea typeface="BIZ UDPゴシック" panose="020B0400000000000000" pitchFamily="50" charset="-128"/>
              <a:cs typeface="Meiryo UI"/>
            </a:endParaRPr>
          </a:p>
          <a:p>
            <a:pPr marL="673100">
              <a:lnSpc>
                <a:spcPct val="100000"/>
              </a:lnSpc>
              <a:spcBef>
                <a:spcPts val="5"/>
              </a:spcBef>
            </a:pPr>
            <a:r>
              <a:rPr sz="1800" spc="-10" dirty="0">
                <a:latin typeface="BIZ UDPゴシック" panose="020B0400000000000000" pitchFamily="50" charset="-128"/>
                <a:ea typeface="BIZ UDPゴシック" panose="020B0400000000000000" pitchFamily="50" charset="-128"/>
                <a:cs typeface="Meiryo UI"/>
              </a:rPr>
              <a:t>(140,000</a:t>
            </a:r>
            <a:r>
              <a:rPr sz="1800" spc="-20" dirty="0">
                <a:latin typeface="BIZ UDPゴシック" panose="020B0400000000000000" pitchFamily="50" charset="-128"/>
                <a:ea typeface="BIZ UDPゴシック" panose="020B0400000000000000" pitchFamily="50" charset="-128"/>
                <a:cs typeface="Meiryo UI"/>
              </a:rPr>
              <a:t>/社)</a:t>
            </a:r>
            <a:endParaRPr sz="1800" dirty="0">
              <a:latin typeface="BIZ UDPゴシック" panose="020B0400000000000000" pitchFamily="50" charset="-128"/>
              <a:ea typeface="BIZ UDPゴシック" panose="020B0400000000000000" pitchFamily="50" charset="-128"/>
              <a:cs typeface="Meiryo UI"/>
            </a:endParaRPr>
          </a:p>
          <a:p>
            <a:pPr>
              <a:lnSpc>
                <a:spcPct val="100000"/>
              </a:lnSpc>
              <a:spcBef>
                <a:spcPts val="50"/>
              </a:spcBef>
            </a:pPr>
            <a:endParaRPr sz="1800" dirty="0">
              <a:latin typeface="BIZ UDPゴシック" panose="020B0400000000000000" pitchFamily="50" charset="-128"/>
              <a:ea typeface="BIZ UDPゴシック" panose="020B0400000000000000" pitchFamily="50" charset="-128"/>
              <a:cs typeface="Meiryo UI"/>
            </a:endParaRPr>
          </a:p>
          <a:p>
            <a:pPr marR="230504" algn="ctr">
              <a:lnSpc>
                <a:spcPct val="100000"/>
              </a:lnSpc>
            </a:pPr>
            <a:r>
              <a:rPr sz="1800" spc="-20" dirty="0">
                <a:latin typeface="BIZ UDPゴシック" panose="020B0400000000000000" pitchFamily="50" charset="-128"/>
                <a:ea typeface="BIZ UDPゴシック" panose="020B0400000000000000" pitchFamily="50" charset="-128"/>
                <a:cs typeface="Meiryo UI"/>
              </a:rPr>
              <a:t>・・・</a:t>
            </a:r>
            <a:endParaRPr sz="1800" dirty="0">
              <a:latin typeface="BIZ UDPゴシック" panose="020B0400000000000000" pitchFamily="50" charset="-128"/>
              <a:ea typeface="BIZ UDPゴシック" panose="020B0400000000000000" pitchFamily="50" charset="-128"/>
              <a:cs typeface="Meiryo UI"/>
            </a:endParaRPr>
          </a:p>
        </p:txBody>
      </p:sp>
      <p:sp>
        <p:nvSpPr>
          <p:cNvPr id="32" name="object 32"/>
          <p:cNvSpPr txBox="1"/>
          <p:nvPr/>
        </p:nvSpPr>
        <p:spPr>
          <a:xfrm>
            <a:off x="7570928" y="5919779"/>
            <a:ext cx="2059131" cy="382156"/>
          </a:xfrm>
          <a:prstGeom prst="rect">
            <a:avLst/>
          </a:prstGeom>
        </p:spPr>
        <p:txBody>
          <a:bodyPr vert="horz" wrap="square" lIns="0" tIns="12700" rIns="0" bIns="0" rtlCol="0">
            <a:spAutoFit/>
          </a:bodyPr>
          <a:lstStyle/>
          <a:p>
            <a:pPr marL="12700" algn="ctr">
              <a:lnSpc>
                <a:spcPct val="100000"/>
              </a:lnSpc>
              <a:spcBef>
                <a:spcPts val="100"/>
              </a:spcBef>
            </a:pPr>
            <a:r>
              <a:rPr sz="2400" spc="-10" dirty="0">
                <a:latin typeface="BIZ UDPゴシック" panose="020B0400000000000000" pitchFamily="50" charset="-128"/>
                <a:ea typeface="BIZ UDPゴシック" panose="020B0400000000000000" pitchFamily="50" charset="-128"/>
                <a:cs typeface="Meiryo UI"/>
              </a:rPr>
              <a:t>工場経営者</a:t>
            </a:r>
            <a:endParaRPr sz="2400" dirty="0">
              <a:latin typeface="BIZ UDPゴシック" panose="020B0400000000000000" pitchFamily="50" charset="-128"/>
              <a:ea typeface="BIZ UDPゴシック" panose="020B0400000000000000" pitchFamily="50" charset="-128"/>
              <a:cs typeface="Meiryo UI"/>
            </a:endParaRPr>
          </a:p>
        </p:txBody>
      </p:sp>
      <p:grpSp>
        <p:nvGrpSpPr>
          <p:cNvPr id="33" name="object 33"/>
          <p:cNvGrpSpPr/>
          <p:nvPr/>
        </p:nvGrpSpPr>
        <p:grpSpPr>
          <a:xfrm>
            <a:off x="5687822" y="5049011"/>
            <a:ext cx="1971039" cy="1374775"/>
            <a:chOff x="5966459" y="5033771"/>
            <a:chExt cx="1971039" cy="1374775"/>
          </a:xfrm>
        </p:grpSpPr>
        <p:pic>
          <p:nvPicPr>
            <p:cNvPr id="34" name="object 34"/>
            <p:cNvPicPr/>
            <p:nvPr/>
          </p:nvPicPr>
          <p:blipFill>
            <a:blip r:embed="rId4" cstate="print"/>
            <a:stretch>
              <a:fillRect/>
            </a:stretch>
          </p:blipFill>
          <p:spPr>
            <a:xfrm>
              <a:off x="7274051" y="5033771"/>
              <a:ext cx="662940" cy="672083"/>
            </a:xfrm>
            <a:prstGeom prst="rect">
              <a:avLst/>
            </a:prstGeom>
          </p:spPr>
        </p:pic>
        <p:pic>
          <p:nvPicPr>
            <p:cNvPr id="35" name="object 35"/>
            <p:cNvPicPr/>
            <p:nvPr/>
          </p:nvPicPr>
          <p:blipFill>
            <a:blip r:embed="rId5" cstate="print"/>
            <a:stretch>
              <a:fillRect/>
            </a:stretch>
          </p:blipFill>
          <p:spPr>
            <a:xfrm>
              <a:off x="7292339" y="5736335"/>
              <a:ext cx="599802" cy="672083"/>
            </a:xfrm>
            <a:prstGeom prst="rect">
              <a:avLst/>
            </a:prstGeom>
          </p:spPr>
        </p:pic>
        <p:pic>
          <p:nvPicPr>
            <p:cNvPr id="36" name="object 36"/>
            <p:cNvPicPr/>
            <p:nvPr/>
          </p:nvPicPr>
          <p:blipFill>
            <a:blip r:embed="rId5" cstate="print"/>
            <a:stretch>
              <a:fillRect/>
            </a:stretch>
          </p:blipFill>
          <p:spPr>
            <a:xfrm>
              <a:off x="6597395" y="5736335"/>
              <a:ext cx="599802" cy="672083"/>
            </a:xfrm>
            <a:prstGeom prst="rect">
              <a:avLst/>
            </a:prstGeom>
          </p:spPr>
        </p:pic>
        <p:pic>
          <p:nvPicPr>
            <p:cNvPr id="37" name="object 37"/>
            <p:cNvPicPr/>
            <p:nvPr/>
          </p:nvPicPr>
          <p:blipFill>
            <a:blip r:embed="rId4" cstate="print"/>
            <a:stretch>
              <a:fillRect/>
            </a:stretch>
          </p:blipFill>
          <p:spPr>
            <a:xfrm>
              <a:off x="6629399" y="5033771"/>
              <a:ext cx="662940" cy="672083"/>
            </a:xfrm>
            <a:prstGeom prst="rect">
              <a:avLst/>
            </a:prstGeom>
          </p:spPr>
        </p:pic>
        <p:pic>
          <p:nvPicPr>
            <p:cNvPr id="38" name="object 38"/>
            <p:cNvPicPr/>
            <p:nvPr/>
          </p:nvPicPr>
          <p:blipFill>
            <a:blip r:embed="rId4" cstate="print"/>
            <a:stretch>
              <a:fillRect/>
            </a:stretch>
          </p:blipFill>
          <p:spPr>
            <a:xfrm>
              <a:off x="5967983" y="5736335"/>
              <a:ext cx="662939" cy="672083"/>
            </a:xfrm>
            <a:prstGeom prst="rect">
              <a:avLst/>
            </a:prstGeom>
          </p:spPr>
        </p:pic>
        <p:pic>
          <p:nvPicPr>
            <p:cNvPr id="39" name="object 39"/>
            <p:cNvPicPr/>
            <p:nvPr/>
          </p:nvPicPr>
          <p:blipFill>
            <a:blip r:embed="rId4" cstate="print"/>
            <a:stretch>
              <a:fillRect/>
            </a:stretch>
          </p:blipFill>
          <p:spPr>
            <a:xfrm>
              <a:off x="5966459" y="5033771"/>
              <a:ext cx="662939" cy="672083"/>
            </a:xfrm>
            <a:prstGeom prst="rect">
              <a:avLst/>
            </a:prstGeom>
          </p:spPr>
        </p:pic>
      </p:grpSp>
      <p:cxnSp>
        <p:nvCxnSpPr>
          <p:cNvPr id="43" name="直線矢印コネクタ 42">
            <a:extLst>
              <a:ext uri="{FF2B5EF4-FFF2-40B4-BE49-F238E27FC236}">
                <a16:creationId xmlns:a16="http://schemas.microsoft.com/office/drawing/2014/main" id="{6AEFF9AA-2B20-CB3D-4F6D-33FC05831EB2}"/>
              </a:ext>
            </a:extLst>
          </p:cNvPr>
          <p:cNvCxnSpPr>
            <a:cxnSpLocks/>
          </p:cNvCxnSpPr>
          <p:nvPr/>
        </p:nvCxnSpPr>
        <p:spPr>
          <a:xfrm>
            <a:off x="2671848" y="2924944"/>
            <a:ext cx="13330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D59754B2-E052-983B-2DB1-633DA4D510EF}"/>
              </a:ext>
            </a:extLst>
          </p:cNvPr>
          <p:cNvCxnSpPr>
            <a:cxnSpLocks/>
          </p:cNvCxnSpPr>
          <p:nvPr/>
        </p:nvCxnSpPr>
        <p:spPr>
          <a:xfrm>
            <a:off x="6566408" y="2894463"/>
            <a:ext cx="447294" cy="18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463" y="104470"/>
            <a:ext cx="8915400" cy="443711"/>
          </a:xfrm>
          <a:prstGeom prst="rect">
            <a:avLst/>
          </a:prstGeom>
        </p:spPr>
        <p:txBody>
          <a:bodyPr vert="horz" wrap="square" lIns="0" tIns="12700" rIns="0" bIns="0" rtlCol="0">
            <a:spAutoFit/>
          </a:bodyPr>
          <a:lstStyle/>
          <a:p>
            <a:pPr marL="12700">
              <a:lnSpc>
                <a:spcPct val="100000"/>
              </a:lnSpc>
              <a:spcBef>
                <a:spcPts val="100"/>
              </a:spcBef>
            </a:pPr>
            <a:r>
              <a:rPr lang="ja-JP" altLang="en-US" spc="-15" dirty="0"/>
              <a:t>クレジット売却益の分配・活用モデル ～　商店街の連携</a:t>
            </a:r>
            <a:endParaRPr spc="-15" dirty="0"/>
          </a:p>
        </p:txBody>
      </p:sp>
      <p:sp>
        <p:nvSpPr>
          <p:cNvPr id="3" name="object 3"/>
          <p:cNvSpPr txBox="1"/>
          <p:nvPr/>
        </p:nvSpPr>
        <p:spPr>
          <a:xfrm>
            <a:off x="5529064" y="633330"/>
            <a:ext cx="4157885" cy="1732526"/>
          </a:xfrm>
          <a:prstGeom prst="rect">
            <a:avLst/>
          </a:prstGeom>
        </p:spPr>
        <p:txBody>
          <a:bodyPr vert="horz" wrap="square" lIns="0" tIns="69850" rIns="0" bIns="0" rtlCol="0">
            <a:spAutoFit/>
          </a:bodyPr>
          <a:lstStyle/>
          <a:p>
            <a:pPr marL="26034" algn="ctr">
              <a:lnSpc>
                <a:spcPct val="100000"/>
              </a:lnSpc>
            </a:pPr>
            <a:r>
              <a:rPr sz="2400" b="1" spc="-20" dirty="0" err="1">
                <a:latin typeface="BIZ UDPゴシック" panose="020B0400000000000000" pitchFamily="50" charset="-128"/>
                <a:ea typeface="BIZ UDPゴシック" panose="020B0400000000000000" pitchFamily="50" charset="-128"/>
                <a:cs typeface="Meiryo UI"/>
              </a:rPr>
              <a:t>太陽光発電設備の導入による</a:t>
            </a:r>
            <a:endParaRPr lang="en-US" sz="2400" b="1" spc="-20" dirty="0">
              <a:latin typeface="BIZ UDPゴシック" panose="020B0400000000000000" pitchFamily="50" charset="-128"/>
              <a:ea typeface="BIZ UDPゴシック" panose="020B0400000000000000" pitchFamily="50" charset="-128"/>
              <a:cs typeface="Meiryo UI"/>
            </a:endParaRPr>
          </a:p>
          <a:p>
            <a:pPr marL="26034" algn="ctr">
              <a:lnSpc>
                <a:spcPct val="100000"/>
              </a:lnSpc>
            </a:pPr>
            <a:r>
              <a:rPr sz="2400" b="1" spc="-20" dirty="0" err="1">
                <a:latin typeface="BIZ UDPゴシック" panose="020B0400000000000000" pitchFamily="50" charset="-128"/>
                <a:ea typeface="BIZ UDPゴシック" panose="020B0400000000000000" pitchFamily="50" charset="-128"/>
                <a:cs typeface="Meiryo UI"/>
              </a:rPr>
              <a:t>プログラム型プロジェクト</a:t>
            </a:r>
            <a:endParaRPr sz="2400" dirty="0">
              <a:latin typeface="BIZ UDPゴシック" panose="020B0400000000000000" pitchFamily="50" charset="-128"/>
              <a:ea typeface="BIZ UDPゴシック" panose="020B0400000000000000" pitchFamily="50" charset="-128"/>
              <a:cs typeface="Meiryo UI"/>
            </a:endParaRPr>
          </a:p>
          <a:p>
            <a:pPr marL="12700" algn="ctr">
              <a:lnSpc>
                <a:spcPct val="100000"/>
              </a:lnSpc>
            </a:pPr>
            <a:r>
              <a:rPr sz="2000" spc="-5" dirty="0">
                <a:latin typeface="BIZ UDPゴシック" panose="020B0400000000000000" pitchFamily="50" charset="-128"/>
                <a:ea typeface="BIZ UDPゴシック" panose="020B0400000000000000" pitchFamily="50" charset="-128"/>
                <a:cs typeface="Meiryo UI"/>
              </a:rPr>
              <a:t>商店街内の店舗</a:t>
            </a:r>
            <a:r>
              <a:rPr sz="2000" spc="-10" dirty="0">
                <a:latin typeface="BIZ UDPゴシック" panose="020B0400000000000000" pitchFamily="50" charset="-128"/>
                <a:ea typeface="BIZ UDPゴシック" panose="020B0400000000000000" pitchFamily="50" charset="-128"/>
                <a:cs typeface="Meiryo UI"/>
              </a:rPr>
              <a:t>20店分の</a:t>
            </a:r>
            <a:endParaRPr lang="en-US" sz="2000" spc="-10" dirty="0">
              <a:latin typeface="BIZ UDPゴシック" panose="020B0400000000000000" pitchFamily="50" charset="-128"/>
              <a:ea typeface="BIZ UDPゴシック" panose="020B0400000000000000" pitchFamily="50" charset="-128"/>
              <a:cs typeface="Meiryo UI"/>
            </a:endParaRPr>
          </a:p>
          <a:p>
            <a:pPr marL="12700" algn="ctr">
              <a:lnSpc>
                <a:spcPct val="100000"/>
              </a:lnSpc>
            </a:pPr>
            <a:r>
              <a:rPr sz="2000" spc="-10" dirty="0" err="1">
                <a:latin typeface="BIZ UDPゴシック" panose="020B0400000000000000" pitchFamily="50" charset="-128"/>
                <a:ea typeface="BIZ UDPゴシック" panose="020B0400000000000000" pitchFamily="50" charset="-128"/>
                <a:cs typeface="Meiryo UI"/>
              </a:rPr>
              <a:t>削減量をとりまとめる場合</a:t>
            </a:r>
            <a:endParaRPr lang="en-US" sz="2000" spc="-10" dirty="0">
              <a:latin typeface="BIZ UDPゴシック" panose="020B0400000000000000" pitchFamily="50" charset="-128"/>
              <a:ea typeface="BIZ UDPゴシック" panose="020B0400000000000000" pitchFamily="50" charset="-128"/>
              <a:cs typeface="Meiryo UI"/>
            </a:endParaRPr>
          </a:p>
          <a:p>
            <a:pPr marL="12700" algn="ctr">
              <a:lnSpc>
                <a:spcPct val="100000"/>
              </a:lnSpc>
            </a:pPr>
            <a:r>
              <a:rPr sz="2000" dirty="0">
                <a:latin typeface="BIZ UDPゴシック" panose="020B0400000000000000" pitchFamily="50" charset="-128"/>
                <a:ea typeface="BIZ UDPゴシック" panose="020B0400000000000000" pitchFamily="50" charset="-128"/>
                <a:cs typeface="Meiryo UI"/>
              </a:rPr>
              <a:t>（1</a:t>
            </a:r>
            <a:r>
              <a:rPr sz="2000" spc="-10" dirty="0">
                <a:latin typeface="BIZ UDPゴシック" panose="020B0400000000000000" pitchFamily="50" charset="-128"/>
                <a:ea typeface="BIZ UDPゴシック" panose="020B0400000000000000" pitchFamily="50" charset="-128"/>
                <a:cs typeface="Meiryo UI"/>
              </a:rPr>
              <a:t>社あたり1t-</a:t>
            </a:r>
            <a:r>
              <a:rPr sz="2000" dirty="0">
                <a:latin typeface="BIZ UDPゴシック" panose="020B0400000000000000" pitchFamily="50" charset="-128"/>
                <a:ea typeface="BIZ UDPゴシック" panose="020B0400000000000000" pitchFamily="50" charset="-128"/>
                <a:cs typeface="Meiryo UI"/>
              </a:rPr>
              <a:t>CO2/年</a:t>
            </a:r>
            <a:r>
              <a:rPr sz="2000" spc="-50" dirty="0">
                <a:latin typeface="BIZ UDPゴシック" panose="020B0400000000000000" pitchFamily="50" charset="-128"/>
                <a:ea typeface="BIZ UDPゴシック" panose="020B0400000000000000" pitchFamily="50" charset="-128"/>
                <a:cs typeface="Meiryo UI"/>
              </a:rPr>
              <a:t>）</a:t>
            </a:r>
            <a:endParaRPr sz="2000" dirty="0">
              <a:latin typeface="BIZ UDPゴシック" panose="020B0400000000000000" pitchFamily="50" charset="-128"/>
              <a:ea typeface="BIZ UDPゴシック" panose="020B0400000000000000" pitchFamily="50" charset="-128"/>
              <a:cs typeface="Meiryo UI"/>
            </a:endParaRPr>
          </a:p>
        </p:txBody>
      </p:sp>
      <p:pic>
        <p:nvPicPr>
          <p:cNvPr id="5" name="object 5"/>
          <p:cNvPicPr/>
          <p:nvPr/>
        </p:nvPicPr>
        <p:blipFill>
          <a:blip r:embed="rId2" cstate="print"/>
          <a:stretch>
            <a:fillRect/>
          </a:stretch>
        </p:blipFill>
        <p:spPr>
          <a:xfrm>
            <a:off x="6508618" y="3806983"/>
            <a:ext cx="1171926" cy="1062177"/>
          </a:xfrm>
          <a:prstGeom prst="rect">
            <a:avLst/>
          </a:prstGeom>
        </p:spPr>
      </p:pic>
      <p:sp>
        <p:nvSpPr>
          <p:cNvPr id="8" name="object 8"/>
          <p:cNvSpPr/>
          <p:nvPr/>
        </p:nvSpPr>
        <p:spPr>
          <a:xfrm>
            <a:off x="4330610" y="2558458"/>
            <a:ext cx="2389111" cy="1299463"/>
          </a:xfrm>
          <a:custGeom>
            <a:avLst/>
            <a:gdLst/>
            <a:ahLst/>
            <a:cxnLst/>
            <a:rect l="l" t="t" r="r" b="b"/>
            <a:pathLst>
              <a:path w="1873250" h="937260">
                <a:moveTo>
                  <a:pt x="0" y="468630"/>
                </a:moveTo>
                <a:lnTo>
                  <a:pt x="7884" y="407535"/>
                </a:lnTo>
                <a:lnTo>
                  <a:pt x="30881" y="348816"/>
                </a:lnTo>
                <a:lnTo>
                  <a:pt x="68002" y="292968"/>
                </a:lnTo>
                <a:lnTo>
                  <a:pt x="118262" y="240485"/>
                </a:lnTo>
                <a:lnTo>
                  <a:pt x="148010" y="215659"/>
                </a:lnTo>
                <a:lnTo>
                  <a:pt x="180673" y="191859"/>
                </a:lnTo>
                <a:lnTo>
                  <a:pt x="216127" y="169147"/>
                </a:lnTo>
                <a:lnTo>
                  <a:pt x="254249" y="147585"/>
                </a:lnTo>
                <a:lnTo>
                  <a:pt x="294916" y="127235"/>
                </a:lnTo>
                <a:lnTo>
                  <a:pt x="338003" y="108158"/>
                </a:lnTo>
                <a:lnTo>
                  <a:pt x="383389" y="90415"/>
                </a:lnTo>
                <a:lnTo>
                  <a:pt x="430949" y="74070"/>
                </a:lnTo>
                <a:lnTo>
                  <a:pt x="480561" y="59183"/>
                </a:lnTo>
                <a:lnTo>
                  <a:pt x="532100" y="45816"/>
                </a:lnTo>
                <a:lnTo>
                  <a:pt x="585444" y="34031"/>
                </a:lnTo>
                <a:lnTo>
                  <a:pt x="640470" y="23890"/>
                </a:lnTo>
                <a:lnTo>
                  <a:pt x="697053" y="15454"/>
                </a:lnTo>
                <a:lnTo>
                  <a:pt x="755070" y="8785"/>
                </a:lnTo>
                <a:lnTo>
                  <a:pt x="814399" y="3945"/>
                </a:lnTo>
                <a:lnTo>
                  <a:pt x="874916" y="996"/>
                </a:lnTo>
                <a:lnTo>
                  <a:pt x="936498" y="0"/>
                </a:lnTo>
                <a:lnTo>
                  <a:pt x="998079" y="996"/>
                </a:lnTo>
                <a:lnTo>
                  <a:pt x="1058596" y="3945"/>
                </a:lnTo>
                <a:lnTo>
                  <a:pt x="1117925" y="8785"/>
                </a:lnTo>
                <a:lnTo>
                  <a:pt x="1175942" y="15454"/>
                </a:lnTo>
                <a:lnTo>
                  <a:pt x="1232525" y="23890"/>
                </a:lnTo>
                <a:lnTo>
                  <a:pt x="1287551" y="34031"/>
                </a:lnTo>
                <a:lnTo>
                  <a:pt x="1340895" y="45816"/>
                </a:lnTo>
                <a:lnTo>
                  <a:pt x="1392434" y="59183"/>
                </a:lnTo>
                <a:lnTo>
                  <a:pt x="1442046" y="74070"/>
                </a:lnTo>
                <a:lnTo>
                  <a:pt x="1489606" y="90415"/>
                </a:lnTo>
                <a:lnTo>
                  <a:pt x="1534992" y="108158"/>
                </a:lnTo>
                <a:lnTo>
                  <a:pt x="1578079" y="127235"/>
                </a:lnTo>
                <a:lnTo>
                  <a:pt x="1618746" y="147585"/>
                </a:lnTo>
                <a:lnTo>
                  <a:pt x="1656868" y="169147"/>
                </a:lnTo>
                <a:lnTo>
                  <a:pt x="1692322" y="191859"/>
                </a:lnTo>
                <a:lnTo>
                  <a:pt x="1724985" y="215659"/>
                </a:lnTo>
                <a:lnTo>
                  <a:pt x="1754733" y="240485"/>
                </a:lnTo>
                <a:lnTo>
                  <a:pt x="1804993" y="292968"/>
                </a:lnTo>
                <a:lnTo>
                  <a:pt x="1842114" y="348816"/>
                </a:lnTo>
                <a:lnTo>
                  <a:pt x="1865111" y="407535"/>
                </a:lnTo>
                <a:lnTo>
                  <a:pt x="1872996" y="468630"/>
                </a:lnTo>
                <a:lnTo>
                  <a:pt x="1871004" y="499443"/>
                </a:lnTo>
                <a:lnTo>
                  <a:pt x="1855440" y="559411"/>
                </a:lnTo>
                <a:lnTo>
                  <a:pt x="1825258" y="616756"/>
                </a:lnTo>
                <a:lnTo>
                  <a:pt x="1781444" y="670984"/>
                </a:lnTo>
                <a:lnTo>
                  <a:pt x="1724985" y="721600"/>
                </a:lnTo>
                <a:lnTo>
                  <a:pt x="1692322" y="745400"/>
                </a:lnTo>
                <a:lnTo>
                  <a:pt x="1656868" y="768112"/>
                </a:lnTo>
                <a:lnTo>
                  <a:pt x="1618746" y="789674"/>
                </a:lnTo>
                <a:lnTo>
                  <a:pt x="1578079" y="810024"/>
                </a:lnTo>
                <a:lnTo>
                  <a:pt x="1534992" y="829101"/>
                </a:lnTo>
                <a:lnTo>
                  <a:pt x="1489606" y="846844"/>
                </a:lnTo>
                <a:lnTo>
                  <a:pt x="1442046" y="863189"/>
                </a:lnTo>
                <a:lnTo>
                  <a:pt x="1392434" y="878076"/>
                </a:lnTo>
                <a:lnTo>
                  <a:pt x="1340895" y="891443"/>
                </a:lnTo>
                <a:lnTo>
                  <a:pt x="1287551" y="903228"/>
                </a:lnTo>
                <a:lnTo>
                  <a:pt x="1232525" y="913369"/>
                </a:lnTo>
                <a:lnTo>
                  <a:pt x="1175942" y="921805"/>
                </a:lnTo>
                <a:lnTo>
                  <a:pt x="1117925" y="928474"/>
                </a:lnTo>
                <a:lnTo>
                  <a:pt x="1058596" y="933314"/>
                </a:lnTo>
                <a:lnTo>
                  <a:pt x="998079" y="936263"/>
                </a:lnTo>
                <a:lnTo>
                  <a:pt x="936498" y="937260"/>
                </a:lnTo>
                <a:lnTo>
                  <a:pt x="874916" y="936263"/>
                </a:lnTo>
                <a:lnTo>
                  <a:pt x="814399" y="933314"/>
                </a:lnTo>
                <a:lnTo>
                  <a:pt x="755070" y="928474"/>
                </a:lnTo>
                <a:lnTo>
                  <a:pt x="697053" y="921805"/>
                </a:lnTo>
                <a:lnTo>
                  <a:pt x="640470" y="913369"/>
                </a:lnTo>
                <a:lnTo>
                  <a:pt x="585444" y="903228"/>
                </a:lnTo>
                <a:lnTo>
                  <a:pt x="532100" y="891443"/>
                </a:lnTo>
                <a:lnTo>
                  <a:pt x="480561" y="878076"/>
                </a:lnTo>
                <a:lnTo>
                  <a:pt x="430949" y="863189"/>
                </a:lnTo>
                <a:lnTo>
                  <a:pt x="383389" y="846844"/>
                </a:lnTo>
                <a:lnTo>
                  <a:pt x="338003" y="829101"/>
                </a:lnTo>
                <a:lnTo>
                  <a:pt x="294916" y="810024"/>
                </a:lnTo>
                <a:lnTo>
                  <a:pt x="254249" y="789674"/>
                </a:lnTo>
                <a:lnTo>
                  <a:pt x="216127" y="768112"/>
                </a:lnTo>
                <a:lnTo>
                  <a:pt x="180673" y="745400"/>
                </a:lnTo>
                <a:lnTo>
                  <a:pt x="148010" y="721600"/>
                </a:lnTo>
                <a:lnTo>
                  <a:pt x="118262" y="696774"/>
                </a:lnTo>
                <a:lnTo>
                  <a:pt x="68002" y="644291"/>
                </a:lnTo>
                <a:lnTo>
                  <a:pt x="30881" y="588443"/>
                </a:lnTo>
                <a:lnTo>
                  <a:pt x="7884" y="529724"/>
                </a:lnTo>
                <a:lnTo>
                  <a:pt x="0" y="468630"/>
                </a:lnTo>
                <a:close/>
              </a:path>
            </a:pathLst>
          </a:custGeom>
          <a:ln w="25400">
            <a:solidFill>
              <a:srgbClr val="C0504D"/>
            </a:solidFill>
          </a:ln>
        </p:spPr>
        <p:txBody>
          <a:bodyPr wrap="square" lIns="0" tIns="0" rIns="0" bIns="0" rtlCol="0" anchor="ctr" anchorCtr="1"/>
          <a:lstStyle/>
          <a:p>
            <a:pPr marL="379730" marR="370840" algn="ctr">
              <a:lnSpc>
                <a:spcPct val="100000"/>
              </a:lnSpc>
              <a:spcBef>
                <a:spcPts val="105"/>
              </a:spcBef>
            </a:pPr>
            <a:r>
              <a:rPr lang="ja-JP" altLang="en-US" sz="2400" spc="-20" dirty="0">
                <a:latin typeface="BIZ UDPゴシック" panose="020B0400000000000000" pitchFamily="50" charset="-128"/>
                <a:ea typeface="BIZ UDPゴシック" panose="020B0400000000000000" pitchFamily="50" charset="-128"/>
                <a:cs typeface="Meiryo UI"/>
              </a:rPr>
              <a:t>クレジット</a:t>
            </a:r>
            <a:endParaRPr lang="en-US" altLang="ja-JP" sz="2400" spc="-20" dirty="0">
              <a:latin typeface="BIZ UDPゴシック" panose="020B0400000000000000" pitchFamily="50" charset="-128"/>
              <a:ea typeface="BIZ UDPゴシック" panose="020B0400000000000000" pitchFamily="50" charset="-128"/>
              <a:cs typeface="Meiryo UI"/>
            </a:endParaRPr>
          </a:p>
          <a:p>
            <a:pPr marL="379730" marR="370840" algn="ctr">
              <a:lnSpc>
                <a:spcPct val="100000"/>
              </a:lnSpc>
              <a:spcBef>
                <a:spcPts val="105"/>
              </a:spcBef>
            </a:pPr>
            <a:r>
              <a:rPr lang="ja-JP" altLang="en-US" sz="2400" spc="-20" dirty="0">
                <a:latin typeface="BIZ UDPゴシック" panose="020B0400000000000000" pitchFamily="50" charset="-128"/>
                <a:ea typeface="BIZ UDPゴシック" panose="020B0400000000000000" pitchFamily="50" charset="-128"/>
                <a:cs typeface="Meiryo UI"/>
              </a:rPr>
              <a:t>売却益</a:t>
            </a:r>
            <a:endParaRPr lang="ja-JP" altLang="en-US" sz="2400" dirty="0">
              <a:latin typeface="BIZ UDPゴシック" panose="020B0400000000000000" pitchFamily="50" charset="-128"/>
              <a:ea typeface="BIZ UDPゴシック" panose="020B0400000000000000" pitchFamily="50" charset="-128"/>
              <a:cs typeface="Meiryo UI"/>
            </a:endParaRPr>
          </a:p>
          <a:p>
            <a:pPr algn="ctr">
              <a:lnSpc>
                <a:spcPct val="100000"/>
              </a:lnSpc>
            </a:pPr>
            <a:r>
              <a:rPr lang="ja-JP" altLang="en-US" sz="1800" spc="-10" dirty="0">
                <a:latin typeface="BIZ UDPゴシック" panose="020B0400000000000000" pitchFamily="50" charset="-128"/>
                <a:ea typeface="BIZ UDPゴシック" panose="020B0400000000000000" pitchFamily="50" charset="-128"/>
                <a:cs typeface="Meiryo UI"/>
              </a:rPr>
              <a:t>（</a:t>
            </a:r>
            <a:r>
              <a:rPr lang="en-US" altLang="ja-JP" sz="1800" spc="-10" dirty="0">
                <a:latin typeface="BIZ UDPゴシック" panose="020B0400000000000000" pitchFamily="50" charset="-128"/>
                <a:ea typeface="BIZ UDPゴシック" panose="020B0400000000000000" pitchFamily="50" charset="-128"/>
                <a:cs typeface="Meiryo UI"/>
              </a:rPr>
              <a:t>50,000</a:t>
            </a:r>
            <a:r>
              <a:rPr lang="ja-JP" altLang="en-US" sz="1800" spc="-15" dirty="0">
                <a:latin typeface="BIZ UDPゴシック" panose="020B0400000000000000" pitchFamily="50" charset="-128"/>
                <a:ea typeface="BIZ UDPゴシック" panose="020B0400000000000000" pitchFamily="50" charset="-128"/>
                <a:cs typeface="Meiryo UI"/>
              </a:rPr>
              <a:t>円</a:t>
            </a:r>
            <a:r>
              <a:rPr lang="ja-JP" altLang="en-US" sz="1800" spc="-50" dirty="0">
                <a:latin typeface="BIZ UDPゴシック" panose="020B0400000000000000" pitchFamily="50" charset="-128"/>
                <a:ea typeface="BIZ UDPゴシック" panose="020B0400000000000000" pitchFamily="50" charset="-128"/>
                <a:cs typeface="Meiryo UI"/>
              </a:rPr>
              <a:t>）</a:t>
            </a:r>
            <a:endParaRPr lang="ja-JP" altLang="en-US" sz="1800" dirty="0">
              <a:latin typeface="BIZ UDPゴシック" panose="020B0400000000000000" pitchFamily="50" charset="-128"/>
              <a:ea typeface="BIZ UDPゴシック" panose="020B0400000000000000" pitchFamily="50" charset="-128"/>
              <a:cs typeface="Meiryo UI"/>
            </a:endParaRPr>
          </a:p>
        </p:txBody>
      </p:sp>
      <p:sp>
        <p:nvSpPr>
          <p:cNvPr id="12" name="object 12"/>
          <p:cNvSpPr/>
          <p:nvPr/>
        </p:nvSpPr>
        <p:spPr>
          <a:xfrm>
            <a:off x="7465236" y="2558458"/>
            <a:ext cx="2221713" cy="1299463"/>
          </a:xfrm>
          <a:custGeom>
            <a:avLst/>
            <a:gdLst/>
            <a:ahLst/>
            <a:cxnLst/>
            <a:rect l="l" t="t" r="r" b="b"/>
            <a:pathLst>
              <a:path w="1873250" h="937260">
                <a:moveTo>
                  <a:pt x="0" y="468629"/>
                </a:moveTo>
                <a:lnTo>
                  <a:pt x="7884" y="407535"/>
                </a:lnTo>
                <a:lnTo>
                  <a:pt x="30881" y="348816"/>
                </a:lnTo>
                <a:lnTo>
                  <a:pt x="68002" y="292968"/>
                </a:lnTo>
                <a:lnTo>
                  <a:pt x="118262" y="240485"/>
                </a:lnTo>
                <a:lnTo>
                  <a:pt x="148010" y="215659"/>
                </a:lnTo>
                <a:lnTo>
                  <a:pt x="180673" y="191859"/>
                </a:lnTo>
                <a:lnTo>
                  <a:pt x="216127" y="169147"/>
                </a:lnTo>
                <a:lnTo>
                  <a:pt x="254249" y="147585"/>
                </a:lnTo>
                <a:lnTo>
                  <a:pt x="294916" y="127235"/>
                </a:lnTo>
                <a:lnTo>
                  <a:pt x="338003" y="108158"/>
                </a:lnTo>
                <a:lnTo>
                  <a:pt x="383389" y="90415"/>
                </a:lnTo>
                <a:lnTo>
                  <a:pt x="430949" y="74070"/>
                </a:lnTo>
                <a:lnTo>
                  <a:pt x="480561" y="59183"/>
                </a:lnTo>
                <a:lnTo>
                  <a:pt x="532100" y="45816"/>
                </a:lnTo>
                <a:lnTo>
                  <a:pt x="585444" y="34031"/>
                </a:lnTo>
                <a:lnTo>
                  <a:pt x="640470" y="23890"/>
                </a:lnTo>
                <a:lnTo>
                  <a:pt x="697053" y="15454"/>
                </a:lnTo>
                <a:lnTo>
                  <a:pt x="755070" y="8785"/>
                </a:lnTo>
                <a:lnTo>
                  <a:pt x="814399" y="3945"/>
                </a:lnTo>
                <a:lnTo>
                  <a:pt x="874916" y="996"/>
                </a:lnTo>
                <a:lnTo>
                  <a:pt x="936498" y="0"/>
                </a:lnTo>
                <a:lnTo>
                  <a:pt x="998079" y="996"/>
                </a:lnTo>
                <a:lnTo>
                  <a:pt x="1058596" y="3945"/>
                </a:lnTo>
                <a:lnTo>
                  <a:pt x="1117925" y="8785"/>
                </a:lnTo>
                <a:lnTo>
                  <a:pt x="1175942" y="15454"/>
                </a:lnTo>
                <a:lnTo>
                  <a:pt x="1232525" y="23890"/>
                </a:lnTo>
                <a:lnTo>
                  <a:pt x="1287551" y="34031"/>
                </a:lnTo>
                <a:lnTo>
                  <a:pt x="1340895" y="45816"/>
                </a:lnTo>
                <a:lnTo>
                  <a:pt x="1392434" y="59183"/>
                </a:lnTo>
                <a:lnTo>
                  <a:pt x="1442046" y="74070"/>
                </a:lnTo>
                <a:lnTo>
                  <a:pt x="1489606" y="90415"/>
                </a:lnTo>
                <a:lnTo>
                  <a:pt x="1534992" y="108158"/>
                </a:lnTo>
                <a:lnTo>
                  <a:pt x="1578079" y="127235"/>
                </a:lnTo>
                <a:lnTo>
                  <a:pt x="1618746" y="147585"/>
                </a:lnTo>
                <a:lnTo>
                  <a:pt x="1656868" y="169147"/>
                </a:lnTo>
                <a:lnTo>
                  <a:pt x="1692322" y="191859"/>
                </a:lnTo>
                <a:lnTo>
                  <a:pt x="1724985" y="215659"/>
                </a:lnTo>
                <a:lnTo>
                  <a:pt x="1754733" y="240485"/>
                </a:lnTo>
                <a:lnTo>
                  <a:pt x="1804993" y="292968"/>
                </a:lnTo>
                <a:lnTo>
                  <a:pt x="1842114" y="348816"/>
                </a:lnTo>
                <a:lnTo>
                  <a:pt x="1865111" y="407535"/>
                </a:lnTo>
                <a:lnTo>
                  <a:pt x="1872996" y="468629"/>
                </a:lnTo>
                <a:lnTo>
                  <a:pt x="1871004" y="499443"/>
                </a:lnTo>
                <a:lnTo>
                  <a:pt x="1855440" y="559411"/>
                </a:lnTo>
                <a:lnTo>
                  <a:pt x="1825258" y="616756"/>
                </a:lnTo>
                <a:lnTo>
                  <a:pt x="1781444" y="670984"/>
                </a:lnTo>
                <a:lnTo>
                  <a:pt x="1724985" y="721600"/>
                </a:lnTo>
                <a:lnTo>
                  <a:pt x="1692322" y="745400"/>
                </a:lnTo>
                <a:lnTo>
                  <a:pt x="1656868" y="768112"/>
                </a:lnTo>
                <a:lnTo>
                  <a:pt x="1618746" y="789674"/>
                </a:lnTo>
                <a:lnTo>
                  <a:pt x="1578079" y="810024"/>
                </a:lnTo>
                <a:lnTo>
                  <a:pt x="1534992" y="829101"/>
                </a:lnTo>
                <a:lnTo>
                  <a:pt x="1489606" y="846844"/>
                </a:lnTo>
                <a:lnTo>
                  <a:pt x="1442046" y="863189"/>
                </a:lnTo>
                <a:lnTo>
                  <a:pt x="1392434" y="878076"/>
                </a:lnTo>
                <a:lnTo>
                  <a:pt x="1340895" y="891443"/>
                </a:lnTo>
                <a:lnTo>
                  <a:pt x="1287551" y="903228"/>
                </a:lnTo>
                <a:lnTo>
                  <a:pt x="1232525" y="913369"/>
                </a:lnTo>
                <a:lnTo>
                  <a:pt x="1175942" y="921805"/>
                </a:lnTo>
                <a:lnTo>
                  <a:pt x="1117925" y="928474"/>
                </a:lnTo>
                <a:lnTo>
                  <a:pt x="1058596" y="933314"/>
                </a:lnTo>
                <a:lnTo>
                  <a:pt x="998079" y="936263"/>
                </a:lnTo>
                <a:lnTo>
                  <a:pt x="936498" y="937260"/>
                </a:lnTo>
                <a:lnTo>
                  <a:pt x="874916" y="936263"/>
                </a:lnTo>
                <a:lnTo>
                  <a:pt x="814399" y="933314"/>
                </a:lnTo>
                <a:lnTo>
                  <a:pt x="755070" y="928474"/>
                </a:lnTo>
                <a:lnTo>
                  <a:pt x="697053" y="921805"/>
                </a:lnTo>
                <a:lnTo>
                  <a:pt x="640470" y="913369"/>
                </a:lnTo>
                <a:lnTo>
                  <a:pt x="585444" y="903228"/>
                </a:lnTo>
                <a:lnTo>
                  <a:pt x="532100" y="891443"/>
                </a:lnTo>
                <a:lnTo>
                  <a:pt x="480561" y="878076"/>
                </a:lnTo>
                <a:lnTo>
                  <a:pt x="430949" y="863189"/>
                </a:lnTo>
                <a:lnTo>
                  <a:pt x="383389" y="846844"/>
                </a:lnTo>
                <a:lnTo>
                  <a:pt x="338003" y="829101"/>
                </a:lnTo>
                <a:lnTo>
                  <a:pt x="294916" y="810024"/>
                </a:lnTo>
                <a:lnTo>
                  <a:pt x="254249" y="789674"/>
                </a:lnTo>
                <a:lnTo>
                  <a:pt x="216127" y="768112"/>
                </a:lnTo>
                <a:lnTo>
                  <a:pt x="180673" y="745400"/>
                </a:lnTo>
                <a:lnTo>
                  <a:pt x="148010" y="721600"/>
                </a:lnTo>
                <a:lnTo>
                  <a:pt x="118262" y="696774"/>
                </a:lnTo>
                <a:lnTo>
                  <a:pt x="68002" y="644291"/>
                </a:lnTo>
                <a:lnTo>
                  <a:pt x="30881" y="588443"/>
                </a:lnTo>
                <a:lnTo>
                  <a:pt x="7884" y="529724"/>
                </a:lnTo>
                <a:lnTo>
                  <a:pt x="0" y="468629"/>
                </a:lnTo>
                <a:close/>
              </a:path>
            </a:pathLst>
          </a:custGeom>
          <a:ln w="25400">
            <a:solidFill>
              <a:srgbClr val="4F81BC"/>
            </a:solidFill>
          </a:ln>
        </p:spPr>
        <p:txBody>
          <a:bodyPr wrap="square" lIns="0" tIns="0" rIns="0" bIns="0" rtlCol="0" anchor="ctr" anchorCtr="1"/>
          <a:lstStyle/>
          <a:p>
            <a:pPr marL="497205" marR="5080" indent="-485140">
              <a:lnSpc>
                <a:spcPct val="100000"/>
              </a:lnSpc>
              <a:spcBef>
                <a:spcPts val="105"/>
              </a:spcBef>
            </a:pPr>
            <a:r>
              <a:rPr lang="ja-JP" altLang="en-US" sz="1800" spc="-15" dirty="0">
                <a:latin typeface="BIZ UDPゴシック" panose="020B0400000000000000" pitchFamily="50" charset="-128"/>
                <a:ea typeface="BIZ UDPゴシック" panose="020B0400000000000000" pitchFamily="50" charset="-128"/>
                <a:cs typeface="Meiryo UI"/>
              </a:rPr>
              <a:t>プロジェクト</a:t>
            </a:r>
            <a:endParaRPr lang="en-US" altLang="ja-JP" sz="1800" spc="-15" dirty="0">
              <a:latin typeface="BIZ UDPゴシック" panose="020B0400000000000000" pitchFamily="50" charset="-128"/>
              <a:ea typeface="BIZ UDPゴシック" panose="020B0400000000000000" pitchFamily="50" charset="-128"/>
              <a:cs typeface="Meiryo UI"/>
            </a:endParaRPr>
          </a:p>
          <a:p>
            <a:pPr marL="497205" marR="5080" indent="-485140">
              <a:lnSpc>
                <a:spcPct val="100000"/>
              </a:lnSpc>
              <a:spcBef>
                <a:spcPts val="105"/>
              </a:spcBef>
            </a:pPr>
            <a:r>
              <a:rPr lang="ja-JP" altLang="en-US" sz="1800" spc="-15" dirty="0">
                <a:latin typeface="BIZ UDPゴシック" panose="020B0400000000000000" pitchFamily="50" charset="-128"/>
                <a:ea typeface="BIZ UDPゴシック" panose="020B0400000000000000" pitchFamily="50" charset="-128"/>
                <a:cs typeface="Meiryo UI"/>
              </a:rPr>
              <a:t>運営・</a:t>
            </a:r>
            <a:r>
              <a:rPr lang="ja-JP" altLang="en-US" sz="1800" spc="-20" dirty="0">
                <a:latin typeface="BIZ UDPゴシック" panose="020B0400000000000000" pitchFamily="50" charset="-128"/>
                <a:ea typeface="BIZ UDPゴシック" panose="020B0400000000000000" pitchFamily="50" charset="-128"/>
                <a:cs typeface="Meiryo UI"/>
              </a:rPr>
              <a:t>管理者</a:t>
            </a:r>
            <a:endParaRPr lang="ja-JP" altLang="en-US" sz="1800" dirty="0">
              <a:latin typeface="BIZ UDPゴシック" panose="020B0400000000000000" pitchFamily="50" charset="-128"/>
              <a:ea typeface="BIZ UDPゴシック" panose="020B0400000000000000" pitchFamily="50" charset="-128"/>
              <a:cs typeface="Meiryo UI"/>
            </a:endParaRPr>
          </a:p>
          <a:p>
            <a:pPr marL="58419">
              <a:lnSpc>
                <a:spcPct val="100000"/>
              </a:lnSpc>
            </a:pPr>
            <a:r>
              <a:rPr lang="ja-JP" altLang="en-US" sz="1800" spc="-10" dirty="0">
                <a:latin typeface="BIZ UDPゴシック" panose="020B0400000000000000" pitchFamily="50" charset="-128"/>
                <a:ea typeface="BIZ UDPゴシック" panose="020B0400000000000000" pitchFamily="50" charset="-128"/>
                <a:cs typeface="Meiryo UI"/>
              </a:rPr>
              <a:t>（</a:t>
            </a:r>
            <a:r>
              <a:rPr lang="en-US" altLang="ja-JP" sz="1800" spc="-10" dirty="0">
                <a:latin typeface="BIZ UDPゴシック" panose="020B0400000000000000" pitchFamily="50" charset="-128"/>
                <a:ea typeface="BIZ UDPゴシック" panose="020B0400000000000000" pitchFamily="50" charset="-128"/>
                <a:cs typeface="Meiryo UI"/>
              </a:rPr>
              <a:t>50,000</a:t>
            </a:r>
            <a:r>
              <a:rPr lang="ja-JP" altLang="en-US" sz="1800" spc="-15" dirty="0">
                <a:latin typeface="BIZ UDPゴシック" panose="020B0400000000000000" pitchFamily="50" charset="-128"/>
                <a:ea typeface="BIZ UDPゴシック" panose="020B0400000000000000" pitchFamily="50" charset="-128"/>
                <a:cs typeface="Meiryo UI"/>
              </a:rPr>
              <a:t>円</a:t>
            </a:r>
            <a:r>
              <a:rPr lang="ja-JP" altLang="en-US" sz="1800" spc="-50" dirty="0">
                <a:latin typeface="BIZ UDPゴシック" panose="020B0400000000000000" pitchFamily="50" charset="-128"/>
                <a:ea typeface="BIZ UDPゴシック" panose="020B0400000000000000" pitchFamily="50" charset="-128"/>
                <a:cs typeface="Meiryo UI"/>
              </a:rPr>
              <a:t>）</a:t>
            </a:r>
            <a:endParaRPr lang="ja-JP" altLang="en-US" sz="1800" dirty="0">
              <a:latin typeface="BIZ UDPゴシック" panose="020B0400000000000000" pitchFamily="50" charset="-128"/>
              <a:ea typeface="BIZ UDPゴシック" panose="020B0400000000000000" pitchFamily="50" charset="-128"/>
              <a:cs typeface="Meiryo UI"/>
            </a:endParaRPr>
          </a:p>
        </p:txBody>
      </p:sp>
      <p:sp>
        <p:nvSpPr>
          <p:cNvPr id="14" name="object 14"/>
          <p:cNvSpPr/>
          <p:nvPr/>
        </p:nvSpPr>
        <p:spPr>
          <a:xfrm>
            <a:off x="428395" y="2449027"/>
            <a:ext cx="2495782" cy="1518324"/>
          </a:xfrm>
          <a:custGeom>
            <a:avLst/>
            <a:gdLst/>
            <a:ahLst/>
            <a:cxnLst/>
            <a:rect l="l" t="t" r="r" b="b"/>
            <a:pathLst>
              <a:path w="1727200" h="984885">
                <a:moveTo>
                  <a:pt x="0" y="164084"/>
                </a:moveTo>
                <a:lnTo>
                  <a:pt x="5861" y="120444"/>
                </a:lnTo>
                <a:lnTo>
                  <a:pt x="22403" y="81242"/>
                </a:lnTo>
                <a:lnTo>
                  <a:pt x="48061" y="48037"/>
                </a:lnTo>
                <a:lnTo>
                  <a:pt x="81270" y="22389"/>
                </a:lnTo>
                <a:lnTo>
                  <a:pt x="120466" y="5857"/>
                </a:lnTo>
                <a:lnTo>
                  <a:pt x="164084" y="0"/>
                </a:lnTo>
                <a:lnTo>
                  <a:pt x="1562608" y="0"/>
                </a:lnTo>
                <a:lnTo>
                  <a:pt x="1606247" y="5857"/>
                </a:lnTo>
                <a:lnTo>
                  <a:pt x="1645449" y="22389"/>
                </a:lnTo>
                <a:lnTo>
                  <a:pt x="1678654" y="48037"/>
                </a:lnTo>
                <a:lnTo>
                  <a:pt x="1704302" y="81242"/>
                </a:lnTo>
                <a:lnTo>
                  <a:pt x="1720834" y="120444"/>
                </a:lnTo>
                <a:lnTo>
                  <a:pt x="1726692" y="164084"/>
                </a:lnTo>
                <a:lnTo>
                  <a:pt x="1726692" y="820420"/>
                </a:lnTo>
                <a:lnTo>
                  <a:pt x="1720834" y="864059"/>
                </a:lnTo>
                <a:lnTo>
                  <a:pt x="1704302" y="903261"/>
                </a:lnTo>
                <a:lnTo>
                  <a:pt x="1678654" y="936466"/>
                </a:lnTo>
                <a:lnTo>
                  <a:pt x="1645449" y="962114"/>
                </a:lnTo>
                <a:lnTo>
                  <a:pt x="1606247" y="978646"/>
                </a:lnTo>
                <a:lnTo>
                  <a:pt x="1562608" y="984503"/>
                </a:lnTo>
                <a:lnTo>
                  <a:pt x="164084" y="984503"/>
                </a:lnTo>
                <a:lnTo>
                  <a:pt x="120466" y="978646"/>
                </a:lnTo>
                <a:lnTo>
                  <a:pt x="81270" y="962114"/>
                </a:lnTo>
                <a:lnTo>
                  <a:pt x="48061" y="936466"/>
                </a:lnTo>
                <a:lnTo>
                  <a:pt x="22403" y="903261"/>
                </a:lnTo>
                <a:lnTo>
                  <a:pt x="5861" y="864059"/>
                </a:lnTo>
                <a:lnTo>
                  <a:pt x="0" y="820420"/>
                </a:lnTo>
                <a:lnTo>
                  <a:pt x="0" y="164084"/>
                </a:lnTo>
                <a:close/>
              </a:path>
            </a:pathLst>
          </a:custGeom>
          <a:ln w="25400">
            <a:solidFill>
              <a:srgbClr val="F79546"/>
            </a:solidFill>
          </a:ln>
        </p:spPr>
        <p:txBody>
          <a:bodyPr wrap="square" lIns="0" tIns="0" rIns="0" bIns="0" rtlCol="0" anchor="ctr" anchorCtr="1"/>
          <a:lstStyle/>
          <a:p>
            <a:pPr marL="12700">
              <a:lnSpc>
                <a:spcPct val="100000"/>
              </a:lnSpc>
              <a:spcBef>
                <a:spcPts val="100"/>
              </a:spcBef>
            </a:pPr>
            <a:r>
              <a:rPr lang="en-US" altLang="ja-JP" sz="2400" dirty="0">
                <a:latin typeface="BIZ UDPゴシック" panose="020B0400000000000000" pitchFamily="50" charset="-128"/>
                <a:ea typeface="BIZ UDPゴシック" panose="020B0400000000000000" pitchFamily="50" charset="-128"/>
                <a:cs typeface="Meiryo UI"/>
              </a:rPr>
              <a:t>1×20=20t</a:t>
            </a:r>
            <a:r>
              <a:rPr lang="ja-JP" altLang="en-US" sz="2400" spc="-50" dirty="0">
                <a:latin typeface="BIZ UDPゴシック" panose="020B0400000000000000" pitchFamily="50" charset="-128"/>
                <a:ea typeface="BIZ UDPゴシック" panose="020B0400000000000000" pitchFamily="50" charset="-128"/>
                <a:cs typeface="Meiryo UI"/>
              </a:rPr>
              <a:t>の</a:t>
            </a:r>
            <a:endParaRPr lang="ja-JP" altLang="en-US" sz="2400" dirty="0">
              <a:latin typeface="BIZ UDPゴシック" panose="020B0400000000000000" pitchFamily="50" charset="-128"/>
              <a:ea typeface="BIZ UDPゴシック" panose="020B0400000000000000" pitchFamily="50" charset="-128"/>
              <a:cs typeface="Meiryo UI"/>
            </a:endParaRPr>
          </a:p>
          <a:p>
            <a:pPr marL="12700">
              <a:lnSpc>
                <a:spcPct val="100000"/>
              </a:lnSpc>
            </a:pPr>
            <a:r>
              <a:rPr lang="en-US" altLang="ja-JP" sz="2400" dirty="0">
                <a:latin typeface="BIZ UDPゴシック" panose="020B0400000000000000" pitchFamily="50" charset="-128"/>
                <a:ea typeface="BIZ UDPゴシック" panose="020B0400000000000000" pitchFamily="50" charset="-128"/>
                <a:cs typeface="Meiryo UI"/>
              </a:rPr>
              <a:t>J</a:t>
            </a:r>
            <a:r>
              <a:rPr lang="en-US" altLang="ja-JP" sz="2400" spc="-15" dirty="0">
                <a:latin typeface="BIZ UDPゴシック" panose="020B0400000000000000" pitchFamily="50" charset="-128"/>
                <a:ea typeface="BIZ UDPゴシック" panose="020B0400000000000000" pitchFamily="50" charset="-128"/>
                <a:cs typeface="Meiryo UI"/>
              </a:rPr>
              <a:t>-</a:t>
            </a:r>
            <a:r>
              <a:rPr lang="ja-JP" altLang="en-US" sz="2400" spc="-15" dirty="0">
                <a:latin typeface="BIZ UDPゴシック" panose="020B0400000000000000" pitchFamily="50" charset="-128"/>
                <a:ea typeface="BIZ UDPゴシック" panose="020B0400000000000000" pitchFamily="50" charset="-128"/>
                <a:cs typeface="Meiryo UI"/>
              </a:rPr>
              <a:t>クレジット創出</a:t>
            </a:r>
            <a:endParaRPr lang="ja-JP" altLang="en-US" sz="2400" dirty="0">
              <a:latin typeface="BIZ UDPゴシック" panose="020B0400000000000000" pitchFamily="50" charset="-128"/>
              <a:ea typeface="BIZ UDPゴシック" panose="020B0400000000000000" pitchFamily="50" charset="-128"/>
              <a:cs typeface="Meiryo UI"/>
            </a:endParaRPr>
          </a:p>
        </p:txBody>
      </p:sp>
      <p:sp>
        <p:nvSpPr>
          <p:cNvPr id="19" name="object 19"/>
          <p:cNvSpPr/>
          <p:nvPr/>
        </p:nvSpPr>
        <p:spPr>
          <a:xfrm>
            <a:off x="1957722" y="1679417"/>
            <a:ext cx="3194685" cy="1371600"/>
          </a:xfrm>
          <a:custGeom>
            <a:avLst/>
            <a:gdLst/>
            <a:ahLst/>
            <a:cxnLst/>
            <a:rect l="l" t="t" r="r" b="b"/>
            <a:pathLst>
              <a:path w="3194685" h="1371600">
                <a:moveTo>
                  <a:pt x="2147570" y="0"/>
                </a:moveTo>
                <a:lnTo>
                  <a:pt x="1597152" y="368300"/>
                </a:lnTo>
                <a:lnTo>
                  <a:pt x="1235075" y="145669"/>
                </a:lnTo>
                <a:lnTo>
                  <a:pt x="1081278" y="401320"/>
                </a:lnTo>
                <a:lnTo>
                  <a:pt x="54737" y="145669"/>
                </a:lnTo>
                <a:lnTo>
                  <a:pt x="684276" y="483616"/>
                </a:lnTo>
                <a:lnTo>
                  <a:pt x="0" y="546988"/>
                </a:lnTo>
                <a:lnTo>
                  <a:pt x="550418" y="747649"/>
                </a:lnTo>
                <a:lnTo>
                  <a:pt x="19938" y="926211"/>
                </a:lnTo>
                <a:lnTo>
                  <a:pt x="838073" y="884936"/>
                </a:lnTo>
                <a:lnTo>
                  <a:pt x="704215" y="1118616"/>
                </a:lnTo>
                <a:lnTo>
                  <a:pt x="1140968" y="992251"/>
                </a:lnTo>
                <a:lnTo>
                  <a:pt x="1254760" y="1371600"/>
                </a:lnTo>
                <a:lnTo>
                  <a:pt x="1557527" y="948436"/>
                </a:lnTo>
                <a:lnTo>
                  <a:pt x="1958975" y="1253236"/>
                </a:lnTo>
                <a:lnTo>
                  <a:pt x="2073402" y="917956"/>
                </a:lnTo>
                <a:lnTo>
                  <a:pt x="2683383" y="1148969"/>
                </a:lnTo>
                <a:lnTo>
                  <a:pt x="2489962" y="821817"/>
                </a:lnTo>
                <a:lnTo>
                  <a:pt x="3194304" y="843915"/>
                </a:lnTo>
                <a:lnTo>
                  <a:pt x="2603754" y="665099"/>
                </a:lnTo>
                <a:lnTo>
                  <a:pt x="3119882" y="516636"/>
                </a:lnTo>
                <a:lnTo>
                  <a:pt x="2470023" y="464438"/>
                </a:lnTo>
                <a:lnTo>
                  <a:pt x="2718054" y="282956"/>
                </a:lnTo>
                <a:lnTo>
                  <a:pt x="2093340" y="338074"/>
                </a:lnTo>
                <a:lnTo>
                  <a:pt x="2147570" y="0"/>
                </a:lnTo>
                <a:close/>
              </a:path>
            </a:pathLst>
          </a:custGeom>
          <a:solidFill>
            <a:srgbClr val="C0504D"/>
          </a:solidFill>
        </p:spPr>
        <p:txBody>
          <a:bodyPr wrap="square" lIns="0" tIns="0" rIns="0" bIns="0" rtlCol="0" anchor="ctr" anchorCtr="1"/>
          <a:lstStyle/>
          <a:p>
            <a:pPr algn="ctr"/>
            <a:r>
              <a:rPr lang="en-US" altLang="ja-JP" sz="1800" spc="-10" dirty="0">
                <a:solidFill>
                  <a:srgbClr val="FFFFFF"/>
                </a:solidFill>
                <a:latin typeface="BIZ UDPゴシック" panose="020B0400000000000000" pitchFamily="50" charset="-128"/>
                <a:ea typeface="BIZ UDPゴシック" panose="020B0400000000000000" pitchFamily="50" charset="-128"/>
                <a:cs typeface="Meiryo UI"/>
              </a:rPr>
              <a:t>2,500</a:t>
            </a:r>
            <a:r>
              <a:rPr lang="ja-JP" altLang="en-US" sz="1800" spc="-5" dirty="0">
                <a:solidFill>
                  <a:srgbClr val="FFFFFF"/>
                </a:solidFill>
                <a:latin typeface="BIZ UDPゴシック" panose="020B0400000000000000" pitchFamily="50" charset="-128"/>
                <a:ea typeface="BIZ UDPゴシック" panose="020B0400000000000000" pitchFamily="50" charset="-128"/>
                <a:cs typeface="Meiryo UI"/>
              </a:rPr>
              <a:t>円</a:t>
            </a:r>
            <a:r>
              <a:rPr lang="en-US" altLang="ja-JP" sz="1800" spc="-5" dirty="0">
                <a:solidFill>
                  <a:srgbClr val="FFFFFF"/>
                </a:solidFill>
                <a:latin typeface="BIZ UDPゴシック" panose="020B0400000000000000" pitchFamily="50" charset="-128"/>
                <a:ea typeface="BIZ UDPゴシック" panose="020B0400000000000000" pitchFamily="50" charset="-128"/>
                <a:cs typeface="Meiryo UI"/>
              </a:rPr>
              <a:t>/</a:t>
            </a:r>
            <a:r>
              <a:rPr lang="en-US" altLang="ja-JP" sz="1800" spc="-10" dirty="0">
                <a:solidFill>
                  <a:srgbClr val="FFFFFF"/>
                </a:solidFill>
                <a:latin typeface="BIZ UDPゴシック" panose="020B0400000000000000" pitchFamily="50" charset="-128"/>
                <a:ea typeface="BIZ UDPゴシック" panose="020B0400000000000000" pitchFamily="50" charset="-128"/>
                <a:cs typeface="Meiryo UI"/>
              </a:rPr>
              <a:t>t</a:t>
            </a:r>
            <a:r>
              <a:rPr lang="ja-JP" altLang="en-US" sz="1800" spc="-20" dirty="0">
                <a:solidFill>
                  <a:srgbClr val="FFFFFF"/>
                </a:solidFill>
                <a:latin typeface="BIZ UDPゴシック" panose="020B0400000000000000" pitchFamily="50" charset="-128"/>
                <a:ea typeface="BIZ UDPゴシック" panose="020B0400000000000000" pitchFamily="50" charset="-128"/>
                <a:cs typeface="Meiryo UI"/>
              </a:rPr>
              <a:t>で</a:t>
            </a:r>
            <a:endParaRPr lang="en-US" altLang="ja-JP" sz="1800" spc="-20" dirty="0">
              <a:solidFill>
                <a:srgbClr val="FFFFFF"/>
              </a:solidFill>
              <a:latin typeface="BIZ UDPゴシック" panose="020B0400000000000000" pitchFamily="50" charset="-128"/>
              <a:ea typeface="BIZ UDPゴシック" panose="020B0400000000000000" pitchFamily="50" charset="-128"/>
              <a:cs typeface="Meiryo UI"/>
            </a:endParaRPr>
          </a:p>
          <a:p>
            <a:pPr algn="ctr"/>
            <a:r>
              <a:rPr lang="ja-JP" altLang="en-US" sz="1800" spc="-20" dirty="0">
                <a:solidFill>
                  <a:srgbClr val="FFFFFF"/>
                </a:solidFill>
                <a:latin typeface="BIZ UDPゴシック" panose="020B0400000000000000" pitchFamily="50" charset="-128"/>
                <a:ea typeface="BIZ UDPゴシック" panose="020B0400000000000000" pitchFamily="50" charset="-128"/>
                <a:cs typeface="Meiryo UI"/>
              </a:rPr>
              <a:t>売却！</a:t>
            </a:r>
            <a:endParaRPr lang="ja-JP" altLang="en-US" sz="1800" dirty="0">
              <a:latin typeface="BIZ UDPゴシック" panose="020B0400000000000000" pitchFamily="50" charset="-128"/>
              <a:ea typeface="BIZ UDPゴシック" panose="020B0400000000000000" pitchFamily="50" charset="-128"/>
              <a:cs typeface="Meiryo UI"/>
            </a:endParaRPr>
          </a:p>
        </p:txBody>
      </p:sp>
      <p:sp>
        <p:nvSpPr>
          <p:cNvPr id="22" name="object 22"/>
          <p:cNvSpPr txBox="1"/>
          <p:nvPr/>
        </p:nvSpPr>
        <p:spPr>
          <a:xfrm>
            <a:off x="1461492" y="6442159"/>
            <a:ext cx="1168400" cy="300355"/>
          </a:xfrm>
          <a:prstGeom prst="rect">
            <a:avLst/>
          </a:prstGeom>
        </p:spPr>
        <p:txBody>
          <a:bodyPr vert="horz" wrap="square" lIns="0" tIns="12700" rIns="0" bIns="0" rtlCol="0">
            <a:spAutoFit/>
          </a:bodyPr>
          <a:lstStyle/>
          <a:p>
            <a:pPr marL="12700">
              <a:lnSpc>
                <a:spcPct val="100000"/>
              </a:lnSpc>
              <a:spcBef>
                <a:spcPts val="100"/>
              </a:spcBef>
            </a:pPr>
            <a:r>
              <a:rPr sz="1800" spc="-20" dirty="0">
                <a:latin typeface="BIZ UDPゴシック" panose="020B0400000000000000" pitchFamily="50" charset="-128"/>
                <a:ea typeface="BIZ UDPゴシック" panose="020B0400000000000000" pitchFamily="50" charset="-128"/>
                <a:cs typeface="Meiryo UI"/>
              </a:rPr>
              <a:t>店舗経営者</a:t>
            </a:r>
            <a:endParaRPr sz="1800" dirty="0">
              <a:latin typeface="BIZ UDPゴシック" panose="020B0400000000000000" pitchFamily="50" charset="-128"/>
              <a:ea typeface="BIZ UDPゴシック" panose="020B0400000000000000" pitchFamily="50" charset="-128"/>
              <a:cs typeface="Meiryo UI"/>
            </a:endParaRPr>
          </a:p>
        </p:txBody>
      </p:sp>
      <p:grpSp>
        <p:nvGrpSpPr>
          <p:cNvPr id="25" name="object 25"/>
          <p:cNvGrpSpPr/>
          <p:nvPr/>
        </p:nvGrpSpPr>
        <p:grpSpPr>
          <a:xfrm>
            <a:off x="177903" y="4773583"/>
            <a:ext cx="2357755" cy="1615440"/>
            <a:chOff x="1331975" y="4626864"/>
            <a:chExt cx="2357755" cy="1615440"/>
          </a:xfrm>
        </p:grpSpPr>
        <p:pic>
          <p:nvPicPr>
            <p:cNvPr id="26" name="object 26"/>
            <p:cNvPicPr/>
            <p:nvPr/>
          </p:nvPicPr>
          <p:blipFill>
            <a:blip r:embed="rId3" cstate="print"/>
            <a:stretch>
              <a:fillRect/>
            </a:stretch>
          </p:blipFill>
          <p:spPr>
            <a:xfrm>
              <a:off x="1373123" y="4626864"/>
              <a:ext cx="734355" cy="804672"/>
            </a:xfrm>
            <a:prstGeom prst="rect">
              <a:avLst/>
            </a:prstGeom>
          </p:spPr>
        </p:pic>
        <p:pic>
          <p:nvPicPr>
            <p:cNvPr id="27" name="object 27"/>
            <p:cNvPicPr/>
            <p:nvPr/>
          </p:nvPicPr>
          <p:blipFill>
            <a:blip r:embed="rId3" cstate="print"/>
            <a:stretch>
              <a:fillRect/>
            </a:stretch>
          </p:blipFill>
          <p:spPr>
            <a:xfrm>
              <a:off x="1331975" y="5431536"/>
              <a:ext cx="732937" cy="806195"/>
            </a:xfrm>
            <a:prstGeom prst="rect">
              <a:avLst/>
            </a:prstGeom>
          </p:spPr>
        </p:pic>
        <p:pic>
          <p:nvPicPr>
            <p:cNvPr id="28" name="object 28"/>
            <p:cNvPicPr/>
            <p:nvPr/>
          </p:nvPicPr>
          <p:blipFill>
            <a:blip r:embed="rId4" cstate="print"/>
            <a:stretch>
              <a:fillRect/>
            </a:stretch>
          </p:blipFill>
          <p:spPr>
            <a:xfrm>
              <a:off x="2090927" y="5430012"/>
              <a:ext cx="1562100" cy="812292"/>
            </a:xfrm>
            <a:prstGeom prst="rect">
              <a:avLst/>
            </a:prstGeom>
          </p:spPr>
        </p:pic>
        <p:pic>
          <p:nvPicPr>
            <p:cNvPr id="29" name="object 29"/>
            <p:cNvPicPr/>
            <p:nvPr/>
          </p:nvPicPr>
          <p:blipFill>
            <a:blip r:embed="rId5" cstate="print"/>
            <a:stretch>
              <a:fillRect/>
            </a:stretch>
          </p:blipFill>
          <p:spPr>
            <a:xfrm>
              <a:off x="2112263" y="4626864"/>
              <a:ext cx="1577339" cy="804672"/>
            </a:xfrm>
            <a:prstGeom prst="rect">
              <a:avLst/>
            </a:prstGeom>
          </p:spPr>
        </p:pic>
      </p:grpSp>
      <p:sp>
        <p:nvSpPr>
          <p:cNvPr id="31" name="吹き出し: 四角形 30">
            <a:extLst>
              <a:ext uri="{FF2B5EF4-FFF2-40B4-BE49-F238E27FC236}">
                <a16:creationId xmlns:a16="http://schemas.microsoft.com/office/drawing/2014/main" id="{038D54F5-E7BE-8ED2-07D2-91974039062C}"/>
              </a:ext>
            </a:extLst>
          </p:cNvPr>
          <p:cNvSpPr/>
          <p:nvPr/>
        </p:nvSpPr>
        <p:spPr>
          <a:xfrm>
            <a:off x="6451716" y="5093350"/>
            <a:ext cx="3235233" cy="1582986"/>
          </a:xfrm>
          <a:prstGeom prst="wedgeRectCallout">
            <a:avLst>
              <a:gd name="adj1" fmla="val -23706"/>
              <a:gd name="adj2" fmla="val -67745"/>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dirty="0">
                <a:latin typeface="BIZ UDPゴシック" panose="020B0400000000000000" pitchFamily="50" charset="-128"/>
                <a:ea typeface="BIZ UDPゴシック" panose="020B0400000000000000" pitchFamily="50" charset="-128"/>
              </a:rPr>
              <a:t>売却益は、アーケードの雨漏りを直すとか、共同駐車場の精算機をキャッシュレス決済可能なものにするための積立に繰り入れませんか</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2" name="吹き出し: 四角形 31">
            <a:extLst>
              <a:ext uri="{FF2B5EF4-FFF2-40B4-BE49-F238E27FC236}">
                <a16:creationId xmlns:a16="http://schemas.microsoft.com/office/drawing/2014/main" id="{96E6E1A6-E161-A85F-6DBB-C8FE53EB5CDC}"/>
              </a:ext>
            </a:extLst>
          </p:cNvPr>
          <p:cNvSpPr/>
          <p:nvPr/>
        </p:nvSpPr>
        <p:spPr>
          <a:xfrm>
            <a:off x="2934832" y="5140275"/>
            <a:ext cx="3235233" cy="1582986"/>
          </a:xfrm>
          <a:prstGeom prst="wedgeRectCallout">
            <a:avLst>
              <a:gd name="adj1" fmla="val -59742"/>
              <a:gd name="adj2" fmla="val -15757"/>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dirty="0">
                <a:latin typeface="BIZ UDPゴシック" panose="020B0400000000000000" pitchFamily="50" charset="-128"/>
                <a:ea typeface="BIZ UDPゴシック" panose="020B0400000000000000" pitchFamily="50" charset="-128"/>
              </a:rPr>
              <a:t>各店に</a:t>
            </a:r>
            <a:r>
              <a:rPr kumimoji="1" lang="en-US" altLang="ja-JP" dirty="0">
                <a:latin typeface="BIZ UDPゴシック" panose="020B0400000000000000" pitchFamily="50" charset="-128"/>
                <a:ea typeface="BIZ UDPゴシック" panose="020B0400000000000000" pitchFamily="50" charset="-128"/>
              </a:rPr>
              <a:t>2,500</a:t>
            </a:r>
            <a:r>
              <a:rPr kumimoji="1" lang="ja-JP" altLang="en-US" dirty="0">
                <a:latin typeface="BIZ UDPゴシック" panose="020B0400000000000000" pitchFamily="50" charset="-128"/>
                <a:ea typeface="BIZ UDPゴシック" panose="020B0400000000000000" pitchFamily="50" charset="-128"/>
              </a:rPr>
              <a:t>円戻されるよりも○○を直す方に使ってもらった方が助かる</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631C1DF6-B8BF-7372-6665-F4F5F01DF5C8}"/>
              </a:ext>
            </a:extLst>
          </p:cNvPr>
          <p:cNvSpPr txBox="1"/>
          <p:nvPr/>
        </p:nvSpPr>
        <p:spPr>
          <a:xfrm>
            <a:off x="7680544" y="3876406"/>
            <a:ext cx="1569660" cy="923330"/>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プロジェクト</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運営・管理者</a:t>
            </a:r>
          </a:p>
          <a:p>
            <a:pPr algn="ctr"/>
            <a:r>
              <a:rPr kumimoji="1" lang="ja-JP" altLang="en-US" dirty="0">
                <a:latin typeface="BIZ UDPゴシック" panose="020B0400000000000000" pitchFamily="50" charset="-128"/>
                <a:ea typeface="BIZ UDPゴシック" panose="020B0400000000000000" pitchFamily="50" charset="-128"/>
              </a:rPr>
              <a:t>（商店街組合）</a:t>
            </a:r>
          </a:p>
        </p:txBody>
      </p:sp>
      <p:cxnSp>
        <p:nvCxnSpPr>
          <p:cNvPr id="35" name="直線矢印コネクタ 34">
            <a:extLst>
              <a:ext uri="{FF2B5EF4-FFF2-40B4-BE49-F238E27FC236}">
                <a16:creationId xmlns:a16="http://schemas.microsoft.com/office/drawing/2014/main" id="{195EC6B7-292B-0081-AAAF-54CF6CDB7BC8}"/>
              </a:ext>
            </a:extLst>
          </p:cNvPr>
          <p:cNvCxnSpPr>
            <a:cxnSpLocks/>
          </p:cNvCxnSpPr>
          <p:nvPr/>
        </p:nvCxnSpPr>
        <p:spPr>
          <a:xfrm>
            <a:off x="2934832" y="3212976"/>
            <a:ext cx="139577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30FACDEE-A6C3-D7DB-7C73-0A37A19E4F00}"/>
              </a:ext>
            </a:extLst>
          </p:cNvPr>
          <p:cNvCxnSpPr>
            <a:cxnSpLocks/>
          </p:cNvCxnSpPr>
          <p:nvPr/>
        </p:nvCxnSpPr>
        <p:spPr>
          <a:xfrm>
            <a:off x="6719721" y="3212976"/>
            <a:ext cx="7455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4832092"/>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7358114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省エネ最適化診断　</a:t>
            </a:r>
            <a:r>
              <a:rPr kumimoji="1" lang="en-US" altLang="ja-JP" dirty="0"/>
              <a:t>(</a:t>
            </a:r>
            <a:r>
              <a:rPr kumimoji="1" lang="ja-JP" altLang="en-US" dirty="0"/>
              <a:t>省エネルギーセンター</a:t>
            </a:r>
            <a:r>
              <a:rPr kumimoji="1" lang="en-US" altLang="ja-JP" dirty="0"/>
              <a:t>)</a:t>
            </a:r>
            <a:endParaRPr kumimoji="1" lang="ja-JP" altLang="en-US" dirty="0"/>
          </a:p>
        </p:txBody>
      </p:sp>
      <p:pic>
        <p:nvPicPr>
          <p:cNvPr id="4" name="図 3" descr="テキスト&#10;&#10;自動的に生成された説明">
            <a:extLst>
              <a:ext uri="{FF2B5EF4-FFF2-40B4-BE49-F238E27FC236}">
                <a16:creationId xmlns:a16="http://schemas.microsoft.com/office/drawing/2014/main" id="{2F326A2E-67A1-4F23-CAE2-8F837A410E25}"/>
              </a:ext>
            </a:extLst>
          </p:cNvPr>
          <p:cNvPicPr>
            <a:picLocks noChangeAspect="1"/>
          </p:cNvPicPr>
          <p:nvPr/>
        </p:nvPicPr>
        <p:blipFill rotWithShape="1">
          <a:blip r:embed="rId2">
            <a:extLst>
              <a:ext uri="{28A0092B-C50C-407E-A947-70E740481C1C}">
                <a14:useLocalDpi xmlns:a14="http://schemas.microsoft.com/office/drawing/2010/main" val="0"/>
              </a:ext>
            </a:extLst>
          </a:blip>
          <a:srcRect l="2712" t="22091" r="50513" b="39060"/>
          <a:stretch/>
        </p:blipFill>
        <p:spPr>
          <a:xfrm>
            <a:off x="132819" y="908719"/>
            <a:ext cx="9639206" cy="5661121"/>
          </a:xfrm>
          <a:prstGeom prst="rect">
            <a:avLst/>
          </a:prstGeom>
        </p:spPr>
      </p:pic>
      <p:sp>
        <p:nvSpPr>
          <p:cNvPr id="12" name="テキスト ボックス 11">
            <a:extLst>
              <a:ext uri="{FF2B5EF4-FFF2-40B4-BE49-F238E27FC236}">
                <a16:creationId xmlns:a16="http://schemas.microsoft.com/office/drawing/2014/main" id="{15C46DFB-FCB0-8E6F-FF6E-964DA84CFB1A}"/>
              </a:ext>
            </a:extLst>
          </p:cNvPr>
          <p:cNvSpPr txBox="1"/>
          <p:nvPr/>
        </p:nvSpPr>
        <p:spPr>
          <a:xfrm rot="21104454">
            <a:off x="7213993" y="428087"/>
            <a:ext cx="1984838"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省エネ最適化診断</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省エネルギーセンター</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6874365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省エネ最適化診断　</a:t>
            </a:r>
            <a:r>
              <a:rPr kumimoji="1" lang="en-US" altLang="ja-JP" dirty="0"/>
              <a:t>(</a:t>
            </a:r>
            <a:r>
              <a:rPr kumimoji="1" lang="ja-JP" altLang="en-US" dirty="0"/>
              <a:t>省エネルギーセンター</a:t>
            </a:r>
            <a:r>
              <a:rPr kumimoji="1" lang="en-US" altLang="ja-JP" dirty="0"/>
              <a:t>)</a:t>
            </a:r>
            <a:endParaRPr kumimoji="1" lang="ja-JP" altLang="en-US" dirty="0"/>
          </a:p>
        </p:txBody>
      </p:sp>
      <p:pic>
        <p:nvPicPr>
          <p:cNvPr id="4" name="図 3" descr="テキスト&#10;&#10;自動的に生成された説明">
            <a:extLst>
              <a:ext uri="{FF2B5EF4-FFF2-40B4-BE49-F238E27FC236}">
                <a16:creationId xmlns:a16="http://schemas.microsoft.com/office/drawing/2014/main" id="{2F326A2E-67A1-4F23-CAE2-8F837A410E25}"/>
              </a:ext>
            </a:extLst>
          </p:cNvPr>
          <p:cNvPicPr>
            <a:picLocks noChangeAspect="1"/>
          </p:cNvPicPr>
          <p:nvPr/>
        </p:nvPicPr>
        <p:blipFill rotWithShape="1">
          <a:blip r:embed="rId2">
            <a:extLst>
              <a:ext uri="{28A0092B-C50C-407E-A947-70E740481C1C}">
                <a14:useLocalDpi xmlns:a14="http://schemas.microsoft.com/office/drawing/2010/main" val="0"/>
              </a:ext>
            </a:extLst>
          </a:blip>
          <a:srcRect l="3140" t="61274" r="50085" b="4325"/>
          <a:stretch/>
        </p:blipFill>
        <p:spPr>
          <a:xfrm>
            <a:off x="132819" y="1235986"/>
            <a:ext cx="9639206" cy="5013048"/>
          </a:xfrm>
          <a:prstGeom prst="rect">
            <a:avLst/>
          </a:prstGeom>
        </p:spPr>
      </p:pic>
    </p:spTree>
    <p:extLst>
      <p:ext uri="{BB962C8B-B14F-4D97-AF65-F5344CB8AC3E}">
        <p14:creationId xmlns:p14="http://schemas.microsoft.com/office/powerpoint/2010/main" val="71131786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省エネ最適化診断　</a:t>
            </a:r>
            <a:r>
              <a:rPr kumimoji="1" lang="en-US" altLang="ja-JP" dirty="0"/>
              <a:t>(</a:t>
            </a:r>
            <a:r>
              <a:rPr kumimoji="1" lang="ja-JP" altLang="en-US" dirty="0"/>
              <a:t>省エネルギーセンター</a:t>
            </a:r>
            <a:r>
              <a:rPr kumimoji="1" lang="en-US" altLang="ja-JP" dirty="0"/>
              <a:t>)</a:t>
            </a:r>
            <a:endParaRPr kumimoji="1" lang="ja-JP" altLang="en-US" dirty="0"/>
          </a:p>
        </p:txBody>
      </p:sp>
      <p:pic>
        <p:nvPicPr>
          <p:cNvPr id="4" name="図 3" descr="テキスト&#10;&#10;自動的に生成された説明">
            <a:extLst>
              <a:ext uri="{FF2B5EF4-FFF2-40B4-BE49-F238E27FC236}">
                <a16:creationId xmlns:a16="http://schemas.microsoft.com/office/drawing/2014/main" id="{2F326A2E-67A1-4F23-CAE2-8F837A410E25}"/>
              </a:ext>
            </a:extLst>
          </p:cNvPr>
          <p:cNvPicPr>
            <a:picLocks noChangeAspect="1"/>
          </p:cNvPicPr>
          <p:nvPr/>
        </p:nvPicPr>
        <p:blipFill rotWithShape="1">
          <a:blip r:embed="rId2">
            <a:extLst>
              <a:ext uri="{28A0092B-C50C-407E-A947-70E740481C1C}">
                <a14:useLocalDpi xmlns:a14="http://schemas.microsoft.com/office/drawing/2010/main" val="0"/>
              </a:ext>
            </a:extLst>
          </a:blip>
          <a:srcRect l="50080" t="10646" r="3144" b="43667"/>
          <a:stretch/>
        </p:blipFill>
        <p:spPr>
          <a:xfrm>
            <a:off x="716754" y="648199"/>
            <a:ext cx="8940200" cy="6174728"/>
          </a:xfrm>
          <a:prstGeom prst="rect">
            <a:avLst/>
          </a:prstGeom>
        </p:spPr>
      </p:pic>
    </p:spTree>
    <p:extLst>
      <p:ext uri="{BB962C8B-B14F-4D97-AF65-F5344CB8AC3E}">
        <p14:creationId xmlns:p14="http://schemas.microsoft.com/office/powerpoint/2010/main" val="287042739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省エネ最適化診断　</a:t>
            </a:r>
            <a:r>
              <a:rPr kumimoji="1" lang="en-US" altLang="ja-JP" dirty="0"/>
              <a:t>(</a:t>
            </a:r>
            <a:r>
              <a:rPr kumimoji="1" lang="ja-JP" altLang="en-US" dirty="0"/>
              <a:t>省エネルギーセンター</a:t>
            </a:r>
            <a:r>
              <a:rPr kumimoji="1" lang="en-US" altLang="ja-JP" dirty="0"/>
              <a:t>)</a:t>
            </a:r>
            <a:endParaRPr kumimoji="1" lang="ja-JP" altLang="en-US" dirty="0"/>
          </a:p>
        </p:txBody>
      </p:sp>
      <p:pic>
        <p:nvPicPr>
          <p:cNvPr id="7" name="図 6" descr="グラフィカル ユーザー インターフェイス&#10;&#10;中程度の精度で自動的に生成された説明">
            <a:extLst>
              <a:ext uri="{FF2B5EF4-FFF2-40B4-BE49-F238E27FC236}">
                <a16:creationId xmlns:a16="http://schemas.microsoft.com/office/drawing/2014/main" id="{B5E41127-0406-7195-62EA-F03A77E16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7152" y="638654"/>
            <a:ext cx="2252772" cy="3185592"/>
          </a:xfrm>
          <a:prstGeom prst="rect">
            <a:avLst/>
          </a:prstGeom>
          <a:ln w="3175">
            <a:solidFill>
              <a:schemeClr val="tx1"/>
            </a:solidFill>
          </a:ln>
        </p:spPr>
      </p:pic>
      <p:pic>
        <p:nvPicPr>
          <p:cNvPr id="11" name="図 10" descr="テーブル&#10;&#10;自動的に生成された説明">
            <a:extLst>
              <a:ext uri="{FF2B5EF4-FFF2-40B4-BE49-F238E27FC236}">
                <a16:creationId xmlns:a16="http://schemas.microsoft.com/office/drawing/2014/main" id="{A99B2785-425B-1E42-A4D9-BE0A125C4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067" y="995896"/>
            <a:ext cx="2252772" cy="3185592"/>
          </a:xfrm>
          <a:prstGeom prst="rect">
            <a:avLst/>
          </a:prstGeom>
          <a:ln w="3175">
            <a:solidFill>
              <a:schemeClr val="tx1"/>
            </a:solidFill>
          </a:ln>
        </p:spPr>
      </p:pic>
      <p:pic>
        <p:nvPicPr>
          <p:cNvPr id="15" name="図 14" descr="手紙&#10;&#10;自動的に生成された説明">
            <a:extLst>
              <a:ext uri="{FF2B5EF4-FFF2-40B4-BE49-F238E27FC236}">
                <a16:creationId xmlns:a16="http://schemas.microsoft.com/office/drawing/2014/main" id="{541952AF-1461-E642-7AAB-B58B58595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5" y="638654"/>
            <a:ext cx="2251927" cy="3185592"/>
          </a:xfrm>
          <a:prstGeom prst="rect">
            <a:avLst/>
          </a:prstGeom>
          <a:ln w="3175">
            <a:solidFill>
              <a:schemeClr val="tx1"/>
            </a:solidFill>
          </a:ln>
        </p:spPr>
      </p:pic>
      <p:pic>
        <p:nvPicPr>
          <p:cNvPr id="9" name="図 8" descr="テーブル&#10;&#10;自動的に生成された説明">
            <a:extLst>
              <a:ext uri="{FF2B5EF4-FFF2-40B4-BE49-F238E27FC236}">
                <a16:creationId xmlns:a16="http://schemas.microsoft.com/office/drawing/2014/main" id="{EF2674C8-DB2A-48E2-645B-CA9EE9B2AB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6981" y="651617"/>
            <a:ext cx="2252772" cy="3185592"/>
          </a:xfrm>
          <a:prstGeom prst="rect">
            <a:avLst/>
          </a:prstGeom>
          <a:ln w="3175">
            <a:solidFill>
              <a:schemeClr val="tx1"/>
            </a:solidFill>
          </a:ln>
        </p:spPr>
      </p:pic>
      <p:pic>
        <p:nvPicPr>
          <p:cNvPr id="13" name="図 12" descr="カレンダー が含まれている画像&#10;&#10;自動的に生成された説明">
            <a:extLst>
              <a:ext uri="{FF2B5EF4-FFF2-40B4-BE49-F238E27FC236}">
                <a16:creationId xmlns:a16="http://schemas.microsoft.com/office/drawing/2014/main" id="{9E453713-6800-17D4-5460-35309511B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6895" y="995896"/>
            <a:ext cx="2252772" cy="3185592"/>
          </a:xfrm>
          <a:prstGeom prst="rect">
            <a:avLst/>
          </a:prstGeom>
          <a:ln w="3175">
            <a:solidFill>
              <a:schemeClr val="tx1"/>
            </a:solidFill>
          </a:ln>
        </p:spPr>
      </p:pic>
      <p:pic>
        <p:nvPicPr>
          <p:cNvPr id="5" name="図 4" descr="テーブル&#10;&#10;自動的に生成された説明">
            <a:extLst>
              <a:ext uri="{FF2B5EF4-FFF2-40B4-BE49-F238E27FC236}">
                <a16:creationId xmlns:a16="http://schemas.microsoft.com/office/drawing/2014/main" id="{33F353E5-EDC8-33E0-1F2D-C72113EDB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6810" y="3604540"/>
            <a:ext cx="2252772" cy="3185592"/>
          </a:xfrm>
          <a:prstGeom prst="rect">
            <a:avLst/>
          </a:prstGeom>
          <a:ln w="3175">
            <a:solidFill>
              <a:schemeClr val="tx1"/>
            </a:solidFill>
          </a:ln>
        </p:spPr>
      </p:pic>
      <p:pic>
        <p:nvPicPr>
          <p:cNvPr id="17" name="図 16" descr="グラフィカル ユーザー インターフェイス, アプリケーション, テーブル, Excel&#10;&#10;自動的に生成された説明">
            <a:extLst>
              <a:ext uri="{FF2B5EF4-FFF2-40B4-BE49-F238E27FC236}">
                <a16:creationId xmlns:a16="http://schemas.microsoft.com/office/drawing/2014/main" id="{A3799DBA-CE5B-6E30-A70C-AC1A7DE397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0969" y="3604540"/>
            <a:ext cx="2252772" cy="3185592"/>
          </a:xfrm>
          <a:prstGeom prst="rect">
            <a:avLst/>
          </a:prstGeom>
          <a:ln w="3175">
            <a:solidFill>
              <a:schemeClr val="tx1"/>
            </a:solidFill>
          </a:ln>
        </p:spPr>
      </p:pic>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CA6A2996-3BA7-5525-E03F-0CD407F05B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5129" y="3604540"/>
            <a:ext cx="2252772" cy="3185592"/>
          </a:xfrm>
          <a:prstGeom prst="rect">
            <a:avLst/>
          </a:prstGeom>
          <a:ln w="3175">
            <a:solidFill>
              <a:schemeClr val="tx1"/>
            </a:solidFill>
          </a:ln>
        </p:spPr>
      </p:pic>
      <p:pic>
        <p:nvPicPr>
          <p:cNvPr id="21" name="図 20" descr="グラフ&#10;&#10;自動的に生成された説明">
            <a:extLst>
              <a:ext uri="{FF2B5EF4-FFF2-40B4-BE49-F238E27FC236}">
                <a16:creationId xmlns:a16="http://schemas.microsoft.com/office/drawing/2014/main" id="{8E5E8B8D-6D77-F2A3-7D74-43B9EBAD3F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651" y="3604540"/>
            <a:ext cx="2252772" cy="3185592"/>
          </a:xfrm>
          <a:prstGeom prst="rect">
            <a:avLst/>
          </a:prstGeom>
          <a:ln w="3175">
            <a:solidFill>
              <a:schemeClr val="tx1"/>
            </a:solidFill>
          </a:ln>
        </p:spPr>
      </p:pic>
    </p:spTree>
    <p:extLst>
      <p:ext uri="{BB962C8B-B14F-4D97-AF65-F5344CB8AC3E}">
        <p14:creationId xmlns:p14="http://schemas.microsoft.com/office/powerpoint/2010/main" val="419384685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100" dirty="0">
                <a:solidFill>
                  <a:prstClr val="black"/>
                </a:solidFill>
              </a:rPr>
              <a:t>先進的省エネルギー投資促進支援事業費補助金　</a:t>
            </a:r>
            <a:r>
              <a:rPr lang="ja-JP" altLang="en-US" dirty="0"/>
              <a:t>類型・対象経費・補助率・補助金額</a:t>
            </a:r>
            <a:endParaRPr lang="ja-JP" altLang="en-US" sz="2000" dirty="0"/>
          </a:p>
        </p:txBody>
      </p:sp>
      <p:pic>
        <p:nvPicPr>
          <p:cNvPr id="4" name="図 3" descr="テキスト&#10;&#10;自動的に生成された説明">
            <a:extLst>
              <a:ext uri="{FF2B5EF4-FFF2-40B4-BE49-F238E27FC236}">
                <a16:creationId xmlns:a16="http://schemas.microsoft.com/office/drawing/2014/main" id="{84B79A6D-EAAE-93FF-5B35-53374063D87B}"/>
              </a:ext>
            </a:extLst>
          </p:cNvPr>
          <p:cNvPicPr>
            <a:picLocks noChangeAspect="1"/>
          </p:cNvPicPr>
          <p:nvPr/>
        </p:nvPicPr>
        <p:blipFill rotWithShape="1">
          <a:blip r:embed="rId2">
            <a:extLst>
              <a:ext uri="{28A0092B-C50C-407E-A947-70E740481C1C}">
                <a14:useLocalDpi xmlns:a14="http://schemas.microsoft.com/office/drawing/2010/main" val="0"/>
              </a:ext>
            </a:extLst>
          </a:blip>
          <a:srcRect t="19551" b="14300"/>
          <a:stretch/>
        </p:blipFill>
        <p:spPr>
          <a:xfrm>
            <a:off x="920552" y="708101"/>
            <a:ext cx="6388719" cy="6105275"/>
          </a:xfrm>
          <a:prstGeom prst="rect">
            <a:avLst/>
          </a:prstGeom>
        </p:spPr>
      </p:pic>
      <p:sp>
        <p:nvSpPr>
          <p:cNvPr id="5" name="テキスト ボックス 4">
            <a:extLst>
              <a:ext uri="{FF2B5EF4-FFF2-40B4-BE49-F238E27FC236}">
                <a16:creationId xmlns:a16="http://schemas.microsoft.com/office/drawing/2014/main" id="{263E3A74-4B98-A7E9-8864-48F98046AC52}"/>
              </a:ext>
            </a:extLst>
          </p:cNvPr>
          <p:cNvSpPr txBox="1"/>
          <p:nvPr/>
        </p:nvSpPr>
        <p:spPr>
          <a:xfrm rot="21104454">
            <a:off x="7138832" y="474427"/>
            <a:ext cx="2098651"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省エネ補助金</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設備導入・エネルギーマネジメント等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49566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1384995"/>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3853656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100" dirty="0">
                <a:solidFill>
                  <a:prstClr val="black"/>
                </a:solidFill>
              </a:rPr>
              <a:t>先進的省エネルギー投資促進支援事業費補助金　</a:t>
            </a:r>
            <a:r>
              <a:rPr lang="ja-JP" altLang="en-US" dirty="0"/>
              <a:t>類型・対象経費・補助率・補助金額</a:t>
            </a:r>
            <a:endParaRPr lang="ja-JP" altLang="en-US" sz="2000" dirty="0"/>
          </a:p>
        </p:txBody>
      </p:sp>
      <p:pic>
        <p:nvPicPr>
          <p:cNvPr id="7" name="図 6" descr="カレンダー&#10;&#10;低い精度で自動的に生成された説明">
            <a:extLst>
              <a:ext uri="{FF2B5EF4-FFF2-40B4-BE49-F238E27FC236}">
                <a16:creationId xmlns:a16="http://schemas.microsoft.com/office/drawing/2014/main" id="{D35E8078-A17B-B1D2-FCC2-6F1BD2859E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7" r="24801" b="18815"/>
          <a:stretch/>
        </p:blipFill>
        <p:spPr>
          <a:xfrm>
            <a:off x="619923" y="609812"/>
            <a:ext cx="8581549" cy="6200741"/>
          </a:xfrm>
          <a:prstGeom prst="rect">
            <a:avLst/>
          </a:prstGeom>
        </p:spPr>
      </p:pic>
    </p:spTree>
    <p:extLst>
      <p:ext uri="{BB962C8B-B14F-4D97-AF65-F5344CB8AC3E}">
        <p14:creationId xmlns:p14="http://schemas.microsoft.com/office/powerpoint/2010/main" val="8456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100" dirty="0">
                <a:solidFill>
                  <a:prstClr val="black"/>
                </a:solidFill>
              </a:rPr>
              <a:t>先進的省エネルギー投資促進支援事業費補助金　</a:t>
            </a:r>
            <a:r>
              <a:rPr lang="en-US" altLang="ja-JP" dirty="0">
                <a:solidFill>
                  <a:prstClr val="black"/>
                </a:solidFill>
              </a:rPr>
              <a:t>©</a:t>
            </a:r>
            <a:r>
              <a:rPr lang="ja-JP" altLang="en-US" dirty="0">
                <a:solidFill>
                  <a:prstClr val="black"/>
                </a:solidFill>
              </a:rPr>
              <a:t>指定設備導入事業　対象設備</a:t>
            </a:r>
            <a:endParaRPr lang="ja-JP" altLang="en-US" dirty="0"/>
          </a:p>
        </p:txBody>
      </p:sp>
      <p:sp>
        <p:nvSpPr>
          <p:cNvPr id="6" name="テキスト ボックス 5">
            <a:extLst>
              <a:ext uri="{FF2B5EF4-FFF2-40B4-BE49-F238E27FC236}">
                <a16:creationId xmlns:a16="http://schemas.microsoft.com/office/drawing/2014/main" id="{A1AABA8B-908A-419D-A1D3-5B86D95913E5}"/>
              </a:ext>
            </a:extLst>
          </p:cNvPr>
          <p:cNvSpPr txBox="1"/>
          <p:nvPr/>
        </p:nvSpPr>
        <p:spPr>
          <a:xfrm>
            <a:off x="495300" y="1359000"/>
            <a:ext cx="8915400" cy="4140000"/>
          </a:xfrm>
          <a:prstGeom prst="rect">
            <a:avLst/>
          </a:prstGeom>
          <a:noFill/>
        </p:spPr>
        <p:txBody>
          <a:bodyPr wrap="square" numCol="2">
            <a:spAutoFit/>
          </a:bodyPr>
          <a:lstStyle/>
          <a:p>
            <a:r>
              <a:rPr lang="ja-JP" altLang="en-US" sz="2400" dirty="0">
                <a:latin typeface="BIZ UDPゴシック" panose="020B0400000000000000" pitchFamily="50" charset="-128"/>
                <a:ea typeface="BIZ UDPゴシック" panose="020B0400000000000000" pitchFamily="50" charset="-128"/>
              </a:rPr>
              <a:t>[ユーティリティ設備] </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高効率空調</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産業ヒートポンプ</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業務用給湯器</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高性能ボイラ</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変圧器</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高効率コージェネレーション</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低炭素工業炉</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冷凍冷蔵設備</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産業用モータ</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調光制御設備</a:t>
            </a:r>
          </a:p>
          <a:p>
            <a:r>
              <a:rPr lang="ja-JP" altLang="en-US" sz="2400" dirty="0">
                <a:latin typeface="BIZ UDPゴシック" panose="020B0400000000000000" pitchFamily="50" charset="-128"/>
                <a:ea typeface="BIZ UDPゴシック" panose="020B0400000000000000" pitchFamily="50" charset="-128"/>
              </a:rPr>
              <a:t>[生産設備] </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プラスチック加工機械（射出成形機）</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工作機械（レーザー加工機等）</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プレス機</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印刷機械</a:t>
            </a:r>
          </a:p>
          <a:p>
            <a:pPr marL="457200" indent="-457200">
              <a:buFont typeface="+mj-ea"/>
              <a:buAutoNum type="circleNumDbPlain"/>
            </a:pPr>
            <a:r>
              <a:rPr lang="ja-JP" altLang="en-US" sz="2400" dirty="0">
                <a:latin typeface="BIZ UDPゴシック" panose="020B0400000000000000" pitchFamily="50" charset="-128"/>
                <a:ea typeface="BIZ UDPゴシック" panose="020B0400000000000000" pitchFamily="50" charset="-128"/>
              </a:rPr>
              <a:t>ダイカストマシン</a:t>
            </a:r>
          </a:p>
          <a:p>
            <a:r>
              <a:rPr lang="ja-JP" altLang="en-US" sz="2400" dirty="0">
                <a:latin typeface="BIZ UDPゴシック" panose="020B0400000000000000" pitchFamily="50" charset="-128"/>
                <a:ea typeface="BIZ UDPゴシック" panose="020B0400000000000000" pitchFamily="50" charset="-128"/>
              </a:rPr>
              <a:t>　(※必要となる付帯・関連設備を含む)</a:t>
            </a:r>
          </a:p>
        </p:txBody>
      </p:sp>
    </p:spTree>
    <p:extLst>
      <p:ext uri="{BB962C8B-B14F-4D97-AF65-F5344CB8AC3E}">
        <p14:creationId xmlns:p14="http://schemas.microsoft.com/office/powerpoint/2010/main" val="159673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100" dirty="0">
                <a:solidFill>
                  <a:prstClr val="black"/>
                </a:solidFill>
              </a:rPr>
              <a:t>先進的省エネルギー投資促進支援事業費補助金　</a:t>
            </a:r>
            <a:r>
              <a:rPr lang="ja-JP" altLang="en-US" dirty="0"/>
              <a:t>スケジュール</a:t>
            </a:r>
            <a:endParaRPr lang="ja-JP" altLang="en-US" sz="2000" dirty="0"/>
          </a:p>
        </p:txBody>
      </p:sp>
      <p:pic>
        <p:nvPicPr>
          <p:cNvPr id="4" name="図 3" descr="テキスト&#10;&#10;自動的に生成された説明">
            <a:extLst>
              <a:ext uri="{FF2B5EF4-FFF2-40B4-BE49-F238E27FC236}">
                <a16:creationId xmlns:a16="http://schemas.microsoft.com/office/drawing/2014/main" id="{0EDA2A74-1C31-BBE7-5C34-BDFD4F91EBEF}"/>
              </a:ext>
            </a:extLst>
          </p:cNvPr>
          <p:cNvPicPr>
            <a:picLocks noChangeAspect="1"/>
          </p:cNvPicPr>
          <p:nvPr/>
        </p:nvPicPr>
        <p:blipFill rotWithShape="1">
          <a:blip r:embed="rId2">
            <a:extLst>
              <a:ext uri="{28A0092B-C50C-407E-A947-70E740481C1C}">
                <a14:useLocalDpi xmlns:a14="http://schemas.microsoft.com/office/drawing/2010/main" val="0"/>
              </a:ext>
            </a:extLst>
          </a:blip>
          <a:srcRect l="660" t="996" r="50788" b="64479"/>
          <a:stretch/>
        </p:blipFill>
        <p:spPr>
          <a:xfrm>
            <a:off x="19695" y="980728"/>
            <a:ext cx="9881712" cy="4968552"/>
          </a:xfrm>
          <a:prstGeom prst="rect">
            <a:avLst/>
          </a:prstGeom>
        </p:spPr>
      </p:pic>
    </p:spTree>
    <p:extLst>
      <p:ext uri="{BB962C8B-B14F-4D97-AF65-F5344CB8AC3E}">
        <p14:creationId xmlns:p14="http://schemas.microsoft.com/office/powerpoint/2010/main" val="3097812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1800" dirty="0"/>
              <a:t>中小企業等に対する</a:t>
            </a:r>
            <a:r>
              <a:rPr lang="ja-JP" altLang="en-US" dirty="0"/>
              <a:t>エネルギー利用最適化推進事業費補助金</a:t>
            </a:r>
            <a:endParaRPr lang="ja-JP" altLang="en-US" sz="2000" dirty="0"/>
          </a:p>
        </p:txBody>
      </p:sp>
      <p:pic>
        <p:nvPicPr>
          <p:cNvPr id="10242" name="Picture 2">
            <a:extLst>
              <a:ext uri="{FF2B5EF4-FFF2-40B4-BE49-F238E27FC236}">
                <a16:creationId xmlns:a16="http://schemas.microsoft.com/office/drawing/2014/main" id="{DF5B94C8-89AF-EFED-64E5-2A74D1C6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4775"/>
            <a:ext cx="9906000" cy="410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924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環境省の補助金一覧</a:t>
            </a:r>
            <a:endParaRPr lang="ja-JP" altLang="en-US" sz="2000" dirty="0"/>
          </a:p>
        </p:txBody>
      </p:sp>
      <p:pic>
        <p:nvPicPr>
          <p:cNvPr id="5" name="図 4" descr="グラフィカル ユーザー インターフェイス&#10;&#10;低い精度で自動的に生成された説明">
            <a:extLst>
              <a:ext uri="{FF2B5EF4-FFF2-40B4-BE49-F238E27FC236}">
                <a16:creationId xmlns:a16="http://schemas.microsoft.com/office/drawing/2014/main" id="{24B52EC8-5860-26B4-6CFD-47A613D16635}"/>
              </a:ext>
            </a:extLst>
          </p:cNvPr>
          <p:cNvPicPr>
            <a:picLocks noChangeAspect="1"/>
          </p:cNvPicPr>
          <p:nvPr/>
        </p:nvPicPr>
        <p:blipFill rotWithShape="1">
          <a:blip r:embed="rId2">
            <a:extLst>
              <a:ext uri="{28A0092B-C50C-407E-A947-70E740481C1C}">
                <a14:useLocalDpi xmlns:a14="http://schemas.microsoft.com/office/drawing/2010/main" val="0"/>
              </a:ext>
            </a:extLst>
          </a:blip>
          <a:srcRect l="6936" t="9051" r="9905" b="15350"/>
          <a:stretch/>
        </p:blipFill>
        <p:spPr>
          <a:xfrm>
            <a:off x="272479" y="692695"/>
            <a:ext cx="9362887" cy="6018999"/>
          </a:xfrm>
          <a:prstGeom prst="rect">
            <a:avLst/>
          </a:prstGeom>
        </p:spPr>
      </p:pic>
    </p:spTree>
    <p:extLst>
      <p:ext uri="{BB962C8B-B14F-4D97-AF65-F5344CB8AC3E}">
        <p14:creationId xmlns:p14="http://schemas.microsoft.com/office/powerpoint/2010/main" val="113033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環境省の補助金一覧</a:t>
            </a:r>
            <a:endParaRPr lang="ja-JP" altLang="en-US" sz="2000" dirty="0"/>
          </a:p>
        </p:txBody>
      </p:sp>
      <p:pic>
        <p:nvPicPr>
          <p:cNvPr id="9" name="図 8" descr="グラフィカル ユーザー インターフェイス, テキスト&#10;&#10;自動的に生成された説明">
            <a:extLst>
              <a:ext uri="{FF2B5EF4-FFF2-40B4-BE49-F238E27FC236}">
                <a16:creationId xmlns:a16="http://schemas.microsoft.com/office/drawing/2014/main" id="{5FBC1656-72C6-B1A3-3FB8-3143BAE77047}"/>
              </a:ext>
            </a:extLst>
          </p:cNvPr>
          <p:cNvPicPr>
            <a:picLocks noChangeAspect="1"/>
          </p:cNvPicPr>
          <p:nvPr/>
        </p:nvPicPr>
        <p:blipFill rotWithShape="1">
          <a:blip r:embed="rId2">
            <a:extLst>
              <a:ext uri="{28A0092B-C50C-407E-A947-70E740481C1C}">
                <a14:useLocalDpi xmlns:a14="http://schemas.microsoft.com/office/drawing/2010/main" val="0"/>
              </a:ext>
            </a:extLst>
          </a:blip>
          <a:srcRect l="6681" t="8399" r="10159" b="8652"/>
          <a:stretch/>
        </p:blipFill>
        <p:spPr>
          <a:xfrm>
            <a:off x="626519" y="680668"/>
            <a:ext cx="8652961" cy="6103428"/>
          </a:xfrm>
          <a:prstGeom prst="rect">
            <a:avLst/>
          </a:prstGeom>
        </p:spPr>
      </p:pic>
    </p:spTree>
    <p:extLst>
      <p:ext uri="{BB962C8B-B14F-4D97-AF65-F5344CB8AC3E}">
        <p14:creationId xmlns:p14="http://schemas.microsoft.com/office/powerpoint/2010/main" val="1896819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環境省の補助金一覧</a:t>
            </a:r>
            <a:endParaRPr lang="ja-JP" altLang="en-US" sz="2000" dirty="0"/>
          </a:p>
        </p:txBody>
      </p:sp>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BBE2CFFA-B485-0DD3-C406-56C4B0F31AC2}"/>
              </a:ext>
            </a:extLst>
          </p:cNvPr>
          <p:cNvPicPr>
            <a:picLocks noChangeAspect="1"/>
          </p:cNvPicPr>
          <p:nvPr/>
        </p:nvPicPr>
        <p:blipFill rotWithShape="1">
          <a:blip r:embed="rId2">
            <a:extLst>
              <a:ext uri="{28A0092B-C50C-407E-A947-70E740481C1C}">
                <a14:useLocalDpi xmlns:a14="http://schemas.microsoft.com/office/drawing/2010/main" val="0"/>
              </a:ext>
            </a:extLst>
          </a:blip>
          <a:srcRect l="6816" t="8583" r="10026" b="12668"/>
          <a:stretch/>
        </p:blipFill>
        <p:spPr>
          <a:xfrm>
            <a:off x="416496" y="692696"/>
            <a:ext cx="9095904" cy="6091007"/>
          </a:xfrm>
          <a:prstGeom prst="rect">
            <a:avLst/>
          </a:prstGeom>
        </p:spPr>
      </p:pic>
    </p:spTree>
    <p:extLst>
      <p:ext uri="{BB962C8B-B14F-4D97-AF65-F5344CB8AC3E}">
        <p14:creationId xmlns:p14="http://schemas.microsoft.com/office/powerpoint/2010/main" val="396106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環境省の補助金一覧</a:t>
            </a:r>
            <a:endParaRPr lang="ja-JP" altLang="en-US" sz="2000" dirty="0"/>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0B980D03-55F8-1964-238B-11793CF669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88" r="10033" b="4451"/>
          <a:stretch/>
        </p:blipFill>
        <p:spPr>
          <a:xfrm>
            <a:off x="1712640" y="672058"/>
            <a:ext cx="6554718" cy="6213326"/>
          </a:xfrm>
          <a:prstGeom prst="rect">
            <a:avLst/>
          </a:prstGeom>
        </p:spPr>
      </p:pic>
    </p:spTree>
    <p:extLst>
      <p:ext uri="{BB962C8B-B14F-4D97-AF65-F5344CB8AC3E}">
        <p14:creationId xmlns:p14="http://schemas.microsoft.com/office/powerpoint/2010/main" val="169289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eelOff"/>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sz="1800" dirty="0"/>
              <a:t>省エネルギー設備投資に係る</a:t>
            </a:r>
            <a:r>
              <a:rPr kumimoji="1" lang="ja-JP" altLang="en-US" dirty="0"/>
              <a:t>利子補給金助成事業費補助金</a:t>
            </a:r>
          </a:p>
        </p:txBody>
      </p:sp>
      <p:sp>
        <p:nvSpPr>
          <p:cNvPr id="9" name="テキスト ボックス 8">
            <a:extLst>
              <a:ext uri="{FF2B5EF4-FFF2-40B4-BE49-F238E27FC236}">
                <a16:creationId xmlns:a16="http://schemas.microsoft.com/office/drawing/2014/main" id="{E0287E23-DD85-13EA-E25C-E5ECED626478}"/>
              </a:ext>
            </a:extLst>
          </p:cNvPr>
          <p:cNvSpPr txBox="1"/>
          <p:nvPr/>
        </p:nvSpPr>
        <p:spPr>
          <a:xfrm rot="21104454">
            <a:off x="7499329" y="395888"/>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17410" name="Picture 2">
            <a:extLst>
              <a:ext uri="{FF2B5EF4-FFF2-40B4-BE49-F238E27FC236}">
                <a16:creationId xmlns:a16="http://schemas.microsoft.com/office/drawing/2014/main" id="{3A1CC004-4C21-BB50-852F-FEFC80EE2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3302"/>
            <a:ext cx="9906000" cy="510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4964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カーボンニュートラルに資する金融サービス例</a:t>
            </a:r>
          </a:p>
        </p:txBody>
      </p:sp>
      <p:sp>
        <p:nvSpPr>
          <p:cNvPr id="3" name="コンテンツ プレースホルダー 2">
            <a:extLst>
              <a:ext uri="{FF2B5EF4-FFF2-40B4-BE49-F238E27FC236}">
                <a16:creationId xmlns:a16="http://schemas.microsoft.com/office/drawing/2014/main" id="{AB3C5E55-B858-378E-526B-73D1BD9C67FB}"/>
              </a:ext>
            </a:extLst>
          </p:cNvPr>
          <p:cNvSpPr>
            <a:spLocks noGrp="1"/>
          </p:cNvSpPr>
          <p:nvPr>
            <p:ph idx="1"/>
          </p:nvPr>
        </p:nvSpPr>
        <p:spPr>
          <a:xfrm>
            <a:off x="272480" y="6334721"/>
            <a:ext cx="9361040" cy="360040"/>
          </a:xfrm>
        </p:spPr>
        <p:txBody>
          <a:bodyPr/>
          <a:lstStyle/>
          <a:p>
            <a:r>
              <a:rPr kumimoji="1" lang="en-US" altLang="ja-JP" sz="1600" dirty="0"/>
              <a:t>https://www.zenginkyo.or.jp/abstract/eco/ecomap/theme/ecoproducts/</a:t>
            </a:r>
            <a:endParaRPr kumimoji="1" lang="ja-JP" altLang="en-US" sz="1600" dirty="0"/>
          </a:p>
        </p:txBody>
      </p:sp>
      <p:sp>
        <p:nvSpPr>
          <p:cNvPr id="4" name="テキスト ボックス 3">
            <a:extLst>
              <a:ext uri="{FF2B5EF4-FFF2-40B4-BE49-F238E27FC236}">
                <a16:creationId xmlns:a16="http://schemas.microsoft.com/office/drawing/2014/main" id="{5EFC9A34-073C-6670-9DB3-3744B64D7F43}"/>
              </a:ext>
            </a:extLst>
          </p:cNvPr>
          <p:cNvSpPr txBox="1"/>
          <p:nvPr/>
        </p:nvSpPr>
        <p:spPr>
          <a:xfrm>
            <a:off x="190116" y="1454505"/>
            <a:ext cx="3024338" cy="132343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あいぎん</a:t>
            </a:r>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ESG</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私募債「エコモン」</a:t>
            </a:r>
            <a:br>
              <a:rPr lang="ja-JP" altLang="en-US" sz="1600" dirty="0">
                <a:latin typeface="BIZ UDPゴシック" panose="020B0400000000000000" pitchFamily="50" charset="-128"/>
                <a:ea typeface="BIZ UDPゴシック" panose="020B0400000000000000" pitchFamily="50" charset="-128"/>
              </a:rPr>
            </a:b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環境に配慮した経営に取り組む企業が私募債を発行する場合に手数料を優遇しております。</a:t>
            </a:r>
          </a:p>
          <a:p>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愛知銀行</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B5B4120-C183-7393-7C76-F7BBFC89DEE0}"/>
              </a:ext>
            </a:extLst>
          </p:cNvPr>
          <p:cNvSpPr txBox="1"/>
          <p:nvPr/>
        </p:nvSpPr>
        <p:spPr>
          <a:xfrm>
            <a:off x="190116" y="4109823"/>
            <a:ext cx="3024338" cy="181588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「ＳＤＧｓ私募債」</a:t>
            </a:r>
            <a:br>
              <a:rPr lang="ja-JP" altLang="en-US" sz="1600" dirty="0">
                <a:latin typeface="BIZ UDPゴシック" panose="020B0400000000000000" pitchFamily="50" charset="-128"/>
                <a:ea typeface="BIZ UDPゴシック" panose="020B0400000000000000" pitchFamily="50" charset="-128"/>
              </a:rPr>
            </a:b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ＳＤＧｓ／ＥＳＧの取り組みを真摯に行う企業に対して、その取り組みに対して外部機関から受ける評価と資金調達（私募債）をパッケージ。</a:t>
            </a:r>
          </a:p>
          <a:p>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大垣共立銀行</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F771EE13-2EBA-8551-BC3B-C2A01E24A900}"/>
              </a:ext>
            </a:extLst>
          </p:cNvPr>
          <p:cNvSpPr txBox="1"/>
          <p:nvPr/>
        </p:nvSpPr>
        <p:spPr>
          <a:xfrm>
            <a:off x="3440831" y="2423301"/>
            <a:ext cx="3024338" cy="2062103"/>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l"/>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じゅうろく環境格付融資制度</a:t>
            </a:r>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じゅうろく環境私募債</a:t>
            </a:r>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endParaRPr lang="ja-JP" altLang="en-US" sz="1600" b="1" i="0" dirty="0">
              <a:solidFill>
                <a:srgbClr val="333333"/>
              </a:solidFill>
              <a:effectLst/>
              <a:latin typeface="BIZ UDPゴシック" panose="020B0400000000000000" pitchFamily="50" charset="-128"/>
              <a:ea typeface="BIZ UDPゴシック" panose="020B0400000000000000" pitchFamily="50" charset="-128"/>
            </a:endParaRPr>
          </a:p>
          <a:p>
            <a:pPr algn="l"/>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お取引先の環境保全への取組みを支援し</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地域での環境金融実現を目指す。お取引先の環境保全への取組みを評価格付し</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その格付結果で金利優遇。</a:t>
            </a:r>
          </a:p>
          <a:p>
            <a:pPr algn="l"/>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十六銀行</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endParaRPr lang="ja-JP" altLang="en-US" sz="1600" b="0" i="0" dirty="0">
              <a:solidFill>
                <a:srgbClr val="333333"/>
              </a:solidFill>
              <a:effectLst/>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23B40CAF-D751-02C1-ED96-9603CB67983F}"/>
              </a:ext>
            </a:extLst>
          </p:cNvPr>
          <p:cNvSpPr txBox="1"/>
          <p:nvPr/>
        </p:nvSpPr>
        <p:spPr>
          <a:xfrm>
            <a:off x="6681192" y="1461752"/>
            <a:ext cx="3024338" cy="132343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エコ融資</a:t>
            </a: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事業性</a:t>
            </a:r>
            <a:r>
              <a:rPr lang="en-US" altLang="ja-JP" sz="1600" b="1" dirty="0">
                <a:effectLst/>
                <a:latin typeface="BIZ UDPゴシック" panose="020B0400000000000000" pitchFamily="50" charset="-128"/>
                <a:ea typeface="BIZ UDPゴシック" panose="020B0400000000000000" pitchFamily="50" charset="-128"/>
              </a:rPr>
              <a:t>)｣</a:t>
            </a:r>
            <a:br>
              <a:rPr lang="en-US" altLang="ja-JP" sz="1600" dirty="0">
                <a:effectLst/>
                <a:latin typeface="BIZ UDPゴシック" panose="020B0400000000000000" pitchFamily="50" charset="-128"/>
                <a:ea typeface="BIZ UDPゴシック" panose="020B0400000000000000" pitchFamily="50" charset="-128"/>
              </a:rPr>
            </a:br>
            <a:r>
              <a:rPr lang="ja-JP" altLang="en-US" sz="1600" dirty="0">
                <a:effectLst/>
                <a:latin typeface="BIZ UDPゴシック" panose="020B0400000000000000" pitchFamily="50" charset="-128"/>
                <a:ea typeface="BIZ UDPゴシック" panose="020B0400000000000000" pitchFamily="50" charset="-128"/>
              </a:rPr>
              <a:t>お客さまの環境ビジネス</a:t>
            </a:r>
            <a:r>
              <a:rPr lang="en-US" altLang="ja-JP" sz="1600" dirty="0">
                <a:effectLst/>
                <a:latin typeface="BIZ UDPゴシック" panose="020B0400000000000000" pitchFamily="50" charset="-128"/>
                <a:ea typeface="BIZ UDPゴシック" panose="020B0400000000000000" pitchFamily="50" charset="-128"/>
              </a:rPr>
              <a:t>(</a:t>
            </a:r>
            <a:r>
              <a:rPr lang="ja-JP" altLang="en-US" sz="1600" dirty="0">
                <a:effectLst/>
                <a:latin typeface="BIZ UDPゴシック" panose="020B0400000000000000" pitchFamily="50" charset="-128"/>
                <a:ea typeface="BIZ UDPゴシック" panose="020B0400000000000000" pitchFamily="50" charset="-128"/>
              </a:rPr>
              <a:t>低公害車の購入等</a:t>
            </a:r>
            <a:r>
              <a:rPr lang="en-US" altLang="ja-JP" sz="1600" dirty="0">
                <a:effectLst/>
                <a:latin typeface="BIZ UDPゴシック" panose="020B0400000000000000" pitchFamily="50" charset="-128"/>
                <a:ea typeface="BIZ UDPゴシック" panose="020B0400000000000000" pitchFamily="50" charset="-128"/>
              </a:rPr>
              <a:t>)</a:t>
            </a:r>
            <a:r>
              <a:rPr lang="ja-JP" altLang="en-US" sz="1600" dirty="0">
                <a:effectLst/>
                <a:latin typeface="BIZ UDPゴシック" panose="020B0400000000000000" pitchFamily="50" charset="-128"/>
                <a:ea typeface="BIZ UDPゴシック" panose="020B0400000000000000" pitchFamily="50" charset="-128"/>
              </a:rPr>
              <a:t>への取組みを低レートの融資で応援。</a:t>
            </a:r>
          </a:p>
          <a:p>
            <a:r>
              <a:rPr lang="en-US" altLang="ja-JP" sz="1600" dirty="0">
                <a:effectLst/>
                <a:latin typeface="BIZ UDPゴシック" panose="020B0400000000000000" pitchFamily="50" charset="-128"/>
                <a:ea typeface="BIZ UDPゴシック" panose="020B0400000000000000" pitchFamily="50" charset="-128"/>
              </a:rPr>
              <a:t>(</a:t>
            </a:r>
            <a:r>
              <a:rPr lang="ja-JP" altLang="en-US" sz="1600" dirty="0">
                <a:effectLst/>
                <a:latin typeface="BIZ UDPゴシック" panose="020B0400000000000000" pitchFamily="50" charset="-128"/>
                <a:ea typeface="BIZ UDPゴシック" panose="020B0400000000000000" pitchFamily="50" charset="-128"/>
              </a:rPr>
              <a:t>中京銀行</a:t>
            </a:r>
            <a:r>
              <a:rPr lang="en-US" altLang="ja-JP" sz="1600" dirty="0">
                <a:effectLst/>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D35D1F1-69D7-340E-03BD-6D0B2A26946D}"/>
              </a:ext>
            </a:extLst>
          </p:cNvPr>
          <p:cNvSpPr txBox="1"/>
          <p:nvPr/>
        </p:nvSpPr>
        <p:spPr>
          <a:xfrm>
            <a:off x="6609182" y="3863602"/>
            <a:ext cx="3024338" cy="2062103"/>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l"/>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「エコ・フロンティア」</a:t>
            </a:r>
          </a:p>
          <a:p>
            <a:pPr algn="l"/>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環境に配慮した経営を行う法人・個人事業主のお客さまを資金面で支援する百五環境格付融資。商品性を拡張した百五</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SDG</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ｓ・</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ESG</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融資「サステナブル</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105</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」も。</a:t>
            </a:r>
          </a:p>
          <a:p>
            <a:pPr algn="l"/>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0" i="0" dirty="0">
                <a:solidFill>
                  <a:srgbClr val="333333"/>
                </a:solidFill>
                <a:effectLst/>
                <a:latin typeface="BIZ UDPゴシック" panose="020B0400000000000000" pitchFamily="50" charset="-128"/>
                <a:ea typeface="BIZ UDPゴシック" panose="020B0400000000000000" pitchFamily="50" charset="-128"/>
              </a:rPr>
              <a:t>百五銀行</a:t>
            </a:r>
            <a:r>
              <a:rPr lang="en-US" altLang="ja-JP" sz="1600" b="0" i="0" dirty="0">
                <a:solidFill>
                  <a:srgbClr val="333333"/>
                </a:solidFill>
                <a:effectLst/>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E0287E23-DD85-13EA-E25C-E5ECED626478}"/>
              </a:ext>
            </a:extLst>
          </p:cNvPr>
          <p:cNvSpPr txBox="1"/>
          <p:nvPr/>
        </p:nvSpPr>
        <p:spPr>
          <a:xfrm rot="21104454">
            <a:off x="7499329" y="395888"/>
            <a:ext cx="2010487" cy="507831"/>
          </a:xfrm>
          <a:prstGeom prst="rect">
            <a:avLst/>
          </a:prstGeom>
          <a:solidFill>
            <a:srgbClr val="006600">
              <a:alpha val="20000"/>
            </a:srgbClr>
          </a:solid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省エネ系融資制度</a:t>
            </a:r>
            <a:endParaRPr kumimoji="1" lang="ja-JP" altLang="en-US" sz="1100" dirty="0">
              <a:latin typeface="BIZ UDPゴシック" panose="020B0400000000000000" pitchFamily="50" charset="-128"/>
              <a:ea typeface="BIZ UDPゴシック" panose="020B0400000000000000" pitchFamily="50" charset="-128"/>
            </a:endParaRPr>
          </a:p>
          <a:p>
            <a:pPr algn="ct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民間金融機関での優遇管理等</a:t>
            </a:r>
            <a:r>
              <a:rPr lang="en-US" altLang="ja-JP" sz="9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4482818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カーボンニュートラルと</a:t>
            </a:r>
            <a:r>
              <a:rPr kumimoji="1" lang="en-US" altLang="ja-JP" dirty="0"/>
              <a:t>	SDGs</a:t>
            </a:r>
            <a:endParaRPr kumimoji="1" lang="ja-JP" altLang="en-US" dirty="0"/>
          </a:p>
        </p:txBody>
      </p:sp>
      <p:pic>
        <p:nvPicPr>
          <p:cNvPr id="2050" name="Picture 2" descr="SDGs (持続可能な開発目標)｜太陽工業株式会社－太陽工業グループ">
            <a:extLst>
              <a:ext uri="{FF2B5EF4-FFF2-40B4-BE49-F238E27FC236}">
                <a16:creationId xmlns:a16="http://schemas.microsoft.com/office/drawing/2014/main" id="{629A5894-0810-A395-C728-05D0700F6C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2920" y="3280006"/>
            <a:ext cx="5544616" cy="32876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DGs (持続可能な開発目標)｜太陽工業株式会社－太陽工業グループ">
            <a:extLst>
              <a:ext uri="{FF2B5EF4-FFF2-40B4-BE49-F238E27FC236}">
                <a16:creationId xmlns:a16="http://schemas.microsoft.com/office/drawing/2014/main" id="{57FA3CCC-5D99-B0A0-0038-2B294E41EB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128" r="83305"/>
          <a:stretch/>
        </p:blipFill>
        <p:spPr bwMode="auto">
          <a:xfrm>
            <a:off x="848544" y="1383487"/>
            <a:ext cx="2694217" cy="515490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CBD6355-D808-AC3C-A7B5-C8E70E9232DF}"/>
              </a:ext>
            </a:extLst>
          </p:cNvPr>
          <p:cNvSpPr txBox="1"/>
          <p:nvPr/>
        </p:nvSpPr>
        <p:spPr>
          <a:xfrm>
            <a:off x="4434652" y="1628800"/>
            <a:ext cx="5141151" cy="954107"/>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社会課題の解決と、</a:t>
            </a:r>
          </a:p>
          <a:p>
            <a:r>
              <a:rPr kumimoji="1" lang="ja-JP" altLang="en-US" sz="2800" dirty="0">
                <a:latin typeface="BIZ UDPゴシック" panose="020B0400000000000000" pitchFamily="50" charset="-128"/>
                <a:ea typeface="BIZ UDPゴシック" panose="020B0400000000000000" pitchFamily="50" charset="-128"/>
              </a:rPr>
              <a:t>企業の成長戦略を、同じ方向で</a:t>
            </a:r>
            <a:r>
              <a:rPr kumimoji="1" lang="en-US" altLang="ja-JP" sz="2800" dirty="0">
                <a:latin typeface="BIZ UDPゴシック" panose="020B0400000000000000" pitchFamily="50" charset="-128"/>
                <a:ea typeface="BIZ UDPゴシック" panose="020B0400000000000000" pitchFamily="50" charset="-128"/>
              </a:rPr>
              <a:t>!</a:t>
            </a:r>
            <a:endParaRPr kumimoji="1" lang="ja-JP" altLang="en-US" sz="2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4835776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B1CE32-D94C-4DD8-8C7C-2CAAC73BF27B}"/>
              </a:ext>
            </a:extLst>
          </p:cNvPr>
          <p:cNvSpPr txBox="1"/>
          <p:nvPr/>
        </p:nvSpPr>
        <p:spPr>
          <a:xfrm>
            <a:off x="704528" y="1251650"/>
            <a:ext cx="8496944" cy="4832092"/>
          </a:xfrm>
          <a:prstGeom prst="rect">
            <a:avLst/>
          </a:prstGeom>
          <a:noFill/>
        </p:spPr>
        <p:txBody>
          <a:bodyPr wrap="square" rtlCol="0">
            <a:spAutoFit/>
          </a:bodyPr>
          <a:lstStyle/>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カーボンニュートラルとは</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カーボンニュートラルを取り巻く状況</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なぜ、中小企業もカーボンニュートラルなのか</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カーボンニュートラルに向けて取り組むステップ</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エネルギーの見える化</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省エネを徹底</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再生可能エネルギーへ</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エネルギーを転換</a:t>
            </a:r>
          </a:p>
          <a:p>
            <a:pPr marL="800100" lvl="1"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カーボンオフセットへ</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カーボンニュートラルを推進する支援策</a:t>
            </a:r>
          </a:p>
          <a:p>
            <a:pPr marL="342900" indent="-342900">
              <a:buFont typeface="+mj-lt"/>
              <a:buAutoNum type="arabicPeriod"/>
            </a:pPr>
            <a:r>
              <a:rPr kumimoji="1" lang="ja-JP" altLang="en-US" sz="2800" dirty="0">
                <a:latin typeface="BIZ UDPゴシック" panose="020B0400000000000000" pitchFamily="50" charset="-128"/>
                <a:ea typeface="BIZ UDPゴシック" panose="020B0400000000000000" pitchFamily="50" charset="-128"/>
              </a:rPr>
              <a:t>参考情報</a:t>
            </a:r>
          </a:p>
        </p:txBody>
      </p:sp>
      <p:sp>
        <p:nvSpPr>
          <p:cNvPr id="4" name="タイトル 3">
            <a:extLst>
              <a:ext uri="{FF2B5EF4-FFF2-40B4-BE49-F238E27FC236}">
                <a16:creationId xmlns:a16="http://schemas.microsoft.com/office/drawing/2014/main" id="{F1B5B9BA-F6F7-44F8-AF9E-A83BE86B7F72}"/>
              </a:ext>
            </a:extLst>
          </p:cNvPr>
          <p:cNvSpPr>
            <a:spLocks noGrp="1"/>
          </p:cNvSpPr>
          <p:nvPr>
            <p:ph type="title"/>
          </p:nvPr>
        </p:nvSpPr>
        <p:spPr/>
        <p:txBody>
          <a:bodyPr/>
          <a:lstStyle/>
          <a:p>
            <a:r>
              <a:rPr lang="ja-JP" altLang="en-US" dirty="0"/>
              <a:t>本日の内容</a:t>
            </a:r>
          </a:p>
        </p:txBody>
      </p:sp>
      <p:sp>
        <p:nvSpPr>
          <p:cNvPr id="5" name="テキスト ボックス 4">
            <a:extLst>
              <a:ext uri="{FF2B5EF4-FFF2-40B4-BE49-F238E27FC236}">
                <a16:creationId xmlns:a16="http://schemas.microsoft.com/office/drawing/2014/main" id="{73597C7B-89B1-D9BA-DDB8-FC18398CFB99}"/>
              </a:ext>
            </a:extLst>
          </p:cNvPr>
          <p:cNvSpPr txBox="1"/>
          <p:nvPr/>
        </p:nvSpPr>
        <p:spPr>
          <a:xfrm>
            <a:off x="116463" y="1258536"/>
            <a:ext cx="8496944" cy="5262979"/>
          </a:xfrm>
          <a:prstGeom prst="rect">
            <a:avLst/>
          </a:prstGeom>
          <a:noFill/>
        </p:spPr>
        <p:txBody>
          <a:bodyPr wrap="square" rtlCol="0">
            <a:spAutoFit/>
          </a:bodyPr>
          <a:lstStyle/>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800" dirty="0">
                <a:solidFill>
                  <a:srgbClr val="FF0000"/>
                </a:solidFill>
                <a:latin typeface="BIZ UDPゴシック" panose="020B0400000000000000" pitchFamily="50" charset="-128"/>
                <a:ea typeface="BIZ UDPゴシック" panose="020B0400000000000000" pitchFamily="50" charset="-128"/>
              </a:rPr>
              <a:t>➡</a:t>
            </a:r>
          </a:p>
          <a:p>
            <a:endParaRPr kumimoji="1" lang="ja-JP" altLang="en-US" sz="28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2239656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6F701010-380E-DD2E-70BC-4AA4ABCB90A4}"/>
              </a:ext>
            </a:extLst>
          </p:cNvPr>
          <p:cNvSpPr/>
          <p:nvPr/>
        </p:nvSpPr>
        <p:spPr>
          <a:xfrm>
            <a:off x="202058" y="980728"/>
            <a:ext cx="9587515" cy="2058942"/>
          </a:xfrm>
          <a:prstGeom prst="rect">
            <a:avLst/>
          </a:prstGeom>
          <a:solidFill>
            <a:srgbClr val="0066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新たな経営指標　～　炭素生産性</a:t>
            </a:r>
          </a:p>
        </p:txBody>
      </p:sp>
      <p:sp>
        <p:nvSpPr>
          <p:cNvPr id="8" name="object 7">
            <a:extLst>
              <a:ext uri="{FF2B5EF4-FFF2-40B4-BE49-F238E27FC236}">
                <a16:creationId xmlns:a16="http://schemas.microsoft.com/office/drawing/2014/main" id="{F6C39590-0241-6598-3C83-20505410AF27}"/>
              </a:ext>
            </a:extLst>
          </p:cNvPr>
          <p:cNvSpPr txBox="1"/>
          <p:nvPr/>
        </p:nvSpPr>
        <p:spPr>
          <a:xfrm>
            <a:off x="364490" y="1300881"/>
            <a:ext cx="9177020" cy="1370247"/>
          </a:xfrm>
          <a:prstGeom prst="rect">
            <a:avLst/>
          </a:prstGeom>
        </p:spPr>
        <p:txBody>
          <a:bodyPr vert="horz" wrap="square" lIns="0" tIns="13335" rIns="0" bIns="0" rtlCol="0">
            <a:spAutoFit/>
          </a:bodyPr>
          <a:lstStyle/>
          <a:p>
            <a:pPr marL="135255">
              <a:lnSpc>
                <a:spcPct val="100000"/>
              </a:lnSpc>
              <a:spcBef>
                <a:spcPts val="105"/>
              </a:spcBef>
              <a:tabLst>
                <a:tab pos="3123565" algn="l"/>
                <a:tab pos="5674995" algn="l"/>
              </a:tabLst>
            </a:pPr>
            <a:r>
              <a:rPr sz="4000" b="1" baseline="-31944" dirty="0">
                <a:latin typeface="BIZ UDPゴシック" panose="020B0400000000000000" pitchFamily="50" charset="-128"/>
                <a:ea typeface="BIZ UDPゴシック" panose="020B0400000000000000" pitchFamily="50" charset="-128"/>
                <a:cs typeface="Meiryo UI"/>
              </a:rPr>
              <a:t>炭素生産性</a:t>
            </a:r>
            <a:r>
              <a:rPr sz="3600" b="1" baseline="-31944" dirty="0">
                <a:latin typeface="BIZ UDPゴシック" panose="020B0400000000000000" pitchFamily="50" charset="-128"/>
                <a:ea typeface="BIZ UDPゴシック" panose="020B0400000000000000" pitchFamily="50" charset="-128"/>
                <a:cs typeface="Meiryo UI"/>
              </a:rPr>
              <a:t> ＝ </a:t>
            </a:r>
            <a:r>
              <a:rPr lang="ja-JP" altLang="en-US" sz="3600" b="1" baseline="-31944" dirty="0">
                <a:latin typeface="BIZ UDPゴシック" panose="020B0400000000000000" pitchFamily="50" charset="-128"/>
                <a:ea typeface="BIZ UDPゴシック" panose="020B0400000000000000" pitchFamily="50" charset="-128"/>
                <a:cs typeface="Meiryo UI"/>
              </a:rPr>
              <a:t>　</a:t>
            </a:r>
            <a:r>
              <a:rPr sz="2800" u="sng" dirty="0">
                <a:uFill>
                  <a:solidFill>
                    <a:srgbClr val="000000"/>
                  </a:solidFill>
                </a:uFill>
                <a:latin typeface="BIZ UDPゴシック" panose="020B0400000000000000" pitchFamily="50" charset="-128"/>
                <a:ea typeface="BIZ UDPゴシック" panose="020B0400000000000000" pitchFamily="50" charset="-128"/>
                <a:cs typeface="Times New Roman"/>
              </a:rPr>
              <a:t>	</a:t>
            </a:r>
            <a:r>
              <a:rPr lang="en-US" sz="2800" u="sng" dirty="0">
                <a:uFill>
                  <a:solidFill>
                    <a:srgbClr val="000000"/>
                  </a:solidFill>
                </a:uFill>
                <a:latin typeface="BIZ UDPゴシック" panose="020B0400000000000000" pitchFamily="50" charset="-128"/>
                <a:ea typeface="BIZ UDPゴシック" panose="020B0400000000000000" pitchFamily="50" charset="-128"/>
                <a:cs typeface="Times New Roman"/>
              </a:rPr>
              <a:t>    </a:t>
            </a:r>
            <a:r>
              <a:rPr lang="ja-JP" altLang="en-US" sz="2800" u="sng" dirty="0">
                <a:uFill>
                  <a:solidFill>
                    <a:srgbClr val="000000"/>
                  </a:solidFill>
                </a:uFill>
                <a:latin typeface="BIZ UDPゴシック" panose="020B0400000000000000" pitchFamily="50" charset="-128"/>
                <a:ea typeface="BIZ UDPゴシック" panose="020B0400000000000000" pitchFamily="50" charset="-128"/>
                <a:cs typeface="Times New Roman"/>
              </a:rPr>
              <a:t>　　　　</a:t>
            </a:r>
            <a:r>
              <a:rPr sz="2800" b="1" u="sng" spc="-10" dirty="0" err="1">
                <a:uFill>
                  <a:solidFill>
                    <a:srgbClr val="000000"/>
                  </a:solidFill>
                </a:uFill>
                <a:latin typeface="BIZ UDPゴシック" panose="020B0400000000000000" pitchFamily="50" charset="-128"/>
                <a:ea typeface="BIZ UDPゴシック" panose="020B0400000000000000" pitchFamily="50" charset="-128"/>
                <a:cs typeface="Meiryo UI"/>
              </a:rPr>
              <a:t>付加価値</a:t>
            </a:r>
            <a:r>
              <a:rPr sz="2800" b="1" u="sng" spc="-50" dirty="0" err="1">
                <a:uFill>
                  <a:solidFill>
                    <a:srgbClr val="000000"/>
                  </a:solidFill>
                </a:uFill>
                <a:latin typeface="BIZ UDPゴシック" panose="020B0400000000000000" pitchFamily="50" charset="-128"/>
                <a:ea typeface="BIZ UDPゴシック" panose="020B0400000000000000" pitchFamily="50" charset="-128"/>
                <a:cs typeface="Meiryo UI"/>
              </a:rPr>
              <a:t>額</a:t>
            </a:r>
            <a:r>
              <a:rPr lang="en-US" sz="2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         </a:t>
            </a:r>
            <a:r>
              <a:rPr lang="ja-JP" altLang="en-US" sz="2800" b="1" u="sng" spc="-50" dirty="0">
                <a:uFill>
                  <a:solidFill>
                    <a:srgbClr val="000000"/>
                  </a:solidFill>
                </a:uFill>
                <a:latin typeface="BIZ UDPゴシック" panose="020B0400000000000000" pitchFamily="50" charset="-128"/>
                <a:ea typeface="BIZ UDPゴシック" panose="020B0400000000000000" pitchFamily="50" charset="-128"/>
                <a:cs typeface="Meiryo UI"/>
              </a:rPr>
              <a:t>　</a:t>
            </a:r>
            <a:r>
              <a:rPr sz="2800" b="1" u="sng" dirty="0">
                <a:uFill>
                  <a:solidFill>
                    <a:srgbClr val="000000"/>
                  </a:solidFill>
                </a:uFill>
                <a:latin typeface="BIZ UDPゴシック" panose="020B0400000000000000" pitchFamily="50" charset="-128"/>
                <a:ea typeface="BIZ UDPゴシック" panose="020B0400000000000000" pitchFamily="50" charset="-128"/>
                <a:cs typeface="Meiryo UI"/>
              </a:rPr>
              <a:t>	</a:t>
            </a:r>
            <a:endParaRPr sz="2800" dirty="0">
              <a:latin typeface="BIZ UDPゴシック" panose="020B0400000000000000" pitchFamily="50" charset="-128"/>
              <a:ea typeface="BIZ UDPゴシック" panose="020B0400000000000000" pitchFamily="50" charset="-128"/>
              <a:cs typeface="Meiryo UI"/>
            </a:endParaRPr>
          </a:p>
          <a:p>
            <a:pPr marL="1951989">
              <a:lnSpc>
                <a:spcPct val="100000"/>
              </a:lnSpc>
              <a:spcBef>
                <a:spcPts val="5"/>
              </a:spcBef>
            </a:pPr>
            <a:r>
              <a:rPr lang="ja-JP" altLang="en-US" sz="2800" b="1" spc="-15" dirty="0">
                <a:latin typeface="BIZ UDPゴシック" panose="020B0400000000000000" pitchFamily="50" charset="-128"/>
                <a:ea typeface="BIZ UDPゴシック" panose="020B0400000000000000" pitchFamily="50" charset="-128"/>
                <a:cs typeface="Meiryo UI"/>
              </a:rPr>
              <a:t>　　　</a:t>
            </a:r>
            <a:r>
              <a:rPr sz="2800" b="1" spc="-15" dirty="0" err="1">
                <a:latin typeface="BIZ UDPゴシック" panose="020B0400000000000000" pitchFamily="50" charset="-128"/>
                <a:ea typeface="BIZ UDPゴシック" panose="020B0400000000000000" pitchFamily="50" charset="-128"/>
                <a:cs typeface="Meiryo UI"/>
              </a:rPr>
              <a:t>エネルギー起源二酸化炭素排出量</a:t>
            </a:r>
            <a:endParaRPr lang="zh-TW" altLang="en-US" sz="2800" dirty="0">
              <a:latin typeface="BIZ UDPゴシック" panose="020B0400000000000000" pitchFamily="50" charset="-128"/>
              <a:ea typeface="BIZ UDPゴシック" panose="020B0400000000000000" pitchFamily="50" charset="-128"/>
              <a:cs typeface="Meiryo UI"/>
            </a:endParaRPr>
          </a:p>
          <a:p>
            <a:pPr marL="4337685">
              <a:lnSpc>
                <a:spcPct val="100000"/>
              </a:lnSpc>
              <a:spcBef>
                <a:spcPts val="1725"/>
              </a:spcBef>
            </a:pPr>
            <a:r>
              <a:rPr lang="en-US" altLang="zh-TW" sz="1800" dirty="0">
                <a:latin typeface="BIZ UDPゴシック" panose="020B0400000000000000" pitchFamily="50" charset="-128"/>
                <a:ea typeface="BIZ UDPゴシック" panose="020B0400000000000000" pitchFamily="50" charset="-128"/>
                <a:cs typeface="Meiryo UI"/>
              </a:rPr>
              <a:t>※</a:t>
            </a:r>
            <a:r>
              <a:rPr lang="zh-TW" altLang="en-US" sz="1800" dirty="0">
                <a:latin typeface="BIZ UDPゴシック" panose="020B0400000000000000" pitchFamily="50" charset="-128"/>
                <a:ea typeface="BIZ UDPゴシック" panose="020B0400000000000000" pitchFamily="50" charset="-128"/>
                <a:cs typeface="Meiryo UI"/>
              </a:rPr>
              <a:t>付加価値額＝</a:t>
            </a:r>
            <a:r>
              <a:rPr lang="zh-TW" altLang="en-US" sz="1800" spc="-5" dirty="0">
                <a:latin typeface="BIZ UDPゴシック" panose="020B0400000000000000" pitchFamily="50" charset="-128"/>
                <a:ea typeface="BIZ UDPゴシック" panose="020B0400000000000000" pitchFamily="50" charset="-128"/>
                <a:cs typeface="Meiryo UI"/>
              </a:rPr>
              <a:t>営業利益＋人件費＋減価償却費</a:t>
            </a:r>
            <a:endParaRPr lang="zh-TW" altLang="en-US" sz="1800" dirty="0">
              <a:latin typeface="BIZ UDPゴシック" panose="020B0400000000000000" pitchFamily="50" charset="-128"/>
              <a:ea typeface="BIZ UDPゴシック" panose="020B0400000000000000" pitchFamily="50" charset="-128"/>
              <a:cs typeface="Meiryo UI"/>
            </a:endParaRPr>
          </a:p>
        </p:txBody>
      </p:sp>
      <p:sp>
        <p:nvSpPr>
          <p:cNvPr id="9" name="object 8">
            <a:extLst>
              <a:ext uri="{FF2B5EF4-FFF2-40B4-BE49-F238E27FC236}">
                <a16:creationId xmlns:a16="http://schemas.microsoft.com/office/drawing/2014/main" id="{1BAB6BC8-4906-D03A-F1D6-E363EDAF7D1D}"/>
              </a:ext>
            </a:extLst>
          </p:cNvPr>
          <p:cNvSpPr txBox="1"/>
          <p:nvPr/>
        </p:nvSpPr>
        <p:spPr>
          <a:xfrm>
            <a:off x="202058" y="5733256"/>
            <a:ext cx="9587515" cy="684803"/>
          </a:xfrm>
          <a:prstGeom prst="rect">
            <a:avLst/>
          </a:prstGeom>
        </p:spPr>
        <p:txBody>
          <a:bodyPr vert="horz" wrap="square" lIns="0" tIns="12700" rIns="0" bIns="0" rtlCol="0">
            <a:spAutoFit/>
          </a:bodyPr>
          <a:lstStyle/>
          <a:p>
            <a:pPr>
              <a:spcBef>
                <a:spcPts val="100"/>
              </a:spcBef>
            </a:pPr>
            <a:r>
              <a:rPr sz="1400" spc="-20" dirty="0" err="1">
                <a:latin typeface="BIZ UDPゴシック" panose="020B0400000000000000" pitchFamily="50" charset="-128"/>
                <a:ea typeface="BIZ UDPゴシック" panose="020B0400000000000000" pitchFamily="50" charset="-128"/>
                <a:cs typeface="Meiryo UI"/>
              </a:rPr>
              <a:t>エネルギー起源二酸化炭素排出量の算出にあたって</a:t>
            </a:r>
            <a:r>
              <a:rPr sz="1400" spc="-10" dirty="0" err="1">
                <a:latin typeface="BIZ UDPゴシック" panose="020B0400000000000000" pitchFamily="50" charset="-128"/>
                <a:ea typeface="BIZ UDPゴシック" panose="020B0400000000000000" pitchFamily="50" charset="-128"/>
                <a:cs typeface="Meiryo UI"/>
              </a:rPr>
              <a:t>は</a:t>
            </a:r>
            <a:r>
              <a:rPr sz="1400" spc="-10" dirty="0">
                <a:latin typeface="BIZ UDPゴシック" panose="020B0400000000000000" pitchFamily="50" charset="-128"/>
                <a:ea typeface="BIZ UDPゴシック" panose="020B0400000000000000" pitchFamily="50" charset="-128"/>
                <a:cs typeface="Meiryo UI"/>
              </a:rPr>
              <a:t>、</a:t>
            </a:r>
            <a:endParaRPr lang="ja-JP" altLang="en-US" sz="1400" spc="-10" dirty="0">
              <a:latin typeface="BIZ UDPゴシック" panose="020B0400000000000000" pitchFamily="50" charset="-128"/>
              <a:ea typeface="BIZ UDPゴシック" panose="020B0400000000000000" pitchFamily="50" charset="-128"/>
              <a:cs typeface="Meiryo UI"/>
            </a:endParaRPr>
          </a:p>
          <a:p>
            <a:pPr>
              <a:spcBef>
                <a:spcPts val="100"/>
              </a:spcBef>
            </a:pPr>
            <a:r>
              <a:rPr sz="1400" spc="-10" dirty="0" err="1">
                <a:latin typeface="BIZ UDPゴシック" panose="020B0400000000000000" pitchFamily="50" charset="-128"/>
                <a:ea typeface="BIZ UDPゴシック" panose="020B0400000000000000" pitchFamily="50" charset="-128"/>
                <a:cs typeface="Meiryo UI"/>
              </a:rPr>
              <a:t>以下の</a:t>
            </a:r>
            <a:r>
              <a:rPr sz="1400" dirty="0" err="1">
                <a:latin typeface="BIZ UDPゴシック" panose="020B0400000000000000" pitchFamily="50" charset="-128"/>
                <a:ea typeface="BIZ UDPゴシック" panose="020B0400000000000000" pitchFamily="50" charset="-128"/>
                <a:cs typeface="Meiryo UI"/>
              </a:rPr>
              <a:t>UR</a:t>
            </a:r>
            <a:r>
              <a:rPr sz="1400" spc="-5" dirty="0" err="1">
                <a:latin typeface="BIZ UDPゴシック" panose="020B0400000000000000" pitchFamily="50" charset="-128"/>
                <a:ea typeface="BIZ UDPゴシック" panose="020B0400000000000000" pitchFamily="50" charset="-128"/>
                <a:cs typeface="Meiryo UI"/>
              </a:rPr>
              <a:t>L</a:t>
            </a:r>
            <a:r>
              <a:rPr sz="1400" spc="-20" dirty="0" err="1">
                <a:latin typeface="BIZ UDPゴシック" panose="020B0400000000000000" pitchFamily="50" charset="-128"/>
                <a:ea typeface="BIZ UDPゴシック" panose="020B0400000000000000" pitchFamily="50" charset="-128"/>
                <a:cs typeface="Meiryo UI"/>
              </a:rPr>
              <a:t>に掲載している「エネルギー起源二酸化炭素排出量等計算ツール」を活用</a:t>
            </a:r>
            <a:r>
              <a:rPr lang="ja-JP" altLang="en-US" sz="1400" spc="-20" dirty="0">
                <a:latin typeface="BIZ UDPゴシック" panose="020B0400000000000000" pitchFamily="50" charset="-128"/>
                <a:ea typeface="BIZ UDPゴシック" panose="020B0400000000000000" pitchFamily="50" charset="-128"/>
                <a:cs typeface="Meiryo UI"/>
              </a:rPr>
              <a:t>可能。</a:t>
            </a:r>
          </a:p>
          <a:p>
            <a:pPr>
              <a:spcBef>
                <a:spcPts val="100"/>
              </a:spcBef>
            </a:pPr>
            <a:r>
              <a:rPr sz="1400" spc="-10" dirty="0" err="1">
                <a:latin typeface="BIZ UDPゴシック" panose="020B0400000000000000" pitchFamily="50" charset="-128"/>
                <a:ea typeface="BIZ UDPゴシック" panose="020B0400000000000000" pitchFamily="50" charset="-128"/>
                <a:cs typeface="Meiryo UI"/>
              </a:rPr>
              <a:t>経済産業省ホームページ：</a:t>
            </a:r>
            <a:r>
              <a:rPr sz="1400" u="sng" spc="-10" dirty="0" err="1">
                <a:solidFill>
                  <a:srgbClr val="0462C1"/>
                </a:solidFill>
                <a:uFill>
                  <a:solidFill>
                    <a:srgbClr val="0462C1"/>
                  </a:solidFill>
                </a:uFill>
                <a:latin typeface="BIZ UDPゴシック" panose="020B0400000000000000" pitchFamily="50" charset="-128"/>
                <a:ea typeface="BIZ UDPゴシック" panose="020B0400000000000000" pitchFamily="50" charset="-128"/>
                <a:cs typeface="Meiryo UI"/>
                <a:hlinkClick r:id="rId2"/>
              </a:rPr>
              <a:t>https</a:t>
            </a:r>
            <a:r>
              <a:rPr sz="1400" u="sng" spc="-10" dirty="0">
                <a:solidFill>
                  <a:srgbClr val="0462C1"/>
                </a:solidFill>
                <a:uFill>
                  <a:solidFill>
                    <a:srgbClr val="0462C1"/>
                  </a:solidFill>
                </a:uFill>
                <a:latin typeface="BIZ UDPゴシック" panose="020B0400000000000000" pitchFamily="50" charset="-128"/>
                <a:ea typeface="BIZ UDPゴシック" panose="020B0400000000000000" pitchFamily="50" charset="-128"/>
                <a:cs typeface="Meiryo UI"/>
                <a:hlinkClick r:id="rId2"/>
              </a:rPr>
              <a:t>://www.meti.go.jp/policy/economy/kyosoryoku_kyoka/jigyo-tekio.html</a:t>
            </a:r>
            <a:endParaRPr sz="1400" dirty="0">
              <a:latin typeface="BIZ UDPゴシック" panose="020B0400000000000000" pitchFamily="50" charset="-128"/>
              <a:ea typeface="BIZ UDPゴシック" panose="020B0400000000000000" pitchFamily="50" charset="-128"/>
              <a:cs typeface="Meiryo UI"/>
            </a:endParaRPr>
          </a:p>
        </p:txBody>
      </p:sp>
      <p:grpSp>
        <p:nvGrpSpPr>
          <p:cNvPr id="14" name="グループ化 13">
            <a:extLst>
              <a:ext uri="{FF2B5EF4-FFF2-40B4-BE49-F238E27FC236}">
                <a16:creationId xmlns:a16="http://schemas.microsoft.com/office/drawing/2014/main" id="{F9095626-6895-9443-6718-3052F6F10DDA}"/>
              </a:ext>
            </a:extLst>
          </p:cNvPr>
          <p:cNvGrpSpPr/>
          <p:nvPr/>
        </p:nvGrpSpPr>
        <p:grpSpPr>
          <a:xfrm>
            <a:off x="407306" y="3613256"/>
            <a:ext cx="9177020" cy="1177872"/>
            <a:chOff x="407306" y="3613256"/>
            <a:chExt cx="9177020" cy="1177872"/>
          </a:xfrm>
        </p:grpSpPr>
        <p:sp>
          <p:nvSpPr>
            <p:cNvPr id="5" name="object 4">
              <a:extLst>
                <a:ext uri="{FF2B5EF4-FFF2-40B4-BE49-F238E27FC236}">
                  <a16:creationId xmlns:a16="http://schemas.microsoft.com/office/drawing/2014/main" id="{BD49DD4C-D9AB-3C71-F330-8DA1D46781FC}"/>
                </a:ext>
              </a:extLst>
            </p:cNvPr>
            <p:cNvSpPr/>
            <p:nvPr/>
          </p:nvSpPr>
          <p:spPr>
            <a:xfrm>
              <a:off x="1151398" y="4383288"/>
              <a:ext cx="5806440" cy="6350"/>
            </a:xfrm>
            <a:custGeom>
              <a:avLst/>
              <a:gdLst/>
              <a:ahLst/>
              <a:cxnLst/>
              <a:rect l="l" t="t" r="r" b="b"/>
              <a:pathLst>
                <a:path w="5806440" h="6350">
                  <a:moveTo>
                    <a:pt x="0" y="0"/>
                  </a:moveTo>
                  <a:lnTo>
                    <a:pt x="5805932" y="5841"/>
                  </a:lnTo>
                </a:path>
              </a:pathLst>
            </a:custGeom>
            <a:ln w="12700">
              <a:solidFill>
                <a:srgbClr val="000000"/>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6" name="object 5">
              <a:extLst>
                <a:ext uri="{FF2B5EF4-FFF2-40B4-BE49-F238E27FC236}">
                  <a16:creationId xmlns:a16="http://schemas.microsoft.com/office/drawing/2014/main" id="{78607223-FF34-40C2-0C16-E5FAF0140CE9}"/>
                </a:ext>
              </a:extLst>
            </p:cNvPr>
            <p:cNvSpPr txBox="1"/>
            <p:nvPr/>
          </p:nvSpPr>
          <p:spPr>
            <a:xfrm>
              <a:off x="7038043" y="4220045"/>
              <a:ext cx="1459564"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BIZ UDPゴシック" panose="020B0400000000000000" pitchFamily="50" charset="-128"/>
                  <a:ea typeface="BIZ UDPゴシック" panose="020B0400000000000000" pitchFamily="50" charset="-128"/>
                  <a:cs typeface="Meiryo UI"/>
                </a:rPr>
                <a:t>× </a:t>
              </a:r>
              <a:r>
                <a:rPr sz="1800" spc="-25" dirty="0">
                  <a:latin typeface="BIZ UDPゴシック" panose="020B0400000000000000" pitchFamily="50" charset="-128"/>
                  <a:ea typeface="BIZ UDPゴシック" panose="020B0400000000000000" pitchFamily="50" charset="-128"/>
                  <a:cs typeface="Meiryo UI"/>
                </a:rPr>
                <a:t>100</a:t>
              </a:r>
              <a:endParaRPr sz="1800" dirty="0">
                <a:latin typeface="BIZ UDPゴシック" panose="020B0400000000000000" pitchFamily="50" charset="-128"/>
                <a:ea typeface="BIZ UDPゴシック" panose="020B0400000000000000" pitchFamily="50" charset="-128"/>
                <a:cs typeface="Meiryo UI"/>
              </a:endParaRPr>
            </a:p>
          </p:txBody>
        </p:sp>
        <p:sp>
          <p:nvSpPr>
            <p:cNvPr id="7" name="object 6">
              <a:extLst>
                <a:ext uri="{FF2B5EF4-FFF2-40B4-BE49-F238E27FC236}">
                  <a16:creationId xmlns:a16="http://schemas.microsoft.com/office/drawing/2014/main" id="{4DDDEC82-8590-2958-E6EF-51989A650862}"/>
                </a:ext>
              </a:extLst>
            </p:cNvPr>
            <p:cNvSpPr txBox="1"/>
            <p:nvPr/>
          </p:nvSpPr>
          <p:spPr>
            <a:xfrm>
              <a:off x="701339" y="4303174"/>
              <a:ext cx="5779135" cy="487954"/>
            </a:xfrm>
            <a:prstGeom prst="rect">
              <a:avLst/>
            </a:prstGeom>
          </p:spPr>
          <p:txBody>
            <a:bodyPr vert="horz" wrap="square" lIns="0" tIns="178435" rIns="0" bIns="0" rtlCol="0">
              <a:spAutoFit/>
            </a:bodyPr>
            <a:lstStyle/>
            <a:p>
              <a:pPr marL="2101215">
                <a:lnSpc>
                  <a:spcPct val="100000"/>
                </a:lnSpc>
                <a:spcBef>
                  <a:spcPts val="1405"/>
                </a:spcBef>
              </a:pPr>
              <a:r>
                <a:rPr sz="2000" spc="-5" dirty="0" err="1">
                  <a:latin typeface="BIZ UDPゴシック" panose="020B0400000000000000" pitchFamily="50" charset="-128"/>
                  <a:ea typeface="BIZ UDPゴシック" panose="020B0400000000000000" pitchFamily="50" charset="-128"/>
                  <a:cs typeface="Meiryo UI"/>
                </a:rPr>
                <a:t>基準年度の炭素生産性</a:t>
              </a:r>
              <a:endParaRPr sz="2000" dirty="0">
                <a:latin typeface="BIZ UDPゴシック" panose="020B0400000000000000" pitchFamily="50" charset="-128"/>
                <a:ea typeface="BIZ UDPゴシック" panose="020B0400000000000000" pitchFamily="50" charset="-128"/>
                <a:cs typeface="Meiryo UI"/>
              </a:endParaRPr>
            </a:p>
          </p:txBody>
        </p:sp>
        <p:sp>
          <p:nvSpPr>
            <p:cNvPr id="13" name="object 7">
              <a:extLst>
                <a:ext uri="{FF2B5EF4-FFF2-40B4-BE49-F238E27FC236}">
                  <a16:creationId xmlns:a16="http://schemas.microsoft.com/office/drawing/2014/main" id="{271249CA-A4E0-28FF-E2E3-9B43EDB77281}"/>
                </a:ext>
              </a:extLst>
            </p:cNvPr>
            <p:cNvSpPr txBox="1"/>
            <p:nvPr/>
          </p:nvSpPr>
          <p:spPr>
            <a:xfrm>
              <a:off x="407306" y="3613256"/>
              <a:ext cx="9177020" cy="700833"/>
            </a:xfrm>
            <a:prstGeom prst="rect">
              <a:avLst/>
            </a:prstGeom>
          </p:spPr>
          <p:txBody>
            <a:bodyPr vert="horz" wrap="square" lIns="0" tIns="13335" rIns="0" bIns="0" rtlCol="0">
              <a:spAutoFit/>
            </a:bodyPr>
            <a:lstStyle/>
            <a:p>
              <a:pPr marL="25400">
                <a:lnSpc>
                  <a:spcPct val="100000"/>
                </a:lnSpc>
                <a:spcBef>
                  <a:spcPts val="1210"/>
                </a:spcBef>
              </a:pPr>
              <a:r>
                <a:rPr sz="1800" spc="-10" dirty="0">
                  <a:latin typeface="BIZ UDPゴシック" panose="020B0400000000000000" pitchFamily="50" charset="-128"/>
                  <a:ea typeface="BIZ UDPゴシック" panose="020B0400000000000000" pitchFamily="50" charset="-128"/>
                  <a:cs typeface="Meiryo UI"/>
                </a:rPr>
                <a:t>※炭素生産性の比較方法</a:t>
              </a:r>
              <a:endParaRPr sz="1800" dirty="0">
                <a:latin typeface="BIZ UDPゴシック" panose="020B0400000000000000" pitchFamily="50" charset="-128"/>
                <a:ea typeface="BIZ UDPゴシック" panose="020B0400000000000000" pitchFamily="50" charset="-128"/>
                <a:cs typeface="Meiryo UI"/>
              </a:endParaRPr>
            </a:p>
            <a:p>
              <a:pPr marL="830580">
                <a:lnSpc>
                  <a:spcPct val="100000"/>
                </a:lnSpc>
                <a:spcBef>
                  <a:spcPts val="810"/>
                </a:spcBef>
                <a:tabLst>
                  <a:tab pos="3493135" algn="l"/>
                  <a:tab pos="3915410" algn="l"/>
                </a:tabLst>
              </a:pPr>
              <a:r>
                <a:rPr sz="2000" dirty="0">
                  <a:latin typeface="BIZ UDPゴシック" panose="020B0400000000000000" pitchFamily="50" charset="-128"/>
                  <a:ea typeface="BIZ UDPゴシック" panose="020B0400000000000000" pitchFamily="50" charset="-128"/>
                  <a:cs typeface="Meiryo UI"/>
                </a:rPr>
                <a:t>目標年度の炭素生産</a:t>
              </a:r>
              <a:r>
                <a:rPr sz="2000" spc="-50" dirty="0">
                  <a:latin typeface="BIZ UDPゴシック" panose="020B0400000000000000" pitchFamily="50" charset="-128"/>
                  <a:ea typeface="BIZ UDPゴシック" panose="020B0400000000000000" pitchFamily="50" charset="-128"/>
                  <a:cs typeface="Meiryo UI"/>
                </a:rPr>
                <a:t>性</a:t>
              </a:r>
              <a:r>
                <a:rPr sz="2000" dirty="0">
                  <a:latin typeface="BIZ UDPゴシック" panose="020B0400000000000000" pitchFamily="50" charset="-128"/>
                  <a:ea typeface="BIZ UDPゴシック" panose="020B0400000000000000" pitchFamily="50" charset="-128"/>
                  <a:cs typeface="Meiryo UI"/>
                </a:rPr>
                <a:t>	</a:t>
              </a:r>
              <a:r>
                <a:rPr sz="2000" spc="-50" dirty="0">
                  <a:latin typeface="BIZ UDPゴシック" panose="020B0400000000000000" pitchFamily="50" charset="-128"/>
                  <a:ea typeface="BIZ UDPゴシック" panose="020B0400000000000000" pitchFamily="50" charset="-128"/>
                  <a:cs typeface="Meiryo UI"/>
                </a:rPr>
                <a:t>－</a:t>
              </a:r>
              <a:r>
                <a:rPr sz="2000" dirty="0">
                  <a:latin typeface="BIZ UDPゴシック" panose="020B0400000000000000" pitchFamily="50" charset="-128"/>
                  <a:ea typeface="BIZ UDPゴシック" panose="020B0400000000000000" pitchFamily="50" charset="-128"/>
                  <a:cs typeface="Meiryo UI"/>
                </a:rPr>
                <a:t>	基準年度の炭素生産</a:t>
              </a:r>
              <a:r>
                <a:rPr sz="2000" spc="-50" dirty="0">
                  <a:latin typeface="BIZ UDPゴシック" panose="020B0400000000000000" pitchFamily="50" charset="-128"/>
                  <a:ea typeface="BIZ UDPゴシック" panose="020B0400000000000000" pitchFamily="50" charset="-128"/>
                  <a:cs typeface="Meiryo UI"/>
                </a:rPr>
                <a:t>性</a:t>
              </a:r>
              <a:endParaRPr sz="2000" dirty="0">
                <a:latin typeface="BIZ UDPゴシック" panose="020B0400000000000000" pitchFamily="50" charset="-128"/>
                <a:ea typeface="BIZ UDPゴシック" panose="020B0400000000000000" pitchFamily="50" charset="-128"/>
                <a:cs typeface="Meiryo UI"/>
              </a:endParaRPr>
            </a:p>
          </p:txBody>
        </p:sp>
      </p:grpSp>
    </p:spTree>
    <p:extLst>
      <p:ext uri="{BB962C8B-B14F-4D97-AF65-F5344CB8AC3E}">
        <p14:creationId xmlns:p14="http://schemas.microsoft.com/office/powerpoint/2010/main" val="78884597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8C329-57F9-965F-213A-906D5016EAF3}"/>
              </a:ext>
            </a:extLst>
          </p:cNvPr>
          <p:cNvSpPr>
            <a:spLocks noGrp="1"/>
          </p:cNvSpPr>
          <p:nvPr>
            <p:ph type="title"/>
          </p:nvPr>
        </p:nvSpPr>
        <p:spPr/>
        <p:txBody>
          <a:bodyPr/>
          <a:lstStyle/>
          <a:p>
            <a:r>
              <a:rPr kumimoji="1" lang="ja-JP" altLang="en-US" dirty="0"/>
              <a:t>新たな経営指標　～　炭素生産性</a:t>
            </a:r>
          </a:p>
        </p:txBody>
      </p:sp>
      <p:sp>
        <p:nvSpPr>
          <p:cNvPr id="7" name="object 5">
            <a:extLst>
              <a:ext uri="{FF2B5EF4-FFF2-40B4-BE49-F238E27FC236}">
                <a16:creationId xmlns:a16="http://schemas.microsoft.com/office/drawing/2014/main" id="{2FB8A0E4-1AB1-72DB-5F73-239252B9B675}"/>
              </a:ext>
            </a:extLst>
          </p:cNvPr>
          <p:cNvSpPr/>
          <p:nvPr/>
        </p:nvSpPr>
        <p:spPr>
          <a:xfrm>
            <a:off x="2306573" y="1515072"/>
            <a:ext cx="0" cy="3528695"/>
          </a:xfrm>
          <a:custGeom>
            <a:avLst/>
            <a:gdLst/>
            <a:ahLst/>
            <a:cxnLst/>
            <a:rect l="l" t="t" r="r" b="b"/>
            <a:pathLst>
              <a:path h="3528695">
                <a:moveTo>
                  <a:pt x="0" y="0"/>
                </a:moveTo>
                <a:lnTo>
                  <a:pt x="0" y="3528390"/>
                </a:lnTo>
              </a:path>
            </a:pathLst>
          </a:custGeom>
          <a:ln w="22225">
            <a:solidFill>
              <a:srgbClr val="5B9BD4"/>
            </a:solidFill>
            <a:prstDash val="sysDash"/>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8" name="object 6">
            <a:extLst>
              <a:ext uri="{FF2B5EF4-FFF2-40B4-BE49-F238E27FC236}">
                <a16:creationId xmlns:a16="http://schemas.microsoft.com/office/drawing/2014/main" id="{0AACB754-79A7-831D-F3CE-31D2505B4F0C}"/>
              </a:ext>
            </a:extLst>
          </p:cNvPr>
          <p:cNvSpPr/>
          <p:nvPr/>
        </p:nvSpPr>
        <p:spPr>
          <a:xfrm>
            <a:off x="4914138" y="1515072"/>
            <a:ext cx="0" cy="3528695"/>
          </a:xfrm>
          <a:custGeom>
            <a:avLst/>
            <a:gdLst/>
            <a:ahLst/>
            <a:cxnLst/>
            <a:rect l="l" t="t" r="r" b="b"/>
            <a:pathLst>
              <a:path h="3528695">
                <a:moveTo>
                  <a:pt x="0" y="0"/>
                </a:moveTo>
                <a:lnTo>
                  <a:pt x="0" y="3528390"/>
                </a:lnTo>
              </a:path>
            </a:pathLst>
          </a:custGeom>
          <a:ln w="22225">
            <a:solidFill>
              <a:srgbClr val="5B9BD4"/>
            </a:solidFill>
            <a:prstDash val="sysDash"/>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nvGrpSpPr>
          <p:cNvPr id="9" name="object 7">
            <a:extLst>
              <a:ext uri="{FF2B5EF4-FFF2-40B4-BE49-F238E27FC236}">
                <a16:creationId xmlns:a16="http://schemas.microsoft.com/office/drawing/2014/main" id="{A5669FDC-A561-3189-E077-25FB1B4A92C2}"/>
              </a:ext>
            </a:extLst>
          </p:cNvPr>
          <p:cNvGrpSpPr/>
          <p:nvPr/>
        </p:nvGrpSpPr>
        <p:grpSpPr>
          <a:xfrm>
            <a:off x="609600" y="870991"/>
            <a:ext cx="9033510" cy="4275455"/>
            <a:chOff x="609600" y="1546669"/>
            <a:chExt cx="9033510" cy="4275455"/>
          </a:xfrm>
        </p:grpSpPr>
        <p:sp>
          <p:nvSpPr>
            <p:cNvPr id="10" name="object 8">
              <a:extLst>
                <a:ext uri="{FF2B5EF4-FFF2-40B4-BE49-F238E27FC236}">
                  <a16:creationId xmlns:a16="http://schemas.microsoft.com/office/drawing/2014/main" id="{4D8B120F-1D24-9BC3-3217-F1C176E03F8E}"/>
                </a:ext>
              </a:extLst>
            </p:cNvPr>
            <p:cNvSpPr/>
            <p:nvPr/>
          </p:nvSpPr>
          <p:spPr>
            <a:xfrm>
              <a:off x="7605521" y="2282190"/>
              <a:ext cx="0" cy="3528695"/>
            </a:xfrm>
            <a:custGeom>
              <a:avLst/>
              <a:gdLst/>
              <a:ahLst/>
              <a:cxnLst/>
              <a:rect l="l" t="t" r="r" b="b"/>
              <a:pathLst>
                <a:path h="3528695">
                  <a:moveTo>
                    <a:pt x="0" y="0"/>
                  </a:moveTo>
                  <a:lnTo>
                    <a:pt x="0" y="3528390"/>
                  </a:lnTo>
                </a:path>
              </a:pathLst>
            </a:custGeom>
            <a:ln w="22225">
              <a:solidFill>
                <a:srgbClr val="5B9BD4"/>
              </a:solidFill>
              <a:prstDash val="sysDash"/>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pic>
          <p:nvPicPr>
            <p:cNvPr id="11" name="object 9">
              <a:extLst>
                <a:ext uri="{FF2B5EF4-FFF2-40B4-BE49-F238E27FC236}">
                  <a16:creationId xmlns:a16="http://schemas.microsoft.com/office/drawing/2014/main" id="{B64C8079-A8B3-0750-7D63-761FAB6AB08B}"/>
                </a:ext>
              </a:extLst>
            </p:cNvPr>
            <p:cNvPicPr/>
            <p:nvPr/>
          </p:nvPicPr>
          <p:blipFill>
            <a:blip r:embed="rId2" cstate="print"/>
            <a:stretch>
              <a:fillRect/>
            </a:stretch>
          </p:blipFill>
          <p:spPr>
            <a:xfrm>
              <a:off x="715639" y="2162097"/>
              <a:ext cx="668685" cy="630444"/>
            </a:xfrm>
            <a:prstGeom prst="rect">
              <a:avLst/>
            </a:prstGeom>
          </p:spPr>
        </p:pic>
        <p:pic>
          <p:nvPicPr>
            <p:cNvPr id="12" name="object 10">
              <a:extLst>
                <a:ext uri="{FF2B5EF4-FFF2-40B4-BE49-F238E27FC236}">
                  <a16:creationId xmlns:a16="http://schemas.microsoft.com/office/drawing/2014/main" id="{566B2462-4699-64DA-EDA5-0C20F2862E52}"/>
                </a:ext>
              </a:extLst>
            </p:cNvPr>
            <p:cNvPicPr/>
            <p:nvPr/>
          </p:nvPicPr>
          <p:blipFill>
            <a:blip r:embed="rId3" cstate="print"/>
            <a:stretch>
              <a:fillRect/>
            </a:stretch>
          </p:blipFill>
          <p:spPr>
            <a:xfrm>
              <a:off x="908304" y="2756916"/>
              <a:ext cx="647700" cy="647700"/>
            </a:xfrm>
            <a:prstGeom prst="rect">
              <a:avLst/>
            </a:prstGeom>
          </p:spPr>
        </p:pic>
        <p:pic>
          <p:nvPicPr>
            <p:cNvPr id="13" name="object 11">
              <a:extLst>
                <a:ext uri="{FF2B5EF4-FFF2-40B4-BE49-F238E27FC236}">
                  <a16:creationId xmlns:a16="http://schemas.microsoft.com/office/drawing/2014/main" id="{CB31D1E0-1068-179F-21A2-086BBD419958}"/>
                </a:ext>
              </a:extLst>
            </p:cNvPr>
            <p:cNvPicPr/>
            <p:nvPr/>
          </p:nvPicPr>
          <p:blipFill>
            <a:blip r:embed="rId4" cstate="print"/>
            <a:stretch>
              <a:fillRect/>
            </a:stretch>
          </p:blipFill>
          <p:spPr>
            <a:xfrm>
              <a:off x="609600" y="2799588"/>
              <a:ext cx="342163" cy="526541"/>
            </a:xfrm>
            <a:prstGeom prst="rect">
              <a:avLst/>
            </a:prstGeom>
          </p:spPr>
        </p:pic>
        <p:sp>
          <p:nvSpPr>
            <p:cNvPr id="14" name="object 12">
              <a:extLst>
                <a:ext uri="{FF2B5EF4-FFF2-40B4-BE49-F238E27FC236}">
                  <a16:creationId xmlns:a16="http://schemas.microsoft.com/office/drawing/2014/main" id="{F4094D41-A2D2-3CE0-155C-50C3E2AB5D40}"/>
                </a:ext>
              </a:extLst>
            </p:cNvPr>
            <p:cNvSpPr/>
            <p:nvPr/>
          </p:nvSpPr>
          <p:spPr>
            <a:xfrm>
              <a:off x="2586227" y="1551432"/>
              <a:ext cx="7051675" cy="558165"/>
            </a:xfrm>
            <a:custGeom>
              <a:avLst/>
              <a:gdLst/>
              <a:ahLst/>
              <a:cxnLst/>
              <a:rect l="l" t="t" r="r" b="b"/>
              <a:pathLst>
                <a:path w="7051675" h="558164">
                  <a:moveTo>
                    <a:pt x="6772656" y="0"/>
                  </a:moveTo>
                  <a:lnTo>
                    <a:pt x="6772656" y="139445"/>
                  </a:lnTo>
                  <a:lnTo>
                    <a:pt x="0" y="139445"/>
                  </a:lnTo>
                  <a:lnTo>
                    <a:pt x="0" y="418338"/>
                  </a:lnTo>
                  <a:lnTo>
                    <a:pt x="6772656" y="418338"/>
                  </a:lnTo>
                  <a:lnTo>
                    <a:pt x="6772656" y="557783"/>
                  </a:lnTo>
                  <a:lnTo>
                    <a:pt x="7051548" y="278891"/>
                  </a:lnTo>
                  <a:lnTo>
                    <a:pt x="6772656" y="0"/>
                  </a:lnTo>
                  <a:close/>
                </a:path>
              </a:pathLst>
            </a:custGeom>
            <a:solidFill>
              <a:srgbClr val="5B9BD4"/>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5" name="object 13">
              <a:extLst>
                <a:ext uri="{FF2B5EF4-FFF2-40B4-BE49-F238E27FC236}">
                  <a16:creationId xmlns:a16="http://schemas.microsoft.com/office/drawing/2014/main" id="{19B43166-38BD-1BCA-15D4-42B68AA3F4DE}"/>
                </a:ext>
              </a:extLst>
            </p:cNvPr>
            <p:cNvSpPr/>
            <p:nvPr/>
          </p:nvSpPr>
          <p:spPr>
            <a:xfrm>
              <a:off x="2586227" y="1551432"/>
              <a:ext cx="7051675" cy="558165"/>
            </a:xfrm>
            <a:custGeom>
              <a:avLst/>
              <a:gdLst/>
              <a:ahLst/>
              <a:cxnLst/>
              <a:rect l="l" t="t" r="r" b="b"/>
              <a:pathLst>
                <a:path w="7051675" h="558164">
                  <a:moveTo>
                    <a:pt x="0" y="139445"/>
                  </a:moveTo>
                  <a:lnTo>
                    <a:pt x="6772656" y="139445"/>
                  </a:lnTo>
                  <a:lnTo>
                    <a:pt x="6772656" y="0"/>
                  </a:lnTo>
                  <a:lnTo>
                    <a:pt x="7051548" y="278891"/>
                  </a:lnTo>
                  <a:lnTo>
                    <a:pt x="6772656" y="557783"/>
                  </a:lnTo>
                  <a:lnTo>
                    <a:pt x="6772656" y="418338"/>
                  </a:lnTo>
                  <a:lnTo>
                    <a:pt x="0" y="418338"/>
                  </a:lnTo>
                  <a:lnTo>
                    <a:pt x="0" y="139445"/>
                  </a:lnTo>
                  <a:close/>
                </a:path>
              </a:pathLst>
            </a:custGeom>
            <a:ln w="9525">
              <a:solidFill>
                <a:srgbClr val="B1B1B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sp>
        <p:nvSpPr>
          <p:cNvPr id="16" name="object 14">
            <a:extLst>
              <a:ext uri="{FF2B5EF4-FFF2-40B4-BE49-F238E27FC236}">
                <a16:creationId xmlns:a16="http://schemas.microsoft.com/office/drawing/2014/main" id="{B190ADB3-8428-09C3-1B42-10F09A249866}"/>
              </a:ext>
            </a:extLst>
          </p:cNvPr>
          <p:cNvSpPr txBox="1"/>
          <p:nvPr/>
        </p:nvSpPr>
        <p:spPr>
          <a:xfrm>
            <a:off x="2068829" y="910044"/>
            <a:ext cx="431165" cy="504625"/>
          </a:xfrm>
          <a:prstGeom prst="rect">
            <a:avLst/>
          </a:prstGeom>
        </p:spPr>
        <p:txBody>
          <a:bodyPr vert="horz" wrap="square" lIns="0" tIns="12065" rIns="0" bIns="0" rtlCol="0">
            <a:spAutoFit/>
          </a:bodyPr>
          <a:lstStyle/>
          <a:p>
            <a:pPr marL="12700" marR="5080">
              <a:lnSpc>
                <a:spcPct val="100000"/>
              </a:lnSpc>
              <a:spcBef>
                <a:spcPts val="95"/>
              </a:spcBef>
            </a:pPr>
            <a:r>
              <a:rPr sz="1600" spc="-25" dirty="0" err="1">
                <a:latin typeface="BIZ UDPゴシック" panose="020B0400000000000000" pitchFamily="50" charset="-128"/>
                <a:ea typeface="BIZ UDPゴシック" panose="020B0400000000000000" pitchFamily="50" charset="-128"/>
                <a:cs typeface="メイリオ"/>
              </a:rPr>
              <a:t>計</a:t>
            </a:r>
            <a:r>
              <a:rPr sz="1600" spc="-50" dirty="0" err="1">
                <a:latin typeface="BIZ UDPゴシック" panose="020B0400000000000000" pitchFamily="50" charset="-128"/>
                <a:ea typeface="BIZ UDPゴシック" panose="020B0400000000000000" pitchFamily="50" charset="-128"/>
                <a:cs typeface="メイリオ"/>
              </a:rPr>
              <a:t>画</a:t>
            </a:r>
            <a:r>
              <a:rPr lang="ja-JP" altLang="en-US" sz="1600" spc="-50" dirty="0">
                <a:latin typeface="BIZ UDPゴシック" panose="020B0400000000000000" pitchFamily="50" charset="-128"/>
                <a:ea typeface="BIZ UDPゴシック" panose="020B0400000000000000" pitchFamily="50" charset="-128"/>
                <a:cs typeface="メイリオ"/>
              </a:rPr>
              <a:t>策定</a:t>
            </a:r>
            <a:endParaRPr sz="1600" dirty="0">
              <a:latin typeface="BIZ UDPゴシック" panose="020B0400000000000000" pitchFamily="50" charset="-128"/>
              <a:ea typeface="BIZ UDPゴシック" panose="020B0400000000000000" pitchFamily="50" charset="-128"/>
              <a:cs typeface="メイリオ"/>
            </a:endParaRPr>
          </a:p>
        </p:txBody>
      </p:sp>
      <p:sp>
        <p:nvSpPr>
          <p:cNvPr id="17" name="object 15">
            <a:extLst>
              <a:ext uri="{FF2B5EF4-FFF2-40B4-BE49-F238E27FC236}">
                <a16:creationId xmlns:a16="http://schemas.microsoft.com/office/drawing/2014/main" id="{6FE16364-BF9F-05A1-5E17-544CAD6F9A84}"/>
              </a:ext>
            </a:extLst>
          </p:cNvPr>
          <p:cNvSpPr txBox="1"/>
          <p:nvPr/>
        </p:nvSpPr>
        <p:spPr>
          <a:xfrm>
            <a:off x="78739" y="3974470"/>
            <a:ext cx="2117090" cy="1549142"/>
          </a:xfrm>
          <a:prstGeom prst="rect">
            <a:avLst/>
          </a:prstGeom>
        </p:spPr>
        <p:txBody>
          <a:bodyPr vert="horz" wrap="square" lIns="0" tIns="12700" rIns="0" bIns="0" rtlCol="0">
            <a:spAutoFit/>
          </a:bodyPr>
          <a:lstStyle/>
          <a:p>
            <a:pPr marL="12700">
              <a:lnSpc>
                <a:spcPct val="100000"/>
              </a:lnSpc>
              <a:spcBef>
                <a:spcPts val="100"/>
              </a:spcBef>
            </a:pPr>
            <a:r>
              <a:rPr sz="1400" spc="-5" dirty="0">
                <a:latin typeface="BIZ UDPゴシック" panose="020B0400000000000000" pitchFamily="50" charset="-128"/>
                <a:ea typeface="BIZ UDPゴシック" panose="020B0400000000000000" pitchFamily="50" charset="-128"/>
                <a:cs typeface="メイリオ"/>
              </a:rPr>
              <a:t>付加価値額：</a:t>
            </a:r>
            <a:r>
              <a:rPr sz="1400" spc="-10" dirty="0">
                <a:latin typeface="BIZ UDPゴシック" panose="020B0400000000000000" pitchFamily="50" charset="-128"/>
                <a:ea typeface="BIZ UDPゴシック" panose="020B0400000000000000" pitchFamily="50" charset="-128"/>
                <a:cs typeface="Meiryo UI"/>
              </a:rPr>
              <a:t>50,000</a:t>
            </a:r>
            <a:r>
              <a:rPr sz="1400" spc="-25" dirty="0">
                <a:latin typeface="BIZ UDPゴシック" panose="020B0400000000000000" pitchFamily="50" charset="-128"/>
                <a:ea typeface="BIZ UDPゴシック" panose="020B0400000000000000" pitchFamily="50" charset="-128"/>
                <a:cs typeface="メイリオ"/>
              </a:rPr>
              <a:t>千円</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spcBef>
                <a:spcPts val="5"/>
              </a:spcBef>
            </a:pPr>
            <a:r>
              <a:rPr sz="1400" spc="-10" dirty="0">
                <a:latin typeface="BIZ UDPゴシック" panose="020B0400000000000000" pitchFamily="50" charset="-128"/>
                <a:ea typeface="BIZ UDPゴシック" panose="020B0400000000000000" pitchFamily="50" charset="-128"/>
                <a:cs typeface="Meiryo UI"/>
              </a:rPr>
              <a:t>CO2</a:t>
            </a:r>
            <a:r>
              <a:rPr sz="1400" spc="-10" dirty="0">
                <a:latin typeface="BIZ UDPゴシック" panose="020B0400000000000000" pitchFamily="50" charset="-128"/>
                <a:ea typeface="BIZ UDPゴシック" panose="020B0400000000000000" pitchFamily="50" charset="-128"/>
                <a:cs typeface="メイリオ"/>
              </a:rPr>
              <a:t>排出量：</a:t>
            </a:r>
            <a:r>
              <a:rPr sz="1400" spc="-10" dirty="0">
                <a:latin typeface="BIZ UDPゴシック" panose="020B0400000000000000" pitchFamily="50" charset="-128"/>
                <a:ea typeface="BIZ UDPゴシック" panose="020B0400000000000000" pitchFamily="50" charset="-128"/>
                <a:cs typeface="Meiryo UI"/>
              </a:rPr>
              <a:t>500t/CO2</a:t>
            </a:r>
            <a:endParaRPr sz="1400" dirty="0">
              <a:latin typeface="BIZ UDPゴシック" panose="020B0400000000000000" pitchFamily="50" charset="-128"/>
              <a:ea typeface="BIZ UDPゴシック" panose="020B0400000000000000" pitchFamily="50" charset="-128"/>
              <a:cs typeface="Meiryo UI"/>
            </a:endParaRPr>
          </a:p>
          <a:p>
            <a:pPr marL="12700">
              <a:lnSpc>
                <a:spcPct val="100000"/>
              </a:lnSpc>
              <a:spcBef>
                <a:spcPts val="1680"/>
              </a:spcBef>
            </a:pPr>
            <a:r>
              <a:rPr sz="1400" spc="-10" dirty="0">
                <a:latin typeface="BIZ UDPゴシック" panose="020B0400000000000000" pitchFamily="50" charset="-128"/>
                <a:ea typeface="BIZ UDPゴシック" panose="020B0400000000000000" pitchFamily="50" charset="-128"/>
                <a:cs typeface="メイリオ"/>
              </a:rPr>
              <a:t>炭素生産性：</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pPr>
            <a:r>
              <a:rPr sz="1400" spc="-10" dirty="0">
                <a:latin typeface="BIZ UDPゴシック" panose="020B0400000000000000" pitchFamily="50" charset="-128"/>
                <a:ea typeface="BIZ UDPゴシック" panose="020B0400000000000000" pitchFamily="50" charset="-128"/>
                <a:cs typeface="Meiryo UI"/>
              </a:rPr>
              <a:t>50,000</a:t>
            </a:r>
            <a:r>
              <a:rPr sz="1400" spc="-5" dirty="0">
                <a:latin typeface="BIZ UDPゴシック" panose="020B0400000000000000" pitchFamily="50" charset="-128"/>
                <a:ea typeface="BIZ UDPゴシック" panose="020B0400000000000000" pitchFamily="50" charset="-128"/>
                <a:cs typeface="メイリオ"/>
              </a:rPr>
              <a:t>千円÷</a:t>
            </a:r>
            <a:r>
              <a:rPr sz="1400" spc="-10" dirty="0">
                <a:latin typeface="BIZ UDPゴシック" panose="020B0400000000000000" pitchFamily="50" charset="-128"/>
                <a:ea typeface="BIZ UDPゴシック" panose="020B0400000000000000" pitchFamily="50" charset="-128"/>
                <a:cs typeface="Meiryo UI"/>
              </a:rPr>
              <a:t>500t/</a:t>
            </a:r>
            <a:r>
              <a:rPr lang="en-US" sz="1400" spc="-10" dirty="0">
                <a:latin typeface="BIZ UDPゴシック" panose="020B0400000000000000" pitchFamily="50" charset="-128"/>
                <a:ea typeface="BIZ UDPゴシック" panose="020B0400000000000000" pitchFamily="50" charset="-128"/>
                <a:cs typeface="Meiryo UI"/>
              </a:rPr>
              <a:t>CO</a:t>
            </a:r>
            <a:r>
              <a:rPr sz="1400" spc="-10" dirty="0">
                <a:latin typeface="BIZ UDPゴシック" panose="020B0400000000000000" pitchFamily="50" charset="-128"/>
                <a:ea typeface="BIZ UDPゴシック" panose="020B0400000000000000" pitchFamily="50" charset="-128"/>
                <a:cs typeface="Meiryo UI"/>
              </a:rPr>
              <a:t>2</a:t>
            </a:r>
            <a:endParaRPr sz="1400" dirty="0">
              <a:latin typeface="BIZ UDPゴシック" panose="020B0400000000000000" pitchFamily="50" charset="-128"/>
              <a:ea typeface="BIZ UDPゴシック" panose="020B0400000000000000" pitchFamily="50" charset="-128"/>
              <a:cs typeface="Meiryo UI"/>
            </a:endParaRPr>
          </a:p>
          <a:p>
            <a:pPr marL="71755">
              <a:lnSpc>
                <a:spcPct val="100000"/>
              </a:lnSpc>
              <a:spcBef>
                <a:spcPts val="155"/>
              </a:spcBef>
            </a:pPr>
            <a:r>
              <a:rPr sz="1400" spc="-20" dirty="0">
                <a:latin typeface="BIZ UDPゴシック" panose="020B0400000000000000" pitchFamily="50" charset="-128"/>
                <a:ea typeface="BIZ UDPゴシック" panose="020B0400000000000000" pitchFamily="50" charset="-128"/>
                <a:cs typeface="Meiryo UI"/>
              </a:rPr>
              <a:t>=100</a:t>
            </a:r>
            <a:endParaRPr sz="1400" dirty="0">
              <a:latin typeface="BIZ UDPゴシック" panose="020B0400000000000000" pitchFamily="50" charset="-128"/>
              <a:ea typeface="BIZ UDPゴシック" panose="020B0400000000000000" pitchFamily="50" charset="-128"/>
              <a:cs typeface="Meiryo UI"/>
            </a:endParaRPr>
          </a:p>
        </p:txBody>
      </p:sp>
      <p:sp>
        <p:nvSpPr>
          <p:cNvPr id="18" name="object 16">
            <a:extLst>
              <a:ext uri="{FF2B5EF4-FFF2-40B4-BE49-F238E27FC236}">
                <a16:creationId xmlns:a16="http://schemas.microsoft.com/office/drawing/2014/main" id="{052061D3-C91F-9B2C-2170-86592F6CA1D5}"/>
              </a:ext>
            </a:extLst>
          </p:cNvPr>
          <p:cNvSpPr txBox="1"/>
          <p:nvPr/>
        </p:nvSpPr>
        <p:spPr>
          <a:xfrm>
            <a:off x="3194050" y="1031964"/>
            <a:ext cx="568325" cy="258404"/>
          </a:xfrm>
          <a:prstGeom prst="rect">
            <a:avLst/>
          </a:prstGeom>
        </p:spPr>
        <p:txBody>
          <a:bodyPr vert="horz" wrap="square" lIns="0" tIns="12065" rIns="0" bIns="0" rtlCol="0">
            <a:spAutoFit/>
          </a:bodyPr>
          <a:lstStyle/>
          <a:p>
            <a:pPr marL="12700">
              <a:lnSpc>
                <a:spcPct val="100000"/>
              </a:lnSpc>
              <a:spcBef>
                <a:spcPts val="95"/>
              </a:spcBef>
            </a:pPr>
            <a:r>
              <a:rPr sz="1600" spc="-25" dirty="0">
                <a:solidFill>
                  <a:srgbClr val="FFFFFF"/>
                </a:solidFill>
                <a:latin typeface="BIZ UDPゴシック" panose="020B0400000000000000" pitchFamily="50" charset="-128"/>
                <a:ea typeface="BIZ UDPゴシック" panose="020B0400000000000000" pitchFamily="50" charset="-128"/>
                <a:cs typeface="メイリオ"/>
              </a:rPr>
              <a:t>1年</a:t>
            </a:r>
            <a:r>
              <a:rPr sz="1600" spc="-50" dirty="0">
                <a:solidFill>
                  <a:srgbClr val="FFFFFF"/>
                </a:solidFill>
                <a:latin typeface="BIZ UDPゴシック" panose="020B0400000000000000" pitchFamily="50" charset="-128"/>
                <a:ea typeface="BIZ UDPゴシック" panose="020B0400000000000000" pitchFamily="50" charset="-128"/>
                <a:cs typeface="メイリオ"/>
              </a:rPr>
              <a:t>目</a:t>
            </a:r>
            <a:endParaRPr sz="1600" dirty="0">
              <a:latin typeface="BIZ UDPゴシック" panose="020B0400000000000000" pitchFamily="50" charset="-128"/>
              <a:ea typeface="BIZ UDPゴシック" panose="020B0400000000000000" pitchFamily="50" charset="-128"/>
              <a:cs typeface="メイリオ"/>
            </a:endParaRPr>
          </a:p>
        </p:txBody>
      </p:sp>
      <p:sp>
        <p:nvSpPr>
          <p:cNvPr id="19" name="object 17">
            <a:extLst>
              <a:ext uri="{FF2B5EF4-FFF2-40B4-BE49-F238E27FC236}">
                <a16:creationId xmlns:a16="http://schemas.microsoft.com/office/drawing/2014/main" id="{27B94EB2-110C-8EFB-B7AC-B3A1A5C296FC}"/>
              </a:ext>
            </a:extLst>
          </p:cNvPr>
          <p:cNvSpPr txBox="1"/>
          <p:nvPr/>
        </p:nvSpPr>
        <p:spPr>
          <a:xfrm>
            <a:off x="7672831" y="1031964"/>
            <a:ext cx="1784350" cy="258404"/>
          </a:xfrm>
          <a:prstGeom prst="rect">
            <a:avLst/>
          </a:prstGeom>
        </p:spPr>
        <p:txBody>
          <a:bodyPr vert="horz" wrap="square" lIns="0" tIns="12065" rIns="0" bIns="0" rtlCol="0">
            <a:spAutoFit/>
          </a:bodyPr>
          <a:lstStyle/>
          <a:p>
            <a:pPr marL="12700" algn="ctr">
              <a:lnSpc>
                <a:spcPct val="100000"/>
              </a:lnSpc>
              <a:spcBef>
                <a:spcPts val="95"/>
              </a:spcBef>
            </a:pPr>
            <a:r>
              <a:rPr sz="1600" spc="-25" dirty="0">
                <a:solidFill>
                  <a:srgbClr val="FFFFFF"/>
                </a:solidFill>
                <a:latin typeface="BIZ UDPゴシック" panose="020B0400000000000000" pitchFamily="50" charset="-128"/>
                <a:ea typeface="BIZ UDPゴシック" panose="020B0400000000000000" pitchFamily="50" charset="-128"/>
                <a:cs typeface="メイリオ"/>
              </a:rPr>
              <a:t>3年目</a:t>
            </a:r>
            <a:endParaRPr sz="1600" dirty="0">
              <a:latin typeface="BIZ UDPゴシック" panose="020B0400000000000000" pitchFamily="50" charset="-128"/>
              <a:ea typeface="BIZ UDPゴシック" panose="020B0400000000000000" pitchFamily="50" charset="-128"/>
              <a:cs typeface="メイリオ"/>
            </a:endParaRPr>
          </a:p>
        </p:txBody>
      </p:sp>
      <p:grpSp>
        <p:nvGrpSpPr>
          <p:cNvPr id="20" name="object 18">
            <a:extLst>
              <a:ext uri="{FF2B5EF4-FFF2-40B4-BE49-F238E27FC236}">
                <a16:creationId xmlns:a16="http://schemas.microsoft.com/office/drawing/2014/main" id="{F323C50C-0930-4356-D249-E597033A84ED}"/>
              </a:ext>
            </a:extLst>
          </p:cNvPr>
          <p:cNvGrpSpPr/>
          <p:nvPr/>
        </p:nvGrpSpPr>
        <p:grpSpPr>
          <a:xfrm>
            <a:off x="797051" y="1524846"/>
            <a:ext cx="7312243" cy="4942811"/>
            <a:chOff x="797051" y="2200524"/>
            <a:chExt cx="7312243" cy="4942811"/>
          </a:xfrm>
        </p:grpSpPr>
        <p:sp>
          <p:nvSpPr>
            <p:cNvPr id="21" name="object 19">
              <a:extLst>
                <a:ext uri="{FF2B5EF4-FFF2-40B4-BE49-F238E27FC236}">
                  <a16:creationId xmlns:a16="http://schemas.microsoft.com/office/drawing/2014/main" id="{733B7D8F-BAB3-9F3E-F22F-32F0776813D8}"/>
                </a:ext>
              </a:extLst>
            </p:cNvPr>
            <p:cNvSpPr/>
            <p:nvPr/>
          </p:nvSpPr>
          <p:spPr>
            <a:xfrm>
              <a:off x="4454234" y="6562310"/>
              <a:ext cx="3655060" cy="581025"/>
            </a:xfrm>
            <a:custGeom>
              <a:avLst/>
              <a:gdLst/>
              <a:ahLst/>
              <a:cxnLst/>
              <a:rect l="l" t="t" r="r" b="b"/>
              <a:pathLst>
                <a:path w="3655059" h="581025">
                  <a:moveTo>
                    <a:pt x="3624961" y="0"/>
                  </a:moveTo>
                  <a:lnTo>
                    <a:pt x="3364738" y="145161"/>
                  </a:lnTo>
                  <a:lnTo>
                    <a:pt x="3437254" y="145161"/>
                  </a:lnTo>
                  <a:lnTo>
                    <a:pt x="3418953" y="156078"/>
                  </a:lnTo>
                  <a:lnTo>
                    <a:pt x="3378631" y="177625"/>
                  </a:lnTo>
                  <a:lnTo>
                    <a:pt x="3333446" y="198776"/>
                  </a:lnTo>
                  <a:lnTo>
                    <a:pt x="3283512" y="219518"/>
                  </a:lnTo>
                  <a:lnTo>
                    <a:pt x="3228943" y="239834"/>
                  </a:lnTo>
                  <a:lnTo>
                    <a:pt x="3169852" y="259712"/>
                  </a:lnTo>
                  <a:lnTo>
                    <a:pt x="3106352" y="279137"/>
                  </a:lnTo>
                  <a:lnTo>
                    <a:pt x="3038558" y="298094"/>
                  </a:lnTo>
                  <a:lnTo>
                    <a:pt x="2966583" y="316568"/>
                  </a:lnTo>
                  <a:lnTo>
                    <a:pt x="2929063" y="325620"/>
                  </a:lnTo>
                  <a:lnTo>
                    <a:pt x="2890540" y="334546"/>
                  </a:lnTo>
                  <a:lnTo>
                    <a:pt x="2851030" y="343345"/>
                  </a:lnTo>
                  <a:lnTo>
                    <a:pt x="2810544" y="352014"/>
                  </a:lnTo>
                  <a:lnTo>
                    <a:pt x="2769099" y="360551"/>
                  </a:lnTo>
                  <a:lnTo>
                    <a:pt x="2726708" y="368956"/>
                  </a:lnTo>
                  <a:lnTo>
                    <a:pt x="2683386" y="377225"/>
                  </a:lnTo>
                  <a:lnTo>
                    <a:pt x="2639146" y="385358"/>
                  </a:lnTo>
                  <a:lnTo>
                    <a:pt x="2594003" y="393352"/>
                  </a:lnTo>
                  <a:lnTo>
                    <a:pt x="2547971" y="401206"/>
                  </a:lnTo>
                  <a:lnTo>
                    <a:pt x="2501064" y="408918"/>
                  </a:lnTo>
                  <a:lnTo>
                    <a:pt x="2453296" y="416486"/>
                  </a:lnTo>
                  <a:lnTo>
                    <a:pt x="2404682" y="423908"/>
                  </a:lnTo>
                  <a:lnTo>
                    <a:pt x="2355236" y="431183"/>
                  </a:lnTo>
                  <a:lnTo>
                    <a:pt x="2304972" y="438308"/>
                  </a:lnTo>
                  <a:lnTo>
                    <a:pt x="2253905" y="445282"/>
                  </a:lnTo>
                  <a:lnTo>
                    <a:pt x="2149415" y="458770"/>
                  </a:lnTo>
                  <a:lnTo>
                    <a:pt x="2041880" y="471632"/>
                  </a:lnTo>
                  <a:lnTo>
                    <a:pt x="1931415" y="483853"/>
                  </a:lnTo>
                  <a:lnTo>
                    <a:pt x="1818132" y="495420"/>
                  </a:lnTo>
                  <a:lnTo>
                    <a:pt x="1702146" y="506317"/>
                  </a:lnTo>
                  <a:lnTo>
                    <a:pt x="1583570" y="516531"/>
                  </a:lnTo>
                  <a:lnTo>
                    <a:pt x="1462517" y="526046"/>
                  </a:lnTo>
                  <a:lnTo>
                    <a:pt x="1339102" y="534850"/>
                  </a:lnTo>
                  <a:lnTo>
                    <a:pt x="1213437" y="542926"/>
                  </a:lnTo>
                  <a:lnTo>
                    <a:pt x="1085637" y="550261"/>
                  </a:lnTo>
                  <a:lnTo>
                    <a:pt x="955816" y="556840"/>
                  </a:lnTo>
                  <a:lnTo>
                    <a:pt x="824086" y="562650"/>
                  </a:lnTo>
                  <a:lnTo>
                    <a:pt x="690561" y="567675"/>
                  </a:lnTo>
                  <a:lnTo>
                    <a:pt x="555356" y="571901"/>
                  </a:lnTo>
                  <a:lnTo>
                    <a:pt x="418584" y="575314"/>
                  </a:lnTo>
                  <a:lnTo>
                    <a:pt x="280358" y="577899"/>
                  </a:lnTo>
                  <a:lnTo>
                    <a:pt x="140792" y="579642"/>
                  </a:lnTo>
                  <a:lnTo>
                    <a:pt x="0" y="580529"/>
                  </a:lnTo>
                  <a:lnTo>
                    <a:pt x="139500" y="580551"/>
                  </a:lnTo>
                  <a:lnTo>
                    <a:pt x="277978" y="579726"/>
                  </a:lnTo>
                  <a:lnTo>
                    <a:pt x="415320" y="578070"/>
                  </a:lnTo>
                  <a:lnTo>
                    <a:pt x="551417" y="575595"/>
                  </a:lnTo>
                  <a:lnTo>
                    <a:pt x="686157" y="572316"/>
                  </a:lnTo>
                  <a:lnTo>
                    <a:pt x="819428" y="568244"/>
                  </a:lnTo>
                  <a:lnTo>
                    <a:pt x="951119" y="563395"/>
                  </a:lnTo>
                  <a:lnTo>
                    <a:pt x="1081118" y="557781"/>
                  </a:lnTo>
                  <a:lnTo>
                    <a:pt x="1209315" y="551417"/>
                  </a:lnTo>
                  <a:lnTo>
                    <a:pt x="1335598" y="544315"/>
                  </a:lnTo>
                  <a:lnTo>
                    <a:pt x="1459856" y="536489"/>
                  </a:lnTo>
                  <a:lnTo>
                    <a:pt x="1581977" y="527953"/>
                  </a:lnTo>
                  <a:lnTo>
                    <a:pt x="1701851" y="518720"/>
                  </a:lnTo>
                  <a:lnTo>
                    <a:pt x="1819364" y="508803"/>
                  </a:lnTo>
                  <a:lnTo>
                    <a:pt x="1934408" y="498217"/>
                  </a:lnTo>
                  <a:lnTo>
                    <a:pt x="2046869" y="486975"/>
                  </a:lnTo>
                  <a:lnTo>
                    <a:pt x="2156637" y="475090"/>
                  </a:lnTo>
                  <a:lnTo>
                    <a:pt x="2263600" y="462576"/>
                  </a:lnTo>
                  <a:lnTo>
                    <a:pt x="2367647" y="449447"/>
                  </a:lnTo>
                  <a:lnTo>
                    <a:pt x="2468667" y="435715"/>
                  </a:lnTo>
                  <a:lnTo>
                    <a:pt x="2518007" y="428628"/>
                  </a:lnTo>
                  <a:lnTo>
                    <a:pt x="2566548" y="421395"/>
                  </a:lnTo>
                  <a:lnTo>
                    <a:pt x="2614277" y="414018"/>
                  </a:lnTo>
                  <a:lnTo>
                    <a:pt x="2661179" y="406499"/>
                  </a:lnTo>
                  <a:lnTo>
                    <a:pt x="2707241" y="398840"/>
                  </a:lnTo>
                  <a:lnTo>
                    <a:pt x="2752449" y="391042"/>
                  </a:lnTo>
                  <a:lnTo>
                    <a:pt x="2796789" y="383108"/>
                  </a:lnTo>
                  <a:lnTo>
                    <a:pt x="2840246" y="375038"/>
                  </a:lnTo>
                  <a:lnTo>
                    <a:pt x="2882808" y="366834"/>
                  </a:lnTo>
                  <a:lnTo>
                    <a:pt x="2924459" y="358498"/>
                  </a:lnTo>
                  <a:lnTo>
                    <a:pt x="2965187" y="350032"/>
                  </a:lnTo>
                  <a:lnTo>
                    <a:pt x="3004977" y="341438"/>
                  </a:lnTo>
                  <a:lnTo>
                    <a:pt x="3043816" y="332717"/>
                  </a:lnTo>
                  <a:lnTo>
                    <a:pt x="3081688" y="323870"/>
                  </a:lnTo>
                  <a:lnTo>
                    <a:pt x="3154481" y="305809"/>
                  </a:lnTo>
                  <a:lnTo>
                    <a:pt x="3223245" y="287267"/>
                  </a:lnTo>
                  <a:lnTo>
                    <a:pt x="3287868" y="268258"/>
                  </a:lnTo>
                  <a:lnTo>
                    <a:pt x="3348239" y="248796"/>
                  </a:lnTo>
                  <a:lnTo>
                    <a:pt x="3404246" y="228895"/>
                  </a:lnTo>
                  <a:lnTo>
                    <a:pt x="3455779" y="208567"/>
                  </a:lnTo>
                  <a:lnTo>
                    <a:pt x="3502726" y="187826"/>
                  </a:lnTo>
                  <a:lnTo>
                    <a:pt x="3544975" y="166686"/>
                  </a:lnTo>
                  <a:lnTo>
                    <a:pt x="3582416" y="145161"/>
                  </a:lnTo>
                  <a:lnTo>
                    <a:pt x="3655060" y="145161"/>
                  </a:lnTo>
                  <a:lnTo>
                    <a:pt x="3624961" y="0"/>
                  </a:lnTo>
                  <a:close/>
                </a:path>
              </a:pathLst>
            </a:custGeom>
            <a:solidFill>
              <a:srgbClr val="5B9BD4"/>
            </a:solidFill>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22" name="object 20">
              <a:extLst>
                <a:ext uri="{FF2B5EF4-FFF2-40B4-BE49-F238E27FC236}">
                  <a16:creationId xmlns:a16="http://schemas.microsoft.com/office/drawing/2014/main" id="{61151124-1DC2-CF31-7980-C2394C3F6CEC}"/>
                </a:ext>
              </a:extLst>
            </p:cNvPr>
            <p:cNvSpPr/>
            <p:nvPr/>
          </p:nvSpPr>
          <p:spPr>
            <a:xfrm>
              <a:off x="797051" y="6541896"/>
              <a:ext cx="3770629" cy="581025"/>
            </a:xfrm>
            <a:custGeom>
              <a:avLst/>
              <a:gdLst/>
              <a:ahLst/>
              <a:cxnLst/>
              <a:rect l="l" t="t" r="r" b="b"/>
              <a:pathLst>
                <a:path w="3770629" h="581025">
                  <a:moveTo>
                    <a:pt x="145161" y="0"/>
                  </a:moveTo>
                  <a:lnTo>
                    <a:pt x="0" y="0"/>
                  </a:lnTo>
                  <a:lnTo>
                    <a:pt x="797" y="12303"/>
                  </a:lnTo>
                  <a:lnTo>
                    <a:pt x="12636" y="48828"/>
                  </a:lnTo>
                  <a:lnTo>
                    <a:pt x="38313" y="84724"/>
                  </a:lnTo>
                  <a:lnTo>
                    <a:pt x="77405" y="119923"/>
                  </a:lnTo>
                  <a:lnTo>
                    <a:pt x="110708" y="142967"/>
                  </a:lnTo>
                  <a:lnTo>
                    <a:pt x="149659" y="165651"/>
                  </a:lnTo>
                  <a:lnTo>
                    <a:pt x="194131" y="187955"/>
                  </a:lnTo>
                  <a:lnTo>
                    <a:pt x="243999" y="209858"/>
                  </a:lnTo>
                  <a:lnTo>
                    <a:pt x="299136" y="231340"/>
                  </a:lnTo>
                  <a:lnTo>
                    <a:pt x="359417" y="252381"/>
                  </a:lnTo>
                  <a:lnTo>
                    <a:pt x="424717" y="272961"/>
                  </a:lnTo>
                  <a:lnTo>
                    <a:pt x="494909" y="293059"/>
                  </a:lnTo>
                  <a:lnTo>
                    <a:pt x="531800" y="302921"/>
                  </a:lnTo>
                  <a:lnTo>
                    <a:pt x="569868" y="312656"/>
                  </a:lnTo>
                  <a:lnTo>
                    <a:pt x="609095" y="322260"/>
                  </a:lnTo>
                  <a:lnTo>
                    <a:pt x="649467" y="331731"/>
                  </a:lnTo>
                  <a:lnTo>
                    <a:pt x="690968" y="341067"/>
                  </a:lnTo>
                  <a:lnTo>
                    <a:pt x="733581" y="350265"/>
                  </a:lnTo>
                  <a:lnTo>
                    <a:pt x="777292" y="359322"/>
                  </a:lnTo>
                  <a:lnTo>
                    <a:pt x="822084" y="368236"/>
                  </a:lnTo>
                  <a:lnTo>
                    <a:pt x="867943" y="377005"/>
                  </a:lnTo>
                  <a:lnTo>
                    <a:pt x="914851" y="385626"/>
                  </a:lnTo>
                  <a:lnTo>
                    <a:pt x="962794" y="394096"/>
                  </a:lnTo>
                  <a:lnTo>
                    <a:pt x="1011755" y="402413"/>
                  </a:lnTo>
                  <a:lnTo>
                    <a:pt x="1061719" y="410575"/>
                  </a:lnTo>
                  <a:lnTo>
                    <a:pt x="1112671" y="418578"/>
                  </a:lnTo>
                  <a:lnTo>
                    <a:pt x="1164594" y="426421"/>
                  </a:lnTo>
                  <a:lnTo>
                    <a:pt x="1217473" y="434100"/>
                  </a:lnTo>
                  <a:lnTo>
                    <a:pt x="1271291" y="441614"/>
                  </a:lnTo>
                  <a:lnTo>
                    <a:pt x="1326034" y="448960"/>
                  </a:lnTo>
                  <a:lnTo>
                    <a:pt x="1381686" y="456135"/>
                  </a:lnTo>
                  <a:lnTo>
                    <a:pt x="1438230" y="463136"/>
                  </a:lnTo>
                  <a:lnTo>
                    <a:pt x="1495652" y="469962"/>
                  </a:lnTo>
                  <a:lnTo>
                    <a:pt x="1553935" y="476610"/>
                  </a:lnTo>
                  <a:lnTo>
                    <a:pt x="1613063" y="483077"/>
                  </a:lnTo>
                  <a:lnTo>
                    <a:pt x="1673022" y="489360"/>
                  </a:lnTo>
                  <a:lnTo>
                    <a:pt x="1733794" y="495458"/>
                  </a:lnTo>
                  <a:lnTo>
                    <a:pt x="1795366" y="501367"/>
                  </a:lnTo>
                  <a:lnTo>
                    <a:pt x="1857719" y="507086"/>
                  </a:lnTo>
                  <a:lnTo>
                    <a:pt x="1920840" y="512611"/>
                  </a:lnTo>
                  <a:lnTo>
                    <a:pt x="1984713" y="517940"/>
                  </a:lnTo>
                  <a:lnTo>
                    <a:pt x="2049320" y="523071"/>
                  </a:lnTo>
                  <a:lnTo>
                    <a:pt x="2114648" y="528000"/>
                  </a:lnTo>
                  <a:lnTo>
                    <a:pt x="2180680" y="532727"/>
                  </a:lnTo>
                  <a:lnTo>
                    <a:pt x="2314793" y="541559"/>
                  </a:lnTo>
                  <a:lnTo>
                    <a:pt x="2451533" y="549547"/>
                  </a:lnTo>
                  <a:lnTo>
                    <a:pt x="2590776" y="556670"/>
                  </a:lnTo>
                  <a:lnTo>
                    <a:pt x="2732395" y="562910"/>
                  </a:lnTo>
                  <a:lnTo>
                    <a:pt x="2876264" y="568244"/>
                  </a:lnTo>
                  <a:lnTo>
                    <a:pt x="3022257" y="572654"/>
                  </a:lnTo>
                  <a:lnTo>
                    <a:pt x="3170250" y="576119"/>
                  </a:lnTo>
                  <a:lnTo>
                    <a:pt x="3320115" y="578619"/>
                  </a:lnTo>
                  <a:lnTo>
                    <a:pt x="3471727" y="580134"/>
                  </a:lnTo>
                  <a:lnTo>
                    <a:pt x="3548149" y="580516"/>
                  </a:lnTo>
                  <a:lnTo>
                    <a:pt x="3624961" y="580644"/>
                  </a:lnTo>
                  <a:lnTo>
                    <a:pt x="3770122" y="580644"/>
                  </a:lnTo>
                  <a:lnTo>
                    <a:pt x="3693310" y="580516"/>
                  </a:lnTo>
                  <a:lnTo>
                    <a:pt x="3616888" y="580134"/>
                  </a:lnTo>
                  <a:lnTo>
                    <a:pt x="3540871" y="579501"/>
                  </a:lnTo>
                  <a:lnTo>
                    <a:pt x="3390117" y="577491"/>
                  </a:lnTo>
                  <a:lnTo>
                    <a:pt x="3241173" y="574506"/>
                  </a:lnTo>
                  <a:lnTo>
                    <a:pt x="3094164" y="570566"/>
                  </a:lnTo>
                  <a:lnTo>
                    <a:pt x="2949217" y="565691"/>
                  </a:lnTo>
                  <a:lnTo>
                    <a:pt x="2806457" y="559902"/>
                  </a:lnTo>
                  <a:lnTo>
                    <a:pt x="2666011" y="553218"/>
                  </a:lnTo>
                  <a:lnTo>
                    <a:pt x="2528003" y="545660"/>
                  </a:lnTo>
                  <a:lnTo>
                    <a:pt x="2392561" y="537247"/>
                  </a:lnTo>
                  <a:lnTo>
                    <a:pt x="2259809" y="528000"/>
                  </a:lnTo>
                  <a:lnTo>
                    <a:pt x="2194481" y="523071"/>
                  </a:lnTo>
                  <a:lnTo>
                    <a:pt x="2129874" y="517940"/>
                  </a:lnTo>
                  <a:lnTo>
                    <a:pt x="2066001" y="512611"/>
                  </a:lnTo>
                  <a:lnTo>
                    <a:pt x="2002880" y="507086"/>
                  </a:lnTo>
                  <a:lnTo>
                    <a:pt x="1940527" y="501367"/>
                  </a:lnTo>
                  <a:lnTo>
                    <a:pt x="1878955" y="495458"/>
                  </a:lnTo>
                  <a:lnTo>
                    <a:pt x="1818183" y="489360"/>
                  </a:lnTo>
                  <a:lnTo>
                    <a:pt x="1758224" y="483077"/>
                  </a:lnTo>
                  <a:lnTo>
                    <a:pt x="1699096" y="476610"/>
                  </a:lnTo>
                  <a:lnTo>
                    <a:pt x="1640813" y="469962"/>
                  </a:lnTo>
                  <a:lnTo>
                    <a:pt x="1583391" y="463136"/>
                  </a:lnTo>
                  <a:lnTo>
                    <a:pt x="1526847" y="456135"/>
                  </a:lnTo>
                  <a:lnTo>
                    <a:pt x="1471195" y="448960"/>
                  </a:lnTo>
                  <a:lnTo>
                    <a:pt x="1416452" y="441614"/>
                  </a:lnTo>
                  <a:lnTo>
                    <a:pt x="1362634" y="434100"/>
                  </a:lnTo>
                  <a:lnTo>
                    <a:pt x="1309755" y="426421"/>
                  </a:lnTo>
                  <a:lnTo>
                    <a:pt x="1257832" y="418578"/>
                  </a:lnTo>
                  <a:lnTo>
                    <a:pt x="1206880" y="410575"/>
                  </a:lnTo>
                  <a:lnTo>
                    <a:pt x="1156916" y="402413"/>
                  </a:lnTo>
                  <a:lnTo>
                    <a:pt x="1107955" y="394096"/>
                  </a:lnTo>
                  <a:lnTo>
                    <a:pt x="1060012" y="385626"/>
                  </a:lnTo>
                  <a:lnTo>
                    <a:pt x="1013104" y="377005"/>
                  </a:lnTo>
                  <a:lnTo>
                    <a:pt x="967245" y="368236"/>
                  </a:lnTo>
                  <a:lnTo>
                    <a:pt x="922453" y="359322"/>
                  </a:lnTo>
                  <a:lnTo>
                    <a:pt x="878742" y="350265"/>
                  </a:lnTo>
                  <a:lnTo>
                    <a:pt x="836129" y="341067"/>
                  </a:lnTo>
                  <a:lnTo>
                    <a:pt x="794628" y="331731"/>
                  </a:lnTo>
                  <a:lnTo>
                    <a:pt x="754256" y="322260"/>
                  </a:lnTo>
                  <a:lnTo>
                    <a:pt x="715029" y="312656"/>
                  </a:lnTo>
                  <a:lnTo>
                    <a:pt x="676961" y="302921"/>
                  </a:lnTo>
                  <a:lnTo>
                    <a:pt x="640070" y="293059"/>
                  </a:lnTo>
                  <a:lnTo>
                    <a:pt x="569878" y="272961"/>
                  </a:lnTo>
                  <a:lnTo>
                    <a:pt x="504578" y="252381"/>
                  </a:lnTo>
                  <a:lnTo>
                    <a:pt x="444297" y="231340"/>
                  </a:lnTo>
                  <a:lnTo>
                    <a:pt x="389160" y="209858"/>
                  </a:lnTo>
                  <a:lnTo>
                    <a:pt x="339292" y="187955"/>
                  </a:lnTo>
                  <a:lnTo>
                    <a:pt x="294820" y="165651"/>
                  </a:lnTo>
                  <a:lnTo>
                    <a:pt x="255869" y="142967"/>
                  </a:lnTo>
                  <a:lnTo>
                    <a:pt x="222566" y="119923"/>
                  </a:lnTo>
                  <a:lnTo>
                    <a:pt x="183474" y="84724"/>
                  </a:lnTo>
                  <a:lnTo>
                    <a:pt x="157797" y="48828"/>
                  </a:lnTo>
                  <a:lnTo>
                    <a:pt x="145958" y="12303"/>
                  </a:lnTo>
                  <a:lnTo>
                    <a:pt x="145161" y="0"/>
                  </a:lnTo>
                  <a:close/>
                </a:path>
              </a:pathLst>
            </a:custGeom>
            <a:solidFill>
              <a:srgbClr val="487CAB"/>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pic>
          <p:nvPicPr>
            <p:cNvPr id="26" name="object 24">
              <a:extLst>
                <a:ext uri="{FF2B5EF4-FFF2-40B4-BE49-F238E27FC236}">
                  <a16:creationId xmlns:a16="http://schemas.microsoft.com/office/drawing/2014/main" id="{1AC6D966-1BDF-504D-DF24-715CFC218AE7}"/>
                </a:ext>
              </a:extLst>
            </p:cNvPr>
            <p:cNvPicPr/>
            <p:nvPr/>
          </p:nvPicPr>
          <p:blipFill>
            <a:blip r:embed="rId2" cstate="print"/>
            <a:stretch>
              <a:fillRect/>
            </a:stretch>
          </p:blipFill>
          <p:spPr>
            <a:xfrm>
              <a:off x="2550993" y="2200524"/>
              <a:ext cx="675467" cy="637326"/>
            </a:xfrm>
            <a:prstGeom prst="rect">
              <a:avLst/>
            </a:prstGeom>
          </p:spPr>
        </p:pic>
        <p:pic>
          <p:nvPicPr>
            <p:cNvPr id="27" name="object 25">
              <a:extLst>
                <a:ext uri="{FF2B5EF4-FFF2-40B4-BE49-F238E27FC236}">
                  <a16:creationId xmlns:a16="http://schemas.microsoft.com/office/drawing/2014/main" id="{DEF54405-FE4C-7DDF-B22C-1845F70C8FA3}"/>
                </a:ext>
              </a:extLst>
            </p:cNvPr>
            <p:cNvPicPr/>
            <p:nvPr/>
          </p:nvPicPr>
          <p:blipFill>
            <a:blip r:embed="rId5" cstate="print"/>
            <a:stretch>
              <a:fillRect/>
            </a:stretch>
          </p:blipFill>
          <p:spPr>
            <a:xfrm>
              <a:off x="2546394" y="2878639"/>
              <a:ext cx="319652" cy="497873"/>
            </a:xfrm>
            <a:prstGeom prst="rect">
              <a:avLst/>
            </a:prstGeom>
          </p:spPr>
        </p:pic>
        <p:pic>
          <p:nvPicPr>
            <p:cNvPr id="28" name="object 26">
              <a:extLst>
                <a:ext uri="{FF2B5EF4-FFF2-40B4-BE49-F238E27FC236}">
                  <a16:creationId xmlns:a16="http://schemas.microsoft.com/office/drawing/2014/main" id="{B8E61F37-88E9-8A4E-5DCF-43677313927C}"/>
                </a:ext>
              </a:extLst>
            </p:cNvPr>
            <p:cNvPicPr/>
            <p:nvPr/>
          </p:nvPicPr>
          <p:blipFill>
            <a:blip r:embed="rId6" cstate="print"/>
            <a:stretch>
              <a:fillRect/>
            </a:stretch>
          </p:blipFill>
          <p:spPr>
            <a:xfrm>
              <a:off x="2814828" y="2796540"/>
              <a:ext cx="655320" cy="655320"/>
            </a:xfrm>
            <a:prstGeom prst="rect">
              <a:avLst/>
            </a:prstGeom>
          </p:spPr>
        </p:pic>
        <p:pic>
          <p:nvPicPr>
            <p:cNvPr id="29" name="object 27">
              <a:extLst>
                <a:ext uri="{FF2B5EF4-FFF2-40B4-BE49-F238E27FC236}">
                  <a16:creationId xmlns:a16="http://schemas.microsoft.com/office/drawing/2014/main" id="{24A8B0D6-1D71-D55D-DFD4-495813C7D4E3}"/>
                </a:ext>
              </a:extLst>
            </p:cNvPr>
            <p:cNvPicPr/>
            <p:nvPr/>
          </p:nvPicPr>
          <p:blipFill>
            <a:blip r:embed="rId7" cstate="print"/>
            <a:stretch>
              <a:fillRect/>
            </a:stretch>
          </p:blipFill>
          <p:spPr>
            <a:xfrm>
              <a:off x="3255263" y="2458212"/>
              <a:ext cx="454151" cy="455675"/>
            </a:xfrm>
            <a:prstGeom prst="rect">
              <a:avLst/>
            </a:prstGeom>
          </p:spPr>
        </p:pic>
      </p:grpSp>
      <p:sp>
        <p:nvSpPr>
          <p:cNvPr id="30" name="object 28">
            <a:extLst>
              <a:ext uri="{FF2B5EF4-FFF2-40B4-BE49-F238E27FC236}">
                <a16:creationId xmlns:a16="http://schemas.microsoft.com/office/drawing/2014/main" id="{0BD2E0AE-1FBE-6F85-1E07-3D8B54223B0F}"/>
              </a:ext>
            </a:extLst>
          </p:cNvPr>
          <p:cNvSpPr txBox="1"/>
          <p:nvPr/>
        </p:nvSpPr>
        <p:spPr>
          <a:xfrm>
            <a:off x="2503170" y="3974470"/>
            <a:ext cx="2122805" cy="1549142"/>
          </a:xfrm>
          <a:prstGeom prst="rect">
            <a:avLst/>
          </a:prstGeom>
        </p:spPr>
        <p:txBody>
          <a:bodyPr vert="horz" wrap="square" lIns="0" tIns="12700" rIns="0" bIns="0" rtlCol="0">
            <a:spAutoFit/>
          </a:bodyPr>
          <a:lstStyle/>
          <a:p>
            <a:pPr marL="12700">
              <a:lnSpc>
                <a:spcPct val="100000"/>
              </a:lnSpc>
              <a:spcBef>
                <a:spcPts val="100"/>
              </a:spcBef>
            </a:pPr>
            <a:r>
              <a:rPr sz="1400" spc="-5" dirty="0">
                <a:latin typeface="BIZ UDPゴシック" panose="020B0400000000000000" pitchFamily="50" charset="-128"/>
                <a:ea typeface="BIZ UDPゴシック" panose="020B0400000000000000" pitchFamily="50" charset="-128"/>
                <a:cs typeface="メイリオ"/>
              </a:rPr>
              <a:t>付加価値額：</a:t>
            </a:r>
            <a:r>
              <a:rPr sz="1400" spc="-10" dirty="0">
                <a:latin typeface="BIZ UDPゴシック" panose="020B0400000000000000" pitchFamily="50" charset="-128"/>
                <a:ea typeface="BIZ UDPゴシック" panose="020B0400000000000000" pitchFamily="50" charset="-128"/>
                <a:cs typeface="Meiryo UI"/>
              </a:rPr>
              <a:t>51,000</a:t>
            </a:r>
            <a:r>
              <a:rPr sz="1400" spc="-25" dirty="0">
                <a:latin typeface="BIZ UDPゴシック" panose="020B0400000000000000" pitchFamily="50" charset="-128"/>
                <a:ea typeface="BIZ UDPゴシック" panose="020B0400000000000000" pitchFamily="50" charset="-128"/>
                <a:cs typeface="メイリオ"/>
              </a:rPr>
              <a:t>千円</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spcBef>
                <a:spcPts val="5"/>
              </a:spcBef>
            </a:pPr>
            <a:r>
              <a:rPr sz="1400" spc="-10" dirty="0">
                <a:latin typeface="BIZ UDPゴシック" panose="020B0400000000000000" pitchFamily="50" charset="-128"/>
                <a:ea typeface="BIZ UDPゴシック" panose="020B0400000000000000" pitchFamily="50" charset="-128"/>
                <a:cs typeface="Meiryo UI"/>
              </a:rPr>
              <a:t>CO2</a:t>
            </a:r>
            <a:r>
              <a:rPr sz="1400" spc="-10" dirty="0">
                <a:latin typeface="BIZ UDPゴシック" panose="020B0400000000000000" pitchFamily="50" charset="-128"/>
                <a:ea typeface="BIZ UDPゴシック" panose="020B0400000000000000" pitchFamily="50" charset="-128"/>
                <a:cs typeface="メイリオ"/>
              </a:rPr>
              <a:t>排出量：</a:t>
            </a:r>
            <a:r>
              <a:rPr sz="1400" dirty="0">
                <a:latin typeface="BIZ UDPゴシック" panose="020B0400000000000000" pitchFamily="50" charset="-128"/>
                <a:ea typeface="BIZ UDPゴシック" panose="020B0400000000000000" pitchFamily="50" charset="-128"/>
                <a:cs typeface="Meiryo UI"/>
              </a:rPr>
              <a:t>490</a:t>
            </a:r>
            <a:r>
              <a:rPr sz="1400" spc="-5" dirty="0">
                <a:latin typeface="BIZ UDPゴシック" panose="020B0400000000000000" pitchFamily="50" charset="-128"/>
                <a:ea typeface="BIZ UDPゴシック" panose="020B0400000000000000" pitchFamily="50" charset="-128"/>
                <a:cs typeface="Meiryo UI"/>
              </a:rPr>
              <a:t> </a:t>
            </a:r>
            <a:r>
              <a:rPr sz="1400" spc="-10" dirty="0">
                <a:latin typeface="BIZ UDPゴシック" panose="020B0400000000000000" pitchFamily="50" charset="-128"/>
                <a:ea typeface="BIZ UDPゴシック" panose="020B0400000000000000" pitchFamily="50" charset="-128"/>
                <a:cs typeface="Meiryo UI"/>
              </a:rPr>
              <a:t>t/CO2</a:t>
            </a:r>
            <a:endParaRPr sz="1400" dirty="0">
              <a:latin typeface="BIZ UDPゴシック" panose="020B0400000000000000" pitchFamily="50" charset="-128"/>
              <a:ea typeface="BIZ UDPゴシック" panose="020B0400000000000000" pitchFamily="50" charset="-128"/>
              <a:cs typeface="Meiryo UI"/>
            </a:endParaRPr>
          </a:p>
          <a:p>
            <a:pPr marL="12700">
              <a:lnSpc>
                <a:spcPct val="100000"/>
              </a:lnSpc>
              <a:spcBef>
                <a:spcPts val="1680"/>
              </a:spcBef>
            </a:pPr>
            <a:r>
              <a:rPr sz="1400" spc="-10" dirty="0">
                <a:latin typeface="BIZ UDPゴシック" panose="020B0400000000000000" pitchFamily="50" charset="-128"/>
                <a:ea typeface="BIZ UDPゴシック" panose="020B0400000000000000" pitchFamily="50" charset="-128"/>
                <a:cs typeface="メイリオ"/>
              </a:rPr>
              <a:t>炭素生産性：</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pPr>
            <a:r>
              <a:rPr sz="1400" spc="-10" dirty="0">
                <a:latin typeface="BIZ UDPゴシック" panose="020B0400000000000000" pitchFamily="50" charset="-128"/>
                <a:ea typeface="BIZ UDPゴシック" panose="020B0400000000000000" pitchFamily="50" charset="-128"/>
                <a:cs typeface="Meiryo UI"/>
              </a:rPr>
              <a:t>51,000</a:t>
            </a:r>
            <a:r>
              <a:rPr sz="1400" spc="-5" dirty="0">
                <a:latin typeface="BIZ UDPゴシック" panose="020B0400000000000000" pitchFamily="50" charset="-128"/>
                <a:ea typeface="BIZ UDPゴシック" panose="020B0400000000000000" pitchFamily="50" charset="-128"/>
                <a:cs typeface="メイリオ"/>
              </a:rPr>
              <a:t>千円÷</a:t>
            </a:r>
            <a:r>
              <a:rPr sz="1400" spc="-10" dirty="0">
                <a:latin typeface="BIZ UDPゴシック" panose="020B0400000000000000" pitchFamily="50" charset="-128"/>
                <a:ea typeface="BIZ UDPゴシック" panose="020B0400000000000000" pitchFamily="50" charset="-128"/>
                <a:cs typeface="Meiryo UI"/>
              </a:rPr>
              <a:t>490t/</a:t>
            </a:r>
            <a:r>
              <a:rPr lang="en-US" sz="1400" spc="-10" dirty="0">
                <a:latin typeface="BIZ UDPゴシック" panose="020B0400000000000000" pitchFamily="50" charset="-128"/>
                <a:ea typeface="BIZ UDPゴシック" panose="020B0400000000000000" pitchFamily="50" charset="-128"/>
                <a:cs typeface="Meiryo UI"/>
              </a:rPr>
              <a:t>CO</a:t>
            </a:r>
            <a:r>
              <a:rPr sz="1400" spc="-10" dirty="0">
                <a:latin typeface="BIZ UDPゴシック" panose="020B0400000000000000" pitchFamily="50" charset="-128"/>
                <a:ea typeface="BIZ UDPゴシック" panose="020B0400000000000000" pitchFamily="50" charset="-128"/>
                <a:cs typeface="Meiryo UI"/>
              </a:rPr>
              <a:t>2</a:t>
            </a:r>
            <a:endParaRPr sz="1400" dirty="0">
              <a:latin typeface="BIZ UDPゴシック" panose="020B0400000000000000" pitchFamily="50" charset="-128"/>
              <a:ea typeface="BIZ UDPゴシック" panose="020B0400000000000000" pitchFamily="50" charset="-128"/>
              <a:cs typeface="Meiryo UI"/>
            </a:endParaRPr>
          </a:p>
          <a:p>
            <a:pPr marL="71755">
              <a:lnSpc>
                <a:spcPct val="100000"/>
              </a:lnSpc>
              <a:spcBef>
                <a:spcPts val="155"/>
              </a:spcBef>
            </a:pPr>
            <a:r>
              <a:rPr sz="1400" spc="-20" dirty="0">
                <a:latin typeface="BIZ UDPゴシック" panose="020B0400000000000000" pitchFamily="50" charset="-128"/>
                <a:ea typeface="BIZ UDPゴシック" panose="020B0400000000000000" pitchFamily="50" charset="-128"/>
                <a:cs typeface="Meiryo UI"/>
              </a:rPr>
              <a:t>=</a:t>
            </a:r>
            <a:r>
              <a:rPr sz="1400" spc="-20" dirty="0">
                <a:solidFill>
                  <a:srgbClr val="FF0000"/>
                </a:solidFill>
                <a:latin typeface="BIZ UDPゴシック" panose="020B0400000000000000" pitchFamily="50" charset="-128"/>
                <a:ea typeface="BIZ UDPゴシック" panose="020B0400000000000000" pitchFamily="50" charset="-128"/>
                <a:cs typeface="Meiryo UI"/>
              </a:rPr>
              <a:t>104</a:t>
            </a:r>
            <a:endParaRPr sz="1400" dirty="0">
              <a:latin typeface="BIZ UDPゴシック" panose="020B0400000000000000" pitchFamily="50" charset="-128"/>
              <a:ea typeface="BIZ UDPゴシック" panose="020B0400000000000000" pitchFamily="50" charset="-128"/>
              <a:cs typeface="Meiryo UI"/>
            </a:endParaRPr>
          </a:p>
        </p:txBody>
      </p:sp>
      <p:sp>
        <p:nvSpPr>
          <p:cNvPr id="31" name="object 29">
            <a:extLst>
              <a:ext uri="{FF2B5EF4-FFF2-40B4-BE49-F238E27FC236}">
                <a16:creationId xmlns:a16="http://schemas.microsoft.com/office/drawing/2014/main" id="{A9C60166-7442-2A22-30CE-743DA22AEADF}"/>
              </a:ext>
            </a:extLst>
          </p:cNvPr>
          <p:cNvSpPr txBox="1"/>
          <p:nvPr/>
        </p:nvSpPr>
        <p:spPr>
          <a:xfrm>
            <a:off x="8989314" y="2210270"/>
            <a:ext cx="784860" cy="455509"/>
          </a:xfrm>
          <a:prstGeom prst="rect">
            <a:avLst/>
          </a:prstGeom>
        </p:spPr>
        <p:txBody>
          <a:bodyPr vert="horz" wrap="square" lIns="0" tIns="9525" rIns="0" bIns="0" rtlCol="0">
            <a:spAutoFit/>
          </a:bodyPr>
          <a:lstStyle/>
          <a:p>
            <a:pPr marL="12700" marR="5080" algn="just">
              <a:lnSpc>
                <a:spcPct val="101499"/>
              </a:lnSpc>
              <a:spcBef>
                <a:spcPts val="75"/>
              </a:spcBef>
            </a:pPr>
            <a:r>
              <a:rPr sz="1000" spc="-10" dirty="0">
                <a:solidFill>
                  <a:srgbClr val="FF0000"/>
                </a:solidFill>
                <a:latin typeface="BIZ UDPゴシック" panose="020B0400000000000000" pitchFamily="50" charset="-128"/>
                <a:ea typeface="BIZ UDPゴシック" panose="020B0400000000000000" pitchFamily="50" charset="-128"/>
                <a:cs typeface="メイリオ"/>
              </a:rPr>
              <a:t>購入電力の</a:t>
            </a:r>
            <a:r>
              <a:rPr sz="1000" spc="-50" dirty="0">
                <a:solidFill>
                  <a:srgbClr val="FF0000"/>
                </a:solidFill>
                <a:latin typeface="BIZ UDPゴシック" panose="020B0400000000000000" pitchFamily="50" charset="-128"/>
                <a:ea typeface="BIZ UDPゴシック" panose="020B0400000000000000" pitchFamily="50" charset="-128"/>
                <a:cs typeface="メイリオ"/>
              </a:rPr>
              <a:t>一</a:t>
            </a:r>
            <a:r>
              <a:rPr sz="1000" spc="-10" dirty="0">
                <a:solidFill>
                  <a:srgbClr val="FF0000"/>
                </a:solidFill>
                <a:latin typeface="BIZ UDPゴシック" panose="020B0400000000000000" pitchFamily="50" charset="-128"/>
                <a:ea typeface="BIZ UDPゴシック" panose="020B0400000000000000" pitchFamily="50" charset="-128"/>
                <a:cs typeface="メイリオ"/>
              </a:rPr>
              <a:t>部を再エネ</a:t>
            </a:r>
            <a:r>
              <a:rPr sz="1000" spc="-50" dirty="0">
                <a:solidFill>
                  <a:srgbClr val="FF0000"/>
                </a:solidFill>
                <a:latin typeface="BIZ UDPゴシック" panose="020B0400000000000000" pitchFamily="50" charset="-128"/>
                <a:ea typeface="BIZ UDPゴシック" panose="020B0400000000000000" pitchFamily="50" charset="-128"/>
                <a:cs typeface="メイリオ"/>
              </a:rPr>
              <a:t>に</a:t>
            </a:r>
            <a:r>
              <a:rPr sz="1000" spc="-10" dirty="0">
                <a:solidFill>
                  <a:srgbClr val="FF0000"/>
                </a:solidFill>
                <a:latin typeface="BIZ UDPゴシック" panose="020B0400000000000000" pitchFamily="50" charset="-128"/>
                <a:ea typeface="BIZ UDPゴシック" panose="020B0400000000000000" pitchFamily="50" charset="-128"/>
                <a:cs typeface="メイリオ"/>
              </a:rPr>
              <a:t>切</a:t>
            </a:r>
            <a:r>
              <a:rPr sz="1000" spc="-50" dirty="0">
                <a:solidFill>
                  <a:srgbClr val="FF0000"/>
                </a:solidFill>
                <a:latin typeface="BIZ UDPゴシック" panose="020B0400000000000000" pitchFamily="50" charset="-128"/>
                <a:ea typeface="BIZ UDPゴシック" panose="020B0400000000000000" pitchFamily="50" charset="-128"/>
                <a:cs typeface="メイリオ"/>
              </a:rPr>
              <a:t>替</a:t>
            </a:r>
            <a:endParaRPr sz="1000">
              <a:latin typeface="BIZ UDPゴシック" panose="020B0400000000000000" pitchFamily="50" charset="-128"/>
              <a:ea typeface="BIZ UDPゴシック" panose="020B0400000000000000" pitchFamily="50" charset="-128"/>
              <a:cs typeface="メイリオ"/>
            </a:endParaRPr>
          </a:p>
        </p:txBody>
      </p:sp>
      <p:sp>
        <p:nvSpPr>
          <p:cNvPr id="32" name="object 30">
            <a:extLst>
              <a:ext uri="{FF2B5EF4-FFF2-40B4-BE49-F238E27FC236}">
                <a16:creationId xmlns:a16="http://schemas.microsoft.com/office/drawing/2014/main" id="{4263DAC6-53B9-692B-11DA-C1AD0DAF5F84}"/>
              </a:ext>
            </a:extLst>
          </p:cNvPr>
          <p:cNvSpPr txBox="1"/>
          <p:nvPr/>
        </p:nvSpPr>
        <p:spPr>
          <a:xfrm>
            <a:off x="7764906" y="3958595"/>
            <a:ext cx="2117090" cy="1549142"/>
          </a:xfrm>
          <a:prstGeom prst="rect">
            <a:avLst/>
          </a:prstGeom>
        </p:spPr>
        <p:txBody>
          <a:bodyPr vert="horz" wrap="square" lIns="0" tIns="12700" rIns="0" bIns="0" rtlCol="0">
            <a:spAutoFit/>
          </a:bodyPr>
          <a:lstStyle/>
          <a:p>
            <a:pPr marL="12700">
              <a:lnSpc>
                <a:spcPct val="100000"/>
              </a:lnSpc>
              <a:spcBef>
                <a:spcPts val="100"/>
              </a:spcBef>
            </a:pPr>
            <a:r>
              <a:rPr sz="1400" spc="-5" dirty="0">
                <a:latin typeface="BIZ UDPゴシック" panose="020B0400000000000000" pitchFamily="50" charset="-128"/>
                <a:ea typeface="BIZ UDPゴシック" panose="020B0400000000000000" pitchFamily="50" charset="-128"/>
                <a:cs typeface="メイリオ"/>
              </a:rPr>
              <a:t>付加価値額：</a:t>
            </a:r>
            <a:r>
              <a:rPr sz="1400" spc="-10" dirty="0">
                <a:latin typeface="BIZ UDPゴシック" panose="020B0400000000000000" pitchFamily="50" charset="-128"/>
                <a:ea typeface="BIZ UDPゴシック" panose="020B0400000000000000" pitchFamily="50" charset="-128"/>
                <a:cs typeface="Meiryo UI"/>
              </a:rPr>
              <a:t>51,500</a:t>
            </a:r>
            <a:r>
              <a:rPr sz="1400" spc="-25" dirty="0">
                <a:latin typeface="BIZ UDPゴシック" panose="020B0400000000000000" pitchFamily="50" charset="-128"/>
                <a:ea typeface="BIZ UDPゴシック" panose="020B0400000000000000" pitchFamily="50" charset="-128"/>
                <a:cs typeface="メイリオ"/>
              </a:rPr>
              <a:t>千円</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spcBef>
                <a:spcPts val="5"/>
              </a:spcBef>
            </a:pPr>
            <a:r>
              <a:rPr sz="1400" spc="-10" dirty="0">
                <a:latin typeface="BIZ UDPゴシック" panose="020B0400000000000000" pitchFamily="50" charset="-128"/>
                <a:ea typeface="BIZ UDPゴシック" panose="020B0400000000000000" pitchFamily="50" charset="-128"/>
                <a:cs typeface="Meiryo UI"/>
              </a:rPr>
              <a:t>CO2</a:t>
            </a:r>
            <a:r>
              <a:rPr sz="1400" spc="-5" dirty="0">
                <a:latin typeface="BIZ UDPゴシック" panose="020B0400000000000000" pitchFamily="50" charset="-128"/>
                <a:ea typeface="BIZ UDPゴシック" panose="020B0400000000000000" pitchFamily="50" charset="-128"/>
                <a:cs typeface="メイリオ"/>
              </a:rPr>
              <a:t>排出量：</a:t>
            </a:r>
            <a:r>
              <a:rPr sz="1400" spc="-10" dirty="0">
                <a:latin typeface="BIZ UDPゴシック" panose="020B0400000000000000" pitchFamily="50" charset="-128"/>
                <a:ea typeface="BIZ UDPゴシック" panose="020B0400000000000000" pitchFamily="50" charset="-128"/>
                <a:cs typeface="Meiryo UI"/>
              </a:rPr>
              <a:t>450t/CO2</a:t>
            </a:r>
            <a:endParaRPr sz="1400" dirty="0">
              <a:latin typeface="BIZ UDPゴシック" panose="020B0400000000000000" pitchFamily="50" charset="-128"/>
              <a:ea typeface="BIZ UDPゴシック" panose="020B0400000000000000" pitchFamily="50" charset="-128"/>
              <a:cs typeface="Meiryo UI"/>
            </a:endParaRPr>
          </a:p>
          <a:p>
            <a:pPr marL="12700">
              <a:lnSpc>
                <a:spcPct val="100000"/>
              </a:lnSpc>
              <a:spcBef>
                <a:spcPts val="1680"/>
              </a:spcBef>
            </a:pPr>
            <a:r>
              <a:rPr sz="1400" spc="-10" dirty="0">
                <a:latin typeface="BIZ UDPゴシック" panose="020B0400000000000000" pitchFamily="50" charset="-128"/>
                <a:ea typeface="BIZ UDPゴシック" panose="020B0400000000000000" pitchFamily="50" charset="-128"/>
                <a:cs typeface="メイリオ"/>
              </a:rPr>
              <a:t>炭素生産性：</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pPr>
            <a:r>
              <a:rPr sz="1400" spc="-10" dirty="0">
                <a:latin typeface="BIZ UDPゴシック" panose="020B0400000000000000" pitchFamily="50" charset="-128"/>
                <a:ea typeface="BIZ UDPゴシック" panose="020B0400000000000000" pitchFamily="50" charset="-128"/>
                <a:cs typeface="Meiryo UI"/>
              </a:rPr>
              <a:t>51,500</a:t>
            </a:r>
            <a:r>
              <a:rPr sz="1400" spc="-5" dirty="0">
                <a:latin typeface="BIZ UDPゴシック" panose="020B0400000000000000" pitchFamily="50" charset="-128"/>
                <a:ea typeface="BIZ UDPゴシック" panose="020B0400000000000000" pitchFamily="50" charset="-128"/>
                <a:cs typeface="メイリオ"/>
              </a:rPr>
              <a:t>千円÷</a:t>
            </a:r>
            <a:r>
              <a:rPr sz="1400" spc="-10" dirty="0">
                <a:latin typeface="BIZ UDPゴシック" panose="020B0400000000000000" pitchFamily="50" charset="-128"/>
                <a:ea typeface="BIZ UDPゴシック" panose="020B0400000000000000" pitchFamily="50" charset="-128"/>
                <a:cs typeface="Meiryo UI"/>
              </a:rPr>
              <a:t>450t/</a:t>
            </a:r>
            <a:r>
              <a:rPr lang="en-US" sz="1400" spc="-10" dirty="0">
                <a:latin typeface="BIZ UDPゴシック" panose="020B0400000000000000" pitchFamily="50" charset="-128"/>
                <a:ea typeface="BIZ UDPゴシック" panose="020B0400000000000000" pitchFamily="50" charset="-128"/>
                <a:cs typeface="Meiryo UI"/>
              </a:rPr>
              <a:t>CO</a:t>
            </a:r>
            <a:r>
              <a:rPr sz="1400" spc="-10" dirty="0">
                <a:latin typeface="BIZ UDPゴシック" panose="020B0400000000000000" pitchFamily="50" charset="-128"/>
                <a:ea typeface="BIZ UDPゴシック" panose="020B0400000000000000" pitchFamily="50" charset="-128"/>
                <a:cs typeface="Meiryo UI"/>
              </a:rPr>
              <a:t>2</a:t>
            </a:r>
            <a:endParaRPr sz="1400" dirty="0">
              <a:latin typeface="BIZ UDPゴシック" panose="020B0400000000000000" pitchFamily="50" charset="-128"/>
              <a:ea typeface="BIZ UDPゴシック" panose="020B0400000000000000" pitchFamily="50" charset="-128"/>
              <a:cs typeface="Meiryo UI"/>
            </a:endParaRPr>
          </a:p>
          <a:p>
            <a:pPr marL="71755">
              <a:lnSpc>
                <a:spcPct val="100000"/>
              </a:lnSpc>
              <a:spcBef>
                <a:spcPts val="155"/>
              </a:spcBef>
            </a:pPr>
            <a:r>
              <a:rPr sz="1400" spc="-20" dirty="0">
                <a:latin typeface="BIZ UDPゴシック" panose="020B0400000000000000" pitchFamily="50" charset="-128"/>
                <a:ea typeface="BIZ UDPゴシック" panose="020B0400000000000000" pitchFamily="50" charset="-128"/>
                <a:cs typeface="Meiryo UI"/>
              </a:rPr>
              <a:t>=</a:t>
            </a:r>
            <a:r>
              <a:rPr sz="1400" spc="-20" dirty="0">
                <a:solidFill>
                  <a:srgbClr val="FF0000"/>
                </a:solidFill>
                <a:latin typeface="BIZ UDPゴシック" panose="020B0400000000000000" pitchFamily="50" charset="-128"/>
                <a:ea typeface="BIZ UDPゴシック" panose="020B0400000000000000" pitchFamily="50" charset="-128"/>
                <a:cs typeface="Meiryo UI"/>
              </a:rPr>
              <a:t>114</a:t>
            </a:r>
            <a:endParaRPr sz="1400" dirty="0">
              <a:latin typeface="BIZ UDPゴシック" panose="020B0400000000000000" pitchFamily="50" charset="-128"/>
              <a:ea typeface="BIZ UDPゴシック" panose="020B0400000000000000" pitchFamily="50" charset="-128"/>
              <a:cs typeface="Meiryo UI"/>
            </a:endParaRPr>
          </a:p>
        </p:txBody>
      </p:sp>
      <p:pic>
        <p:nvPicPr>
          <p:cNvPr id="33" name="object 31">
            <a:extLst>
              <a:ext uri="{FF2B5EF4-FFF2-40B4-BE49-F238E27FC236}">
                <a16:creationId xmlns:a16="http://schemas.microsoft.com/office/drawing/2014/main" id="{A55A6D44-9374-7004-5D56-51D931979242}"/>
              </a:ext>
            </a:extLst>
          </p:cNvPr>
          <p:cNvPicPr/>
          <p:nvPr/>
        </p:nvPicPr>
        <p:blipFill>
          <a:blip r:embed="rId8" cstate="print"/>
          <a:stretch>
            <a:fillRect/>
          </a:stretch>
        </p:blipFill>
        <p:spPr>
          <a:xfrm>
            <a:off x="9006867" y="1652994"/>
            <a:ext cx="510512" cy="515112"/>
          </a:xfrm>
          <a:prstGeom prst="rect">
            <a:avLst/>
          </a:prstGeom>
        </p:spPr>
      </p:pic>
      <p:sp>
        <p:nvSpPr>
          <p:cNvPr id="34" name="object 32">
            <a:extLst>
              <a:ext uri="{FF2B5EF4-FFF2-40B4-BE49-F238E27FC236}">
                <a16:creationId xmlns:a16="http://schemas.microsoft.com/office/drawing/2014/main" id="{A1D6D681-B560-C53F-C32F-18DB6B18AC1E}"/>
              </a:ext>
            </a:extLst>
          </p:cNvPr>
          <p:cNvSpPr txBox="1"/>
          <p:nvPr/>
        </p:nvSpPr>
        <p:spPr>
          <a:xfrm>
            <a:off x="4190746" y="692696"/>
            <a:ext cx="1446530" cy="258404"/>
          </a:xfrm>
          <a:prstGeom prst="rect">
            <a:avLst/>
          </a:prstGeom>
        </p:spPr>
        <p:txBody>
          <a:bodyPr vert="horz" wrap="square" lIns="0" tIns="12065" rIns="0" bIns="0" rtlCol="0">
            <a:spAutoFit/>
          </a:bodyPr>
          <a:lstStyle/>
          <a:p>
            <a:pPr marL="12700">
              <a:lnSpc>
                <a:spcPct val="100000"/>
              </a:lnSpc>
              <a:spcBef>
                <a:spcPts val="95"/>
              </a:spcBef>
            </a:pPr>
            <a:r>
              <a:rPr sz="1600" spc="-25" dirty="0">
                <a:latin typeface="BIZ UDPゴシック" panose="020B0400000000000000" pitchFamily="50" charset="-128"/>
                <a:ea typeface="BIZ UDPゴシック" panose="020B0400000000000000" pitchFamily="50" charset="-128"/>
                <a:cs typeface="メイリオ"/>
              </a:rPr>
              <a:t>取組のイメー</a:t>
            </a:r>
            <a:r>
              <a:rPr sz="1600" spc="-50" dirty="0">
                <a:latin typeface="BIZ UDPゴシック" panose="020B0400000000000000" pitchFamily="50" charset="-128"/>
                <a:ea typeface="BIZ UDPゴシック" panose="020B0400000000000000" pitchFamily="50" charset="-128"/>
                <a:cs typeface="メイリオ"/>
              </a:rPr>
              <a:t>ジ</a:t>
            </a:r>
            <a:endParaRPr sz="1600">
              <a:latin typeface="BIZ UDPゴシック" panose="020B0400000000000000" pitchFamily="50" charset="-128"/>
              <a:ea typeface="BIZ UDPゴシック" panose="020B0400000000000000" pitchFamily="50" charset="-128"/>
              <a:cs typeface="メイリオ"/>
            </a:endParaRPr>
          </a:p>
        </p:txBody>
      </p:sp>
      <p:grpSp>
        <p:nvGrpSpPr>
          <p:cNvPr id="35" name="object 33">
            <a:extLst>
              <a:ext uri="{FF2B5EF4-FFF2-40B4-BE49-F238E27FC236}">
                <a16:creationId xmlns:a16="http://schemas.microsoft.com/office/drawing/2014/main" id="{363CF950-7163-EACE-13F6-2E6FEC734DA1}"/>
              </a:ext>
            </a:extLst>
          </p:cNvPr>
          <p:cNvGrpSpPr/>
          <p:nvPr/>
        </p:nvGrpSpPr>
        <p:grpSpPr>
          <a:xfrm>
            <a:off x="600265" y="1015771"/>
            <a:ext cx="1261110" cy="271780"/>
            <a:chOff x="600265" y="1691449"/>
            <a:chExt cx="1261110" cy="271780"/>
          </a:xfrm>
        </p:grpSpPr>
        <p:sp>
          <p:nvSpPr>
            <p:cNvPr id="36" name="object 34">
              <a:extLst>
                <a:ext uri="{FF2B5EF4-FFF2-40B4-BE49-F238E27FC236}">
                  <a16:creationId xmlns:a16="http://schemas.microsoft.com/office/drawing/2014/main" id="{87C46955-6655-7A48-00BC-5E9928CE6487}"/>
                </a:ext>
              </a:extLst>
            </p:cNvPr>
            <p:cNvSpPr/>
            <p:nvPr/>
          </p:nvSpPr>
          <p:spPr>
            <a:xfrm>
              <a:off x="605027" y="1696211"/>
              <a:ext cx="1251585" cy="262255"/>
            </a:xfrm>
            <a:custGeom>
              <a:avLst/>
              <a:gdLst/>
              <a:ahLst/>
              <a:cxnLst/>
              <a:rect l="l" t="t" r="r" b="b"/>
              <a:pathLst>
                <a:path w="1251585" h="262255">
                  <a:moveTo>
                    <a:pt x="1251204" y="0"/>
                  </a:moveTo>
                  <a:lnTo>
                    <a:pt x="0" y="0"/>
                  </a:lnTo>
                  <a:lnTo>
                    <a:pt x="0" y="262127"/>
                  </a:lnTo>
                  <a:lnTo>
                    <a:pt x="1251204" y="262127"/>
                  </a:lnTo>
                  <a:lnTo>
                    <a:pt x="1251204" y="0"/>
                  </a:lnTo>
                  <a:close/>
                </a:path>
              </a:pathLst>
            </a:custGeom>
            <a:solidFill>
              <a:srgbClr val="5B9BD4"/>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37" name="object 35">
              <a:extLst>
                <a:ext uri="{FF2B5EF4-FFF2-40B4-BE49-F238E27FC236}">
                  <a16:creationId xmlns:a16="http://schemas.microsoft.com/office/drawing/2014/main" id="{B7B4ABAB-AAAB-C4FE-6E80-5EC023AEA4E6}"/>
                </a:ext>
              </a:extLst>
            </p:cNvPr>
            <p:cNvSpPr/>
            <p:nvPr/>
          </p:nvSpPr>
          <p:spPr>
            <a:xfrm>
              <a:off x="605027" y="1696211"/>
              <a:ext cx="1251585" cy="262255"/>
            </a:xfrm>
            <a:custGeom>
              <a:avLst/>
              <a:gdLst/>
              <a:ahLst/>
              <a:cxnLst/>
              <a:rect l="l" t="t" r="r" b="b"/>
              <a:pathLst>
                <a:path w="1251585" h="262255">
                  <a:moveTo>
                    <a:pt x="0" y="262127"/>
                  </a:moveTo>
                  <a:lnTo>
                    <a:pt x="1251204" y="262127"/>
                  </a:lnTo>
                  <a:lnTo>
                    <a:pt x="1251204" y="0"/>
                  </a:lnTo>
                  <a:lnTo>
                    <a:pt x="0" y="0"/>
                  </a:lnTo>
                  <a:lnTo>
                    <a:pt x="0" y="262127"/>
                  </a:lnTo>
                  <a:close/>
                </a:path>
              </a:pathLst>
            </a:custGeom>
            <a:ln w="9525">
              <a:solidFill>
                <a:srgbClr val="5B9BD4"/>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sp>
        <p:nvSpPr>
          <p:cNvPr id="38" name="object 36">
            <a:extLst>
              <a:ext uri="{FF2B5EF4-FFF2-40B4-BE49-F238E27FC236}">
                <a16:creationId xmlns:a16="http://schemas.microsoft.com/office/drawing/2014/main" id="{7F745FFB-932B-F8CD-55B3-E8939AE9040C}"/>
              </a:ext>
            </a:extLst>
          </p:cNvPr>
          <p:cNvSpPr txBox="1"/>
          <p:nvPr/>
        </p:nvSpPr>
        <p:spPr>
          <a:xfrm>
            <a:off x="818794" y="1021549"/>
            <a:ext cx="836294" cy="258404"/>
          </a:xfrm>
          <a:prstGeom prst="rect">
            <a:avLst/>
          </a:prstGeom>
        </p:spPr>
        <p:txBody>
          <a:bodyPr vert="horz" wrap="square" lIns="0" tIns="12065" rIns="0" bIns="0" rtlCol="0">
            <a:spAutoFit/>
          </a:bodyPr>
          <a:lstStyle/>
          <a:p>
            <a:pPr marL="12700">
              <a:lnSpc>
                <a:spcPct val="100000"/>
              </a:lnSpc>
              <a:spcBef>
                <a:spcPts val="95"/>
              </a:spcBef>
            </a:pPr>
            <a:r>
              <a:rPr sz="1600" spc="-25" dirty="0">
                <a:solidFill>
                  <a:srgbClr val="FFFFFF"/>
                </a:solidFill>
                <a:latin typeface="BIZ UDPゴシック" panose="020B0400000000000000" pitchFamily="50" charset="-128"/>
                <a:ea typeface="BIZ UDPゴシック" panose="020B0400000000000000" pitchFamily="50" charset="-128"/>
                <a:cs typeface="メイリオ"/>
              </a:rPr>
              <a:t>基準年</a:t>
            </a:r>
            <a:r>
              <a:rPr sz="1600" spc="-50" dirty="0">
                <a:solidFill>
                  <a:srgbClr val="FFFFFF"/>
                </a:solidFill>
                <a:latin typeface="BIZ UDPゴシック" panose="020B0400000000000000" pitchFamily="50" charset="-128"/>
                <a:ea typeface="BIZ UDPゴシック" panose="020B0400000000000000" pitchFamily="50" charset="-128"/>
                <a:cs typeface="メイリオ"/>
              </a:rPr>
              <a:t>度</a:t>
            </a:r>
            <a:endParaRPr sz="1600">
              <a:latin typeface="BIZ UDPゴシック" panose="020B0400000000000000" pitchFamily="50" charset="-128"/>
              <a:ea typeface="BIZ UDPゴシック" panose="020B0400000000000000" pitchFamily="50" charset="-128"/>
              <a:cs typeface="メイリオ"/>
            </a:endParaRPr>
          </a:p>
        </p:txBody>
      </p:sp>
      <p:sp>
        <p:nvSpPr>
          <p:cNvPr id="39" name="object 37">
            <a:extLst>
              <a:ext uri="{FF2B5EF4-FFF2-40B4-BE49-F238E27FC236}">
                <a16:creationId xmlns:a16="http://schemas.microsoft.com/office/drawing/2014/main" id="{869EE27A-09C9-BF1D-3ADF-88ABD93BB4D2}"/>
              </a:ext>
            </a:extLst>
          </p:cNvPr>
          <p:cNvSpPr txBox="1"/>
          <p:nvPr/>
        </p:nvSpPr>
        <p:spPr>
          <a:xfrm>
            <a:off x="3680714" y="6176572"/>
            <a:ext cx="1386840" cy="519373"/>
          </a:xfrm>
          <a:prstGeom prst="rect">
            <a:avLst/>
          </a:prstGeom>
          <a:solidFill>
            <a:srgbClr val="5B9BD4"/>
          </a:solidFill>
        </p:spPr>
        <p:txBody>
          <a:bodyPr vert="horz" wrap="square" lIns="0" tIns="13970" rIns="0" bIns="0" rtlCol="0">
            <a:spAutoFit/>
          </a:bodyPr>
          <a:lstStyle/>
          <a:p>
            <a:pPr algn="ctr">
              <a:lnSpc>
                <a:spcPct val="100000"/>
              </a:lnSpc>
              <a:spcBef>
                <a:spcPts val="110"/>
              </a:spcBef>
            </a:pPr>
            <a:r>
              <a:rPr sz="1600" spc="-25" dirty="0" err="1">
                <a:solidFill>
                  <a:schemeClr val="bg1"/>
                </a:solidFill>
                <a:latin typeface="BIZ UDPゴシック" panose="020B0400000000000000" pitchFamily="50" charset="-128"/>
                <a:ea typeface="BIZ UDPゴシック" panose="020B0400000000000000" pitchFamily="50" charset="-128"/>
                <a:cs typeface="メイリオ"/>
              </a:rPr>
              <a:t>炭素生産</a:t>
            </a:r>
            <a:r>
              <a:rPr sz="1600" spc="-50" dirty="0" err="1">
                <a:solidFill>
                  <a:schemeClr val="bg1"/>
                </a:solidFill>
                <a:latin typeface="BIZ UDPゴシック" panose="020B0400000000000000" pitchFamily="50" charset="-128"/>
                <a:ea typeface="BIZ UDPゴシック" panose="020B0400000000000000" pitchFamily="50" charset="-128"/>
                <a:cs typeface="メイリオ"/>
              </a:rPr>
              <a:t>性</a:t>
            </a:r>
            <a:endParaRPr lang="ja-JP" altLang="en-US" sz="1600" spc="-50" dirty="0">
              <a:solidFill>
                <a:schemeClr val="bg1"/>
              </a:solidFill>
              <a:latin typeface="BIZ UDPゴシック" panose="020B0400000000000000" pitchFamily="50" charset="-128"/>
              <a:ea typeface="BIZ UDPゴシック" panose="020B0400000000000000" pitchFamily="50" charset="-128"/>
              <a:cs typeface="メイリオ"/>
            </a:endParaRPr>
          </a:p>
          <a:p>
            <a:pPr algn="ctr">
              <a:lnSpc>
                <a:spcPct val="100000"/>
              </a:lnSpc>
              <a:spcBef>
                <a:spcPts val="110"/>
              </a:spcBef>
            </a:pPr>
            <a:r>
              <a:rPr lang="en-US" altLang="ja-JP" sz="1600" dirty="0">
                <a:solidFill>
                  <a:schemeClr val="bg1"/>
                </a:solidFill>
                <a:latin typeface="BIZ UDPゴシック" panose="020B0400000000000000" pitchFamily="50" charset="-128"/>
                <a:ea typeface="BIZ UDPゴシック" panose="020B0400000000000000" pitchFamily="50" charset="-128"/>
                <a:cs typeface="メイリオ"/>
              </a:rPr>
              <a:t>14</a:t>
            </a:r>
            <a:r>
              <a:rPr lang="ja-JP" altLang="en-US" sz="1600" dirty="0">
                <a:solidFill>
                  <a:schemeClr val="bg1"/>
                </a:solidFill>
                <a:latin typeface="BIZ UDPゴシック" panose="020B0400000000000000" pitchFamily="50" charset="-128"/>
                <a:ea typeface="BIZ UDPゴシック" panose="020B0400000000000000" pitchFamily="50" charset="-128"/>
                <a:cs typeface="メイリオ"/>
              </a:rPr>
              <a:t>％向上</a:t>
            </a:r>
          </a:p>
        </p:txBody>
      </p:sp>
      <p:sp>
        <p:nvSpPr>
          <p:cNvPr id="41" name="object 39">
            <a:extLst>
              <a:ext uri="{FF2B5EF4-FFF2-40B4-BE49-F238E27FC236}">
                <a16:creationId xmlns:a16="http://schemas.microsoft.com/office/drawing/2014/main" id="{89F2E3AA-FE54-A2A2-6575-0EDE3F6186CA}"/>
              </a:ext>
            </a:extLst>
          </p:cNvPr>
          <p:cNvSpPr/>
          <p:nvPr/>
        </p:nvSpPr>
        <p:spPr>
          <a:xfrm>
            <a:off x="2622804" y="2799042"/>
            <a:ext cx="2115820" cy="900000"/>
          </a:xfrm>
          <a:custGeom>
            <a:avLst/>
            <a:gdLst/>
            <a:ahLst/>
            <a:cxnLst/>
            <a:rect l="l" t="t" r="r" b="b"/>
            <a:pathLst>
              <a:path w="2115820" h="754379">
                <a:moveTo>
                  <a:pt x="0" y="102869"/>
                </a:moveTo>
                <a:lnTo>
                  <a:pt x="8090" y="62847"/>
                </a:lnTo>
                <a:lnTo>
                  <a:pt x="30146" y="30146"/>
                </a:lnTo>
                <a:lnTo>
                  <a:pt x="62847" y="8090"/>
                </a:lnTo>
                <a:lnTo>
                  <a:pt x="102869" y="0"/>
                </a:lnTo>
                <a:lnTo>
                  <a:pt x="352551" y="0"/>
                </a:lnTo>
                <a:lnTo>
                  <a:pt x="881380" y="0"/>
                </a:lnTo>
                <a:lnTo>
                  <a:pt x="2012442" y="0"/>
                </a:lnTo>
                <a:lnTo>
                  <a:pt x="2052464" y="8090"/>
                </a:lnTo>
                <a:lnTo>
                  <a:pt x="2085165" y="30146"/>
                </a:lnTo>
                <a:lnTo>
                  <a:pt x="2107221" y="62847"/>
                </a:lnTo>
                <a:lnTo>
                  <a:pt x="2115311" y="102869"/>
                </a:lnTo>
                <a:lnTo>
                  <a:pt x="2115311" y="360044"/>
                </a:lnTo>
                <a:lnTo>
                  <a:pt x="2115311" y="514349"/>
                </a:lnTo>
                <a:lnTo>
                  <a:pt x="2107221" y="554372"/>
                </a:lnTo>
                <a:lnTo>
                  <a:pt x="2085165" y="587073"/>
                </a:lnTo>
                <a:lnTo>
                  <a:pt x="2052464" y="609129"/>
                </a:lnTo>
                <a:lnTo>
                  <a:pt x="2012442" y="617219"/>
                </a:lnTo>
                <a:lnTo>
                  <a:pt x="881380" y="617219"/>
                </a:lnTo>
                <a:lnTo>
                  <a:pt x="288797" y="754379"/>
                </a:lnTo>
                <a:lnTo>
                  <a:pt x="352551" y="617219"/>
                </a:lnTo>
                <a:lnTo>
                  <a:pt x="102869" y="617219"/>
                </a:lnTo>
                <a:lnTo>
                  <a:pt x="62847" y="609129"/>
                </a:lnTo>
                <a:lnTo>
                  <a:pt x="30146" y="587073"/>
                </a:lnTo>
                <a:lnTo>
                  <a:pt x="8090" y="554372"/>
                </a:lnTo>
                <a:lnTo>
                  <a:pt x="0" y="514349"/>
                </a:lnTo>
                <a:lnTo>
                  <a:pt x="0" y="360044"/>
                </a:lnTo>
                <a:lnTo>
                  <a:pt x="0" y="102869"/>
                </a:lnTo>
                <a:close/>
              </a:path>
            </a:pathLst>
          </a:custGeom>
          <a:ln w="9525">
            <a:solidFill>
              <a:srgbClr val="171717"/>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42" name="object 40">
            <a:extLst>
              <a:ext uri="{FF2B5EF4-FFF2-40B4-BE49-F238E27FC236}">
                <a16:creationId xmlns:a16="http://schemas.microsoft.com/office/drawing/2014/main" id="{0CA34023-D008-32A2-BE44-33763CE48E52}"/>
              </a:ext>
            </a:extLst>
          </p:cNvPr>
          <p:cNvSpPr txBox="1"/>
          <p:nvPr/>
        </p:nvSpPr>
        <p:spPr>
          <a:xfrm>
            <a:off x="2730500" y="2867749"/>
            <a:ext cx="1972945" cy="627736"/>
          </a:xfrm>
          <a:prstGeom prst="rect">
            <a:avLst/>
          </a:prstGeom>
        </p:spPr>
        <p:txBody>
          <a:bodyPr vert="horz" wrap="square" lIns="0" tIns="12065" rIns="0" bIns="0" rtlCol="0">
            <a:spAutoFit/>
          </a:bodyPr>
          <a:lstStyle/>
          <a:p>
            <a:pPr marL="12700" marR="5080">
              <a:lnSpc>
                <a:spcPct val="100000"/>
              </a:lnSpc>
              <a:spcBef>
                <a:spcPts val="95"/>
              </a:spcBef>
            </a:pPr>
            <a:r>
              <a:rPr sz="1000" spc="-10" dirty="0">
                <a:solidFill>
                  <a:srgbClr val="FF0000"/>
                </a:solidFill>
                <a:latin typeface="BIZ UDPゴシック" panose="020B0400000000000000" pitchFamily="50" charset="-128"/>
                <a:ea typeface="BIZ UDPゴシック" panose="020B0400000000000000" pitchFamily="50" charset="-128"/>
                <a:cs typeface="Meiryo UI"/>
              </a:rPr>
              <a:t>設備更新によるエネルギー消費量</a:t>
            </a:r>
            <a:r>
              <a:rPr sz="1000" spc="-50" dirty="0">
                <a:solidFill>
                  <a:srgbClr val="FF0000"/>
                </a:solidFill>
                <a:latin typeface="BIZ UDPゴシック" panose="020B0400000000000000" pitchFamily="50" charset="-128"/>
                <a:ea typeface="BIZ UDPゴシック" panose="020B0400000000000000" pitchFamily="50" charset="-128"/>
                <a:cs typeface="Meiryo UI"/>
              </a:rPr>
              <a:t>の</a:t>
            </a:r>
            <a:r>
              <a:rPr sz="1000" spc="500" dirty="0">
                <a:solidFill>
                  <a:srgbClr val="FF0000"/>
                </a:solidFill>
                <a:latin typeface="BIZ UDPゴシック" panose="020B0400000000000000" pitchFamily="50" charset="-128"/>
                <a:ea typeface="BIZ UDPゴシック" panose="020B0400000000000000" pitchFamily="50" charset="-128"/>
                <a:cs typeface="Meiryo UI"/>
              </a:rPr>
              <a:t> </a:t>
            </a:r>
            <a:r>
              <a:rPr sz="1000" spc="-10" dirty="0">
                <a:solidFill>
                  <a:srgbClr val="FF0000"/>
                </a:solidFill>
                <a:latin typeface="BIZ UDPゴシック" panose="020B0400000000000000" pitchFamily="50" charset="-128"/>
                <a:ea typeface="BIZ UDPゴシック" panose="020B0400000000000000" pitchFamily="50" charset="-128"/>
                <a:cs typeface="Meiryo UI"/>
              </a:rPr>
              <a:t>削減によ</a:t>
            </a:r>
            <a:r>
              <a:rPr sz="1000" spc="-20" dirty="0">
                <a:solidFill>
                  <a:srgbClr val="FF0000"/>
                </a:solidFill>
                <a:latin typeface="BIZ UDPゴシック" panose="020B0400000000000000" pitchFamily="50" charset="-128"/>
                <a:ea typeface="BIZ UDPゴシック" panose="020B0400000000000000" pitchFamily="50" charset="-128"/>
                <a:cs typeface="Meiryo UI"/>
              </a:rPr>
              <a:t>り</a:t>
            </a:r>
            <a:r>
              <a:rPr sz="1000" spc="-10" dirty="0">
                <a:solidFill>
                  <a:srgbClr val="FF0000"/>
                </a:solidFill>
                <a:latin typeface="BIZ UDPゴシック" panose="020B0400000000000000" pitchFamily="50" charset="-128"/>
                <a:ea typeface="BIZ UDPゴシック" panose="020B0400000000000000" pitchFamily="50" charset="-128"/>
                <a:cs typeface="Meiryo UI"/>
              </a:rPr>
              <a:t>CO2を削減するとと</a:t>
            </a:r>
            <a:r>
              <a:rPr sz="1000" spc="-20" dirty="0">
                <a:solidFill>
                  <a:srgbClr val="FF0000"/>
                </a:solidFill>
                <a:latin typeface="BIZ UDPゴシック" panose="020B0400000000000000" pitchFamily="50" charset="-128"/>
                <a:ea typeface="BIZ UDPゴシック" panose="020B0400000000000000" pitchFamily="50" charset="-128"/>
                <a:cs typeface="Meiryo UI"/>
              </a:rPr>
              <a:t>もに</a:t>
            </a:r>
            <a:r>
              <a:rPr sz="1000" spc="-50" dirty="0">
                <a:solidFill>
                  <a:srgbClr val="FF0000"/>
                </a:solidFill>
                <a:latin typeface="BIZ UDPゴシック" panose="020B0400000000000000" pitchFamily="50" charset="-128"/>
                <a:ea typeface="BIZ UDPゴシック" panose="020B0400000000000000" pitchFamily="50" charset="-128"/>
                <a:cs typeface="Meiryo UI"/>
              </a:rPr>
              <a:t>光</a:t>
            </a:r>
            <a:r>
              <a:rPr sz="1000" spc="500" dirty="0">
                <a:solidFill>
                  <a:srgbClr val="FF0000"/>
                </a:solidFill>
                <a:latin typeface="BIZ UDPゴシック" panose="020B0400000000000000" pitchFamily="50" charset="-128"/>
                <a:ea typeface="BIZ UDPゴシック" panose="020B0400000000000000" pitchFamily="50" charset="-128"/>
                <a:cs typeface="Meiryo UI"/>
              </a:rPr>
              <a:t> </a:t>
            </a:r>
            <a:r>
              <a:rPr sz="1000" spc="-10" dirty="0">
                <a:solidFill>
                  <a:srgbClr val="FF0000"/>
                </a:solidFill>
                <a:latin typeface="BIZ UDPゴシック" panose="020B0400000000000000" pitchFamily="50" charset="-128"/>
                <a:ea typeface="BIZ UDPゴシック" panose="020B0400000000000000" pitchFamily="50" charset="-128"/>
                <a:cs typeface="Meiryo UI"/>
              </a:rPr>
              <a:t>熱費が押</a:t>
            </a:r>
            <a:r>
              <a:rPr sz="1000" spc="-20" dirty="0">
                <a:solidFill>
                  <a:srgbClr val="FF0000"/>
                </a:solidFill>
                <a:latin typeface="BIZ UDPゴシック" panose="020B0400000000000000" pitchFamily="50" charset="-128"/>
                <a:ea typeface="BIZ UDPゴシック" panose="020B0400000000000000" pitchFamily="50" charset="-128"/>
                <a:cs typeface="Meiryo UI"/>
              </a:rPr>
              <a:t>さえられ付</a:t>
            </a:r>
            <a:r>
              <a:rPr sz="1000" spc="-10" dirty="0">
                <a:solidFill>
                  <a:srgbClr val="FF0000"/>
                </a:solidFill>
                <a:latin typeface="BIZ UDPゴシック" panose="020B0400000000000000" pitchFamily="50" charset="-128"/>
                <a:ea typeface="BIZ UDPゴシック" panose="020B0400000000000000" pitchFamily="50" charset="-128"/>
                <a:cs typeface="Meiryo UI"/>
              </a:rPr>
              <a:t>加価</a:t>
            </a:r>
            <a:r>
              <a:rPr sz="1000" dirty="0">
                <a:solidFill>
                  <a:srgbClr val="FF0000"/>
                </a:solidFill>
                <a:latin typeface="BIZ UDPゴシック" panose="020B0400000000000000" pitchFamily="50" charset="-128"/>
                <a:ea typeface="BIZ UDPゴシック" panose="020B0400000000000000" pitchFamily="50" charset="-128"/>
                <a:cs typeface="Meiryo UI"/>
              </a:rPr>
              <a:t>値額</a:t>
            </a:r>
            <a:r>
              <a:rPr sz="1000" spc="-10" dirty="0">
                <a:solidFill>
                  <a:srgbClr val="FF0000"/>
                </a:solidFill>
                <a:latin typeface="BIZ UDPゴシック" panose="020B0400000000000000" pitchFamily="50" charset="-128"/>
                <a:ea typeface="BIZ UDPゴシック" panose="020B0400000000000000" pitchFamily="50" charset="-128"/>
                <a:cs typeface="Meiryo UI"/>
              </a:rPr>
              <a:t>が増加</a:t>
            </a:r>
            <a:r>
              <a:rPr sz="1000" spc="-50" dirty="0">
                <a:solidFill>
                  <a:srgbClr val="FF0000"/>
                </a:solidFill>
                <a:latin typeface="BIZ UDPゴシック" panose="020B0400000000000000" pitchFamily="50" charset="-128"/>
                <a:ea typeface="BIZ UDPゴシック" panose="020B0400000000000000" pitchFamily="50" charset="-128"/>
                <a:cs typeface="Meiryo UI"/>
              </a:rPr>
              <a:t>。</a:t>
            </a:r>
            <a:endParaRPr sz="1000" dirty="0">
              <a:latin typeface="BIZ UDPゴシック" panose="020B0400000000000000" pitchFamily="50" charset="-128"/>
              <a:ea typeface="BIZ UDPゴシック" panose="020B0400000000000000" pitchFamily="50" charset="-128"/>
              <a:cs typeface="Meiryo UI"/>
            </a:endParaRPr>
          </a:p>
        </p:txBody>
      </p:sp>
      <p:grpSp>
        <p:nvGrpSpPr>
          <p:cNvPr id="43" name="object 41">
            <a:extLst>
              <a:ext uri="{FF2B5EF4-FFF2-40B4-BE49-F238E27FC236}">
                <a16:creationId xmlns:a16="http://schemas.microsoft.com/office/drawing/2014/main" id="{518AC5B3-7F60-F4DE-F95A-0080F787E7A5}"/>
              </a:ext>
            </a:extLst>
          </p:cNvPr>
          <p:cNvGrpSpPr/>
          <p:nvPr/>
        </p:nvGrpSpPr>
        <p:grpSpPr>
          <a:xfrm>
            <a:off x="1402080" y="1326857"/>
            <a:ext cx="4796155" cy="1449705"/>
            <a:chOff x="1402080" y="2002535"/>
            <a:chExt cx="4796155" cy="1449705"/>
          </a:xfrm>
        </p:grpSpPr>
        <p:pic>
          <p:nvPicPr>
            <p:cNvPr id="44" name="object 42">
              <a:extLst>
                <a:ext uri="{FF2B5EF4-FFF2-40B4-BE49-F238E27FC236}">
                  <a16:creationId xmlns:a16="http://schemas.microsoft.com/office/drawing/2014/main" id="{CC41CE04-3068-0A09-1BA4-011BEA51D4BB}"/>
                </a:ext>
              </a:extLst>
            </p:cNvPr>
            <p:cNvPicPr/>
            <p:nvPr/>
          </p:nvPicPr>
          <p:blipFill>
            <a:blip r:embed="rId9" cstate="print"/>
            <a:stretch>
              <a:fillRect/>
            </a:stretch>
          </p:blipFill>
          <p:spPr>
            <a:xfrm>
              <a:off x="1490717" y="2013203"/>
              <a:ext cx="289068" cy="428244"/>
            </a:xfrm>
            <a:prstGeom prst="rect">
              <a:avLst/>
            </a:prstGeom>
          </p:spPr>
        </p:pic>
        <p:pic>
          <p:nvPicPr>
            <p:cNvPr id="45" name="object 43">
              <a:extLst>
                <a:ext uri="{FF2B5EF4-FFF2-40B4-BE49-F238E27FC236}">
                  <a16:creationId xmlns:a16="http://schemas.microsoft.com/office/drawing/2014/main" id="{2F45062F-397F-3770-D2B8-60802C182DAB}"/>
                </a:ext>
              </a:extLst>
            </p:cNvPr>
            <p:cNvPicPr/>
            <p:nvPr/>
          </p:nvPicPr>
          <p:blipFill>
            <a:blip r:embed="rId10" cstate="print"/>
            <a:stretch>
              <a:fillRect/>
            </a:stretch>
          </p:blipFill>
          <p:spPr>
            <a:xfrm>
              <a:off x="1402080" y="2461259"/>
              <a:ext cx="454151" cy="455675"/>
            </a:xfrm>
            <a:prstGeom prst="rect">
              <a:avLst/>
            </a:prstGeom>
          </p:spPr>
        </p:pic>
        <p:pic>
          <p:nvPicPr>
            <p:cNvPr id="46" name="object 44">
              <a:extLst>
                <a:ext uri="{FF2B5EF4-FFF2-40B4-BE49-F238E27FC236}">
                  <a16:creationId xmlns:a16="http://schemas.microsoft.com/office/drawing/2014/main" id="{3984321D-9DD6-C018-52C2-A096CCCE10BD}"/>
                </a:ext>
              </a:extLst>
            </p:cNvPr>
            <p:cNvPicPr/>
            <p:nvPr/>
          </p:nvPicPr>
          <p:blipFill>
            <a:blip r:embed="rId11" cstate="print"/>
            <a:stretch>
              <a:fillRect/>
            </a:stretch>
          </p:blipFill>
          <p:spPr>
            <a:xfrm>
              <a:off x="3276600" y="2002535"/>
              <a:ext cx="426720" cy="426719"/>
            </a:xfrm>
            <a:prstGeom prst="rect">
              <a:avLst/>
            </a:prstGeom>
          </p:spPr>
        </p:pic>
        <p:pic>
          <p:nvPicPr>
            <p:cNvPr id="47" name="object 45">
              <a:extLst>
                <a:ext uri="{FF2B5EF4-FFF2-40B4-BE49-F238E27FC236}">
                  <a16:creationId xmlns:a16="http://schemas.microsoft.com/office/drawing/2014/main" id="{9427D04A-9012-CA30-17D6-025714041CD6}"/>
                </a:ext>
              </a:extLst>
            </p:cNvPr>
            <p:cNvPicPr/>
            <p:nvPr/>
          </p:nvPicPr>
          <p:blipFill>
            <a:blip r:embed="rId2" cstate="print"/>
            <a:stretch>
              <a:fillRect/>
            </a:stretch>
          </p:blipFill>
          <p:spPr>
            <a:xfrm>
              <a:off x="5044348" y="2200524"/>
              <a:ext cx="676823" cy="637326"/>
            </a:xfrm>
            <a:prstGeom prst="rect">
              <a:avLst/>
            </a:prstGeom>
          </p:spPr>
        </p:pic>
        <p:pic>
          <p:nvPicPr>
            <p:cNvPr id="48" name="object 46">
              <a:extLst>
                <a:ext uri="{FF2B5EF4-FFF2-40B4-BE49-F238E27FC236}">
                  <a16:creationId xmlns:a16="http://schemas.microsoft.com/office/drawing/2014/main" id="{2AC2C716-157A-72D8-44CC-721A34871B11}"/>
                </a:ext>
              </a:extLst>
            </p:cNvPr>
            <p:cNvPicPr/>
            <p:nvPr/>
          </p:nvPicPr>
          <p:blipFill>
            <a:blip r:embed="rId5" cstate="print"/>
            <a:stretch>
              <a:fillRect/>
            </a:stretch>
          </p:blipFill>
          <p:spPr>
            <a:xfrm>
              <a:off x="5041182" y="2878639"/>
              <a:ext cx="319652" cy="497873"/>
            </a:xfrm>
            <a:prstGeom prst="rect">
              <a:avLst/>
            </a:prstGeom>
          </p:spPr>
        </p:pic>
        <p:pic>
          <p:nvPicPr>
            <p:cNvPr id="49" name="object 47">
              <a:extLst>
                <a:ext uri="{FF2B5EF4-FFF2-40B4-BE49-F238E27FC236}">
                  <a16:creationId xmlns:a16="http://schemas.microsoft.com/office/drawing/2014/main" id="{ED062AE9-3C8E-CCF6-7709-1CA49D698EAF}"/>
                </a:ext>
              </a:extLst>
            </p:cNvPr>
            <p:cNvPicPr/>
            <p:nvPr/>
          </p:nvPicPr>
          <p:blipFill>
            <a:blip r:embed="rId6" cstate="print"/>
            <a:stretch>
              <a:fillRect/>
            </a:stretch>
          </p:blipFill>
          <p:spPr>
            <a:xfrm>
              <a:off x="5309615" y="2796539"/>
              <a:ext cx="655320" cy="655320"/>
            </a:xfrm>
            <a:prstGeom prst="rect">
              <a:avLst/>
            </a:prstGeom>
          </p:spPr>
        </p:pic>
        <p:pic>
          <p:nvPicPr>
            <p:cNvPr id="50" name="object 48">
              <a:extLst>
                <a:ext uri="{FF2B5EF4-FFF2-40B4-BE49-F238E27FC236}">
                  <a16:creationId xmlns:a16="http://schemas.microsoft.com/office/drawing/2014/main" id="{626DB05E-1329-91C5-12F0-E0CC5461943A}"/>
                </a:ext>
              </a:extLst>
            </p:cNvPr>
            <p:cNvPicPr/>
            <p:nvPr/>
          </p:nvPicPr>
          <p:blipFill>
            <a:blip r:embed="rId12" cstate="print"/>
            <a:stretch>
              <a:fillRect/>
            </a:stretch>
          </p:blipFill>
          <p:spPr>
            <a:xfrm>
              <a:off x="5771388" y="2002535"/>
              <a:ext cx="426720" cy="426719"/>
            </a:xfrm>
            <a:prstGeom prst="rect">
              <a:avLst/>
            </a:prstGeom>
          </p:spPr>
        </p:pic>
      </p:grpSp>
      <p:sp>
        <p:nvSpPr>
          <p:cNvPr id="51" name="object 49">
            <a:extLst>
              <a:ext uri="{FF2B5EF4-FFF2-40B4-BE49-F238E27FC236}">
                <a16:creationId xmlns:a16="http://schemas.microsoft.com/office/drawing/2014/main" id="{CE2E9E67-2D4A-241B-D0BD-16870E9DE56E}"/>
              </a:ext>
            </a:extLst>
          </p:cNvPr>
          <p:cNvSpPr txBox="1"/>
          <p:nvPr/>
        </p:nvSpPr>
        <p:spPr>
          <a:xfrm>
            <a:off x="5727572" y="1031964"/>
            <a:ext cx="1428115" cy="703580"/>
          </a:xfrm>
          <a:prstGeom prst="rect">
            <a:avLst/>
          </a:prstGeom>
        </p:spPr>
        <p:txBody>
          <a:bodyPr vert="horz" wrap="square" lIns="0" tIns="12065" rIns="0" bIns="0" rtlCol="0">
            <a:spAutoFit/>
          </a:bodyPr>
          <a:lstStyle/>
          <a:p>
            <a:pPr marL="12700">
              <a:lnSpc>
                <a:spcPct val="100000"/>
              </a:lnSpc>
              <a:spcBef>
                <a:spcPts val="95"/>
              </a:spcBef>
            </a:pPr>
            <a:r>
              <a:rPr sz="1600" spc="-25" dirty="0">
                <a:solidFill>
                  <a:srgbClr val="FFFFFF"/>
                </a:solidFill>
                <a:latin typeface="BIZ UDPゴシック" panose="020B0400000000000000" pitchFamily="50" charset="-128"/>
                <a:ea typeface="BIZ UDPゴシック" panose="020B0400000000000000" pitchFamily="50" charset="-128"/>
                <a:cs typeface="メイリオ"/>
              </a:rPr>
              <a:t>2年</a:t>
            </a:r>
            <a:r>
              <a:rPr sz="1600" spc="-50" dirty="0">
                <a:solidFill>
                  <a:srgbClr val="FFFFFF"/>
                </a:solidFill>
                <a:latin typeface="BIZ UDPゴシック" panose="020B0400000000000000" pitchFamily="50" charset="-128"/>
                <a:ea typeface="BIZ UDPゴシック" panose="020B0400000000000000" pitchFamily="50" charset="-128"/>
                <a:cs typeface="メイリオ"/>
              </a:rPr>
              <a:t>目</a:t>
            </a:r>
            <a:endParaRPr sz="1600" dirty="0">
              <a:latin typeface="BIZ UDPゴシック" panose="020B0400000000000000" pitchFamily="50" charset="-128"/>
              <a:ea typeface="BIZ UDPゴシック" panose="020B0400000000000000" pitchFamily="50" charset="-128"/>
              <a:cs typeface="メイリオ"/>
            </a:endParaRPr>
          </a:p>
          <a:p>
            <a:pPr marL="529590" marR="5080">
              <a:lnSpc>
                <a:spcPct val="103000"/>
              </a:lnSpc>
              <a:spcBef>
                <a:spcPts val="950"/>
              </a:spcBef>
            </a:pPr>
            <a:r>
              <a:rPr sz="1000" spc="-10" dirty="0">
                <a:solidFill>
                  <a:srgbClr val="FF0000"/>
                </a:solidFill>
                <a:latin typeface="BIZ UDPゴシック" panose="020B0400000000000000" pitchFamily="50" charset="-128"/>
                <a:ea typeface="BIZ UDPゴシック" panose="020B0400000000000000" pitchFamily="50" charset="-128"/>
                <a:cs typeface="メイリオ"/>
              </a:rPr>
              <a:t>照明器具を最</a:t>
            </a:r>
            <a:r>
              <a:rPr sz="1000" spc="-50" dirty="0">
                <a:solidFill>
                  <a:srgbClr val="FF0000"/>
                </a:solidFill>
                <a:latin typeface="BIZ UDPゴシック" panose="020B0400000000000000" pitchFamily="50" charset="-128"/>
                <a:ea typeface="BIZ UDPゴシック" panose="020B0400000000000000" pitchFamily="50" charset="-128"/>
                <a:cs typeface="メイリオ"/>
              </a:rPr>
              <a:t>新</a:t>
            </a:r>
            <a:r>
              <a:rPr sz="1000" spc="-10" dirty="0">
                <a:solidFill>
                  <a:srgbClr val="FF0000"/>
                </a:solidFill>
                <a:latin typeface="BIZ UDPゴシック" panose="020B0400000000000000" pitchFamily="50" charset="-128"/>
                <a:ea typeface="BIZ UDPゴシック" panose="020B0400000000000000" pitchFamily="50" charset="-128"/>
                <a:cs typeface="メイリオ"/>
              </a:rPr>
              <a:t>の</a:t>
            </a:r>
            <a:r>
              <a:rPr sz="1000" spc="-20" dirty="0">
                <a:solidFill>
                  <a:srgbClr val="FF0000"/>
                </a:solidFill>
                <a:latin typeface="BIZ UDPゴシック" panose="020B0400000000000000" pitchFamily="50" charset="-128"/>
                <a:ea typeface="BIZ UDPゴシック" panose="020B0400000000000000" pitchFamily="50" charset="-128"/>
                <a:cs typeface="Meiryo UI"/>
              </a:rPr>
              <a:t>LED</a:t>
            </a:r>
            <a:r>
              <a:rPr sz="1000" spc="-10" dirty="0">
                <a:solidFill>
                  <a:srgbClr val="FF0000"/>
                </a:solidFill>
                <a:latin typeface="BIZ UDPゴシック" panose="020B0400000000000000" pitchFamily="50" charset="-128"/>
                <a:ea typeface="BIZ UDPゴシック" panose="020B0400000000000000" pitchFamily="50" charset="-128"/>
                <a:cs typeface="メイリオ"/>
              </a:rPr>
              <a:t>に交</a:t>
            </a:r>
            <a:r>
              <a:rPr sz="1000" spc="-50" dirty="0">
                <a:solidFill>
                  <a:srgbClr val="FF0000"/>
                </a:solidFill>
                <a:latin typeface="BIZ UDPゴシック" panose="020B0400000000000000" pitchFamily="50" charset="-128"/>
                <a:ea typeface="BIZ UDPゴシック" panose="020B0400000000000000" pitchFamily="50" charset="-128"/>
                <a:cs typeface="メイリオ"/>
              </a:rPr>
              <a:t>換</a:t>
            </a:r>
            <a:endParaRPr sz="1000" dirty="0">
              <a:latin typeface="BIZ UDPゴシック" panose="020B0400000000000000" pitchFamily="50" charset="-128"/>
              <a:ea typeface="BIZ UDPゴシック" panose="020B0400000000000000" pitchFamily="50" charset="-128"/>
              <a:cs typeface="メイリオ"/>
            </a:endParaRPr>
          </a:p>
        </p:txBody>
      </p:sp>
      <p:grpSp>
        <p:nvGrpSpPr>
          <p:cNvPr id="52" name="object 50">
            <a:extLst>
              <a:ext uri="{FF2B5EF4-FFF2-40B4-BE49-F238E27FC236}">
                <a16:creationId xmlns:a16="http://schemas.microsoft.com/office/drawing/2014/main" id="{BB9369B2-B15E-0492-BF7F-AB5CBF588C29}"/>
              </a:ext>
            </a:extLst>
          </p:cNvPr>
          <p:cNvGrpSpPr/>
          <p:nvPr/>
        </p:nvGrpSpPr>
        <p:grpSpPr>
          <a:xfrm>
            <a:off x="5184647" y="1791677"/>
            <a:ext cx="2245360" cy="1916508"/>
            <a:chOff x="5184647" y="2467355"/>
            <a:chExt cx="2245360" cy="1916508"/>
          </a:xfrm>
        </p:grpSpPr>
        <p:pic>
          <p:nvPicPr>
            <p:cNvPr id="53" name="object 51">
              <a:extLst>
                <a:ext uri="{FF2B5EF4-FFF2-40B4-BE49-F238E27FC236}">
                  <a16:creationId xmlns:a16="http://schemas.microsoft.com/office/drawing/2014/main" id="{991808A7-CBDA-4D6F-C8BE-6A6170A043EC}"/>
                </a:ext>
              </a:extLst>
            </p:cNvPr>
            <p:cNvPicPr/>
            <p:nvPr/>
          </p:nvPicPr>
          <p:blipFill>
            <a:blip r:embed="rId7" cstate="print"/>
            <a:stretch>
              <a:fillRect/>
            </a:stretch>
          </p:blipFill>
          <p:spPr>
            <a:xfrm>
              <a:off x="5743955" y="2467355"/>
              <a:ext cx="455675" cy="454151"/>
            </a:xfrm>
            <a:prstGeom prst="rect">
              <a:avLst/>
            </a:prstGeom>
          </p:spPr>
        </p:pic>
        <p:sp>
          <p:nvSpPr>
            <p:cNvPr id="54" name="object 52">
              <a:extLst>
                <a:ext uri="{FF2B5EF4-FFF2-40B4-BE49-F238E27FC236}">
                  <a16:creationId xmlns:a16="http://schemas.microsoft.com/office/drawing/2014/main" id="{A3B5AFAC-CE29-A6B8-78FA-B1BC92494161}"/>
                </a:ext>
              </a:extLst>
            </p:cNvPr>
            <p:cNvSpPr/>
            <p:nvPr/>
          </p:nvSpPr>
          <p:spPr>
            <a:xfrm>
              <a:off x="5184647" y="3483863"/>
              <a:ext cx="2245360" cy="900000"/>
            </a:xfrm>
            <a:custGeom>
              <a:avLst/>
              <a:gdLst/>
              <a:ahLst/>
              <a:cxnLst/>
              <a:rect l="l" t="t" r="r" b="b"/>
              <a:pathLst>
                <a:path w="2245359" h="753110">
                  <a:moveTo>
                    <a:pt x="0" y="102615"/>
                  </a:moveTo>
                  <a:lnTo>
                    <a:pt x="8068" y="62686"/>
                  </a:lnTo>
                  <a:lnTo>
                    <a:pt x="30067" y="30067"/>
                  </a:lnTo>
                  <a:lnTo>
                    <a:pt x="62686" y="8068"/>
                  </a:lnTo>
                  <a:lnTo>
                    <a:pt x="102615" y="0"/>
                  </a:lnTo>
                  <a:lnTo>
                    <a:pt x="374141" y="0"/>
                  </a:lnTo>
                  <a:lnTo>
                    <a:pt x="935354" y="0"/>
                  </a:lnTo>
                  <a:lnTo>
                    <a:pt x="2142235" y="0"/>
                  </a:lnTo>
                  <a:lnTo>
                    <a:pt x="2182165" y="8068"/>
                  </a:lnTo>
                  <a:lnTo>
                    <a:pt x="2214784" y="30067"/>
                  </a:lnTo>
                  <a:lnTo>
                    <a:pt x="2236783" y="62686"/>
                  </a:lnTo>
                  <a:lnTo>
                    <a:pt x="2244852" y="102615"/>
                  </a:lnTo>
                  <a:lnTo>
                    <a:pt x="2244852" y="359156"/>
                  </a:lnTo>
                  <a:lnTo>
                    <a:pt x="2244852" y="513080"/>
                  </a:lnTo>
                  <a:lnTo>
                    <a:pt x="2236783" y="553009"/>
                  </a:lnTo>
                  <a:lnTo>
                    <a:pt x="2214784" y="585628"/>
                  </a:lnTo>
                  <a:lnTo>
                    <a:pt x="2182165" y="607627"/>
                  </a:lnTo>
                  <a:lnTo>
                    <a:pt x="2142235" y="615696"/>
                  </a:lnTo>
                  <a:lnTo>
                    <a:pt x="935354" y="615696"/>
                  </a:lnTo>
                  <a:lnTo>
                    <a:pt x="306450" y="752602"/>
                  </a:lnTo>
                  <a:lnTo>
                    <a:pt x="374141" y="615696"/>
                  </a:lnTo>
                  <a:lnTo>
                    <a:pt x="102615" y="615696"/>
                  </a:lnTo>
                  <a:lnTo>
                    <a:pt x="62686" y="607627"/>
                  </a:lnTo>
                  <a:lnTo>
                    <a:pt x="30067" y="585628"/>
                  </a:lnTo>
                  <a:lnTo>
                    <a:pt x="8068" y="553009"/>
                  </a:lnTo>
                  <a:lnTo>
                    <a:pt x="0" y="513080"/>
                  </a:lnTo>
                  <a:lnTo>
                    <a:pt x="0" y="359156"/>
                  </a:lnTo>
                  <a:lnTo>
                    <a:pt x="0" y="102615"/>
                  </a:lnTo>
                  <a:close/>
                </a:path>
              </a:pathLst>
            </a:custGeom>
            <a:ln w="9525">
              <a:solidFill>
                <a:srgbClr val="171717"/>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sp>
        <p:nvSpPr>
          <p:cNvPr id="55" name="object 53">
            <a:extLst>
              <a:ext uri="{FF2B5EF4-FFF2-40B4-BE49-F238E27FC236}">
                <a16:creationId xmlns:a16="http://schemas.microsoft.com/office/drawing/2014/main" id="{A942AE0D-C0D9-1AE3-1494-F6B5C93525CD}"/>
              </a:ext>
            </a:extLst>
          </p:cNvPr>
          <p:cNvSpPr txBox="1"/>
          <p:nvPr/>
        </p:nvSpPr>
        <p:spPr>
          <a:xfrm>
            <a:off x="5292344" y="2875623"/>
            <a:ext cx="2099310" cy="627736"/>
          </a:xfrm>
          <a:prstGeom prst="rect">
            <a:avLst/>
          </a:prstGeom>
        </p:spPr>
        <p:txBody>
          <a:bodyPr vert="horz" wrap="square" lIns="0" tIns="12065" rIns="0" bIns="0" rtlCol="0">
            <a:spAutoFit/>
          </a:bodyPr>
          <a:lstStyle/>
          <a:p>
            <a:pPr marL="12700" marR="5080">
              <a:lnSpc>
                <a:spcPct val="100000"/>
              </a:lnSpc>
              <a:spcBef>
                <a:spcPts val="95"/>
              </a:spcBef>
            </a:pPr>
            <a:r>
              <a:rPr sz="1000" spc="-10" dirty="0">
                <a:solidFill>
                  <a:srgbClr val="FF0000"/>
                </a:solidFill>
                <a:latin typeface="BIZ UDPゴシック" panose="020B0400000000000000" pitchFamily="50" charset="-128"/>
                <a:ea typeface="BIZ UDPゴシック" panose="020B0400000000000000" pitchFamily="50" charset="-128"/>
                <a:cs typeface="Meiryo UI"/>
              </a:rPr>
              <a:t>照明器具の交換によるエネルギー消</a:t>
            </a:r>
            <a:r>
              <a:rPr sz="1000" spc="-50" dirty="0">
                <a:solidFill>
                  <a:srgbClr val="FF0000"/>
                </a:solidFill>
                <a:latin typeface="BIZ UDPゴシック" panose="020B0400000000000000" pitchFamily="50" charset="-128"/>
                <a:ea typeface="BIZ UDPゴシック" panose="020B0400000000000000" pitchFamily="50" charset="-128"/>
                <a:cs typeface="Meiryo UI"/>
              </a:rPr>
              <a:t>費</a:t>
            </a:r>
            <a:r>
              <a:rPr sz="1000" spc="500" dirty="0">
                <a:solidFill>
                  <a:srgbClr val="FF0000"/>
                </a:solidFill>
                <a:latin typeface="BIZ UDPゴシック" panose="020B0400000000000000" pitchFamily="50" charset="-128"/>
                <a:ea typeface="BIZ UDPゴシック" panose="020B0400000000000000" pitchFamily="50" charset="-128"/>
                <a:cs typeface="Meiryo UI"/>
              </a:rPr>
              <a:t> </a:t>
            </a:r>
            <a:r>
              <a:rPr sz="1000" spc="-10" dirty="0">
                <a:solidFill>
                  <a:srgbClr val="FF0000"/>
                </a:solidFill>
                <a:latin typeface="BIZ UDPゴシック" panose="020B0400000000000000" pitchFamily="50" charset="-128"/>
                <a:ea typeface="BIZ UDPゴシック" panose="020B0400000000000000" pitchFamily="50" charset="-128"/>
                <a:cs typeface="Meiryo UI"/>
              </a:rPr>
              <a:t>量の削減によ</a:t>
            </a:r>
            <a:r>
              <a:rPr sz="1000" spc="-20" dirty="0">
                <a:solidFill>
                  <a:srgbClr val="FF0000"/>
                </a:solidFill>
                <a:latin typeface="BIZ UDPゴシック" panose="020B0400000000000000" pitchFamily="50" charset="-128"/>
                <a:ea typeface="BIZ UDPゴシック" panose="020B0400000000000000" pitchFamily="50" charset="-128"/>
                <a:cs typeface="Meiryo UI"/>
              </a:rPr>
              <a:t>り</a:t>
            </a:r>
            <a:r>
              <a:rPr sz="1000" spc="-10" dirty="0">
                <a:solidFill>
                  <a:srgbClr val="FF0000"/>
                </a:solidFill>
                <a:latin typeface="BIZ UDPゴシック" panose="020B0400000000000000" pitchFamily="50" charset="-128"/>
                <a:ea typeface="BIZ UDPゴシック" panose="020B0400000000000000" pitchFamily="50" charset="-128"/>
                <a:cs typeface="Meiryo UI"/>
              </a:rPr>
              <a:t>CO2を削減</a:t>
            </a:r>
            <a:r>
              <a:rPr sz="1000" spc="-25" dirty="0">
                <a:solidFill>
                  <a:srgbClr val="FF0000"/>
                </a:solidFill>
                <a:latin typeface="BIZ UDPゴシック" panose="020B0400000000000000" pitchFamily="50" charset="-128"/>
                <a:ea typeface="BIZ UDPゴシック" panose="020B0400000000000000" pitchFamily="50" charset="-128"/>
                <a:cs typeface="Meiryo UI"/>
              </a:rPr>
              <a:t>するとともに</a:t>
            </a:r>
            <a:r>
              <a:rPr sz="1000" spc="500" dirty="0">
                <a:solidFill>
                  <a:srgbClr val="FF0000"/>
                </a:solidFill>
                <a:latin typeface="BIZ UDPゴシック" panose="020B0400000000000000" pitchFamily="50" charset="-128"/>
                <a:ea typeface="BIZ UDPゴシック" panose="020B0400000000000000" pitchFamily="50" charset="-128"/>
                <a:cs typeface="Meiryo UI"/>
              </a:rPr>
              <a:t> </a:t>
            </a:r>
            <a:r>
              <a:rPr sz="1000" spc="-10" dirty="0">
                <a:solidFill>
                  <a:srgbClr val="FF0000"/>
                </a:solidFill>
                <a:latin typeface="BIZ UDPゴシック" panose="020B0400000000000000" pitchFamily="50" charset="-128"/>
                <a:ea typeface="BIZ UDPゴシック" panose="020B0400000000000000" pitchFamily="50" charset="-128"/>
                <a:cs typeface="Meiryo UI"/>
              </a:rPr>
              <a:t>光熱費が押</a:t>
            </a:r>
            <a:r>
              <a:rPr sz="1000" spc="-20" dirty="0">
                <a:solidFill>
                  <a:srgbClr val="FF0000"/>
                </a:solidFill>
                <a:latin typeface="BIZ UDPゴシック" panose="020B0400000000000000" pitchFamily="50" charset="-128"/>
                <a:ea typeface="BIZ UDPゴシック" panose="020B0400000000000000" pitchFamily="50" charset="-128"/>
                <a:cs typeface="Meiryo UI"/>
              </a:rPr>
              <a:t>さえられ</a:t>
            </a:r>
            <a:r>
              <a:rPr sz="1000" spc="-10" dirty="0">
                <a:solidFill>
                  <a:srgbClr val="FF0000"/>
                </a:solidFill>
                <a:latin typeface="BIZ UDPゴシック" panose="020B0400000000000000" pitchFamily="50" charset="-128"/>
                <a:ea typeface="BIZ UDPゴシック" panose="020B0400000000000000" pitchFamily="50" charset="-128"/>
                <a:cs typeface="Meiryo UI"/>
              </a:rPr>
              <a:t>付加</a:t>
            </a:r>
            <a:r>
              <a:rPr sz="1000" dirty="0">
                <a:solidFill>
                  <a:srgbClr val="FF0000"/>
                </a:solidFill>
                <a:latin typeface="BIZ UDPゴシック" panose="020B0400000000000000" pitchFamily="50" charset="-128"/>
                <a:ea typeface="BIZ UDPゴシック" panose="020B0400000000000000" pitchFamily="50" charset="-128"/>
                <a:cs typeface="Meiryo UI"/>
              </a:rPr>
              <a:t>価値</a:t>
            </a:r>
            <a:r>
              <a:rPr sz="1000" spc="-10" dirty="0">
                <a:solidFill>
                  <a:srgbClr val="FF0000"/>
                </a:solidFill>
                <a:latin typeface="BIZ UDPゴシック" panose="020B0400000000000000" pitchFamily="50" charset="-128"/>
                <a:ea typeface="BIZ UDPゴシック" panose="020B0400000000000000" pitchFamily="50" charset="-128"/>
                <a:cs typeface="Meiryo UI"/>
              </a:rPr>
              <a:t>額が増加</a:t>
            </a:r>
            <a:r>
              <a:rPr sz="1000" spc="-50" dirty="0">
                <a:solidFill>
                  <a:srgbClr val="FF0000"/>
                </a:solidFill>
                <a:latin typeface="BIZ UDPゴシック" panose="020B0400000000000000" pitchFamily="50" charset="-128"/>
                <a:ea typeface="BIZ UDPゴシック" panose="020B0400000000000000" pitchFamily="50" charset="-128"/>
                <a:cs typeface="Meiryo UI"/>
              </a:rPr>
              <a:t>。</a:t>
            </a:r>
            <a:endParaRPr sz="1000" dirty="0">
              <a:latin typeface="BIZ UDPゴシック" panose="020B0400000000000000" pitchFamily="50" charset="-128"/>
              <a:ea typeface="BIZ UDPゴシック" panose="020B0400000000000000" pitchFamily="50" charset="-128"/>
              <a:cs typeface="Meiryo UI"/>
            </a:endParaRPr>
          </a:p>
        </p:txBody>
      </p:sp>
      <p:grpSp>
        <p:nvGrpSpPr>
          <p:cNvPr id="56" name="object 54">
            <a:extLst>
              <a:ext uri="{FF2B5EF4-FFF2-40B4-BE49-F238E27FC236}">
                <a16:creationId xmlns:a16="http://schemas.microsoft.com/office/drawing/2014/main" id="{F85B90D6-750D-17CE-7882-B835CBC1F47E}"/>
              </a:ext>
            </a:extLst>
          </p:cNvPr>
          <p:cNvGrpSpPr/>
          <p:nvPr/>
        </p:nvGrpSpPr>
        <p:grpSpPr>
          <a:xfrm>
            <a:off x="7696200" y="1332954"/>
            <a:ext cx="2156460" cy="2366087"/>
            <a:chOff x="7696200" y="2008632"/>
            <a:chExt cx="2156460" cy="2366087"/>
          </a:xfrm>
        </p:grpSpPr>
        <p:pic>
          <p:nvPicPr>
            <p:cNvPr id="57" name="object 55">
              <a:extLst>
                <a:ext uri="{FF2B5EF4-FFF2-40B4-BE49-F238E27FC236}">
                  <a16:creationId xmlns:a16="http://schemas.microsoft.com/office/drawing/2014/main" id="{5A07D70E-F25F-65B1-EBE6-C9A81E6E6EA8}"/>
                </a:ext>
              </a:extLst>
            </p:cNvPr>
            <p:cNvPicPr/>
            <p:nvPr/>
          </p:nvPicPr>
          <p:blipFill>
            <a:blip r:embed="rId2" cstate="print"/>
            <a:stretch>
              <a:fillRect/>
            </a:stretch>
          </p:blipFill>
          <p:spPr>
            <a:xfrm>
              <a:off x="7709733" y="2206620"/>
              <a:ext cx="675467" cy="637326"/>
            </a:xfrm>
            <a:prstGeom prst="rect">
              <a:avLst/>
            </a:prstGeom>
          </p:spPr>
        </p:pic>
        <p:pic>
          <p:nvPicPr>
            <p:cNvPr id="58" name="object 56">
              <a:extLst>
                <a:ext uri="{FF2B5EF4-FFF2-40B4-BE49-F238E27FC236}">
                  <a16:creationId xmlns:a16="http://schemas.microsoft.com/office/drawing/2014/main" id="{EDA14BF0-8433-C4CE-5F23-27FDAB74ABCB}"/>
                </a:ext>
              </a:extLst>
            </p:cNvPr>
            <p:cNvPicPr/>
            <p:nvPr/>
          </p:nvPicPr>
          <p:blipFill>
            <a:blip r:embed="rId5" cstate="print"/>
            <a:stretch>
              <a:fillRect/>
            </a:stretch>
          </p:blipFill>
          <p:spPr>
            <a:xfrm>
              <a:off x="7706658" y="2884735"/>
              <a:ext cx="319652" cy="497873"/>
            </a:xfrm>
            <a:prstGeom prst="rect">
              <a:avLst/>
            </a:prstGeom>
          </p:spPr>
        </p:pic>
        <p:pic>
          <p:nvPicPr>
            <p:cNvPr id="59" name="object 57">
              <a:extLst>
                <a:ext uri="{FF2B5EF4-FFF2-40B4-BE49-F238E27FC236}">
                  <a16:creationId xmlns:a16="http://schemas.microsoft.com/office/drawing/2014/main" id="{0B455CDB-E5D1-809F-0E1B-609B51699891}"/>
                </a:ext>
              </a:extLst>
            </p:cNvPr>
            <p:cNvPicPr/>
            <p:nvPr/>
          </p:nvPicPr>
          <p:blipFill>
            <a:blip r:embed="rId6" cstate="print"/>
            <a:stretch>
              <a:fillRect/>
            </a:stretch>
          </p:blipFill>
          <p:spPr>
            <a:xfrm>
              <a:off x="7975091" y="2804160"/>
              <a:ext cx="653796" cy="653796"/>
            </a:xfrm>
            <a:prstGeom prst="rect">
              <a:avLst/>
            </a:prstGeom>
          </p:spPr>
        </p:pic>
        <p:pic>
          <p:nvPicPr>
            <p:cNvPr id="60" name="object 58">
              <a:extLst>
                <a:ext uri="{FF2B5EF4-FFF2-40B4-BE49-F238E27FC236}">
                  <a16:creationId xmlns:a16="http://schemas.microsoft.com/office/drawing/2014/main" id="{ABA3C45B-7120-B7B6-D8EB-D60BCD7F9904}"/>
                </a:ext>
              </a:extLst>
            </p:cNvPr>
            <p:cNvPicPr/>
            <p:nvPr/>
          </p:nvPicPr>
          <p:blipFill>
            <a:blip r:embed="rId12" cstate="print"/>
            <a:stretch>
              <a:fillRect/>
            </a:stretch>
          </p:blipFill>
          <p:spPr>
            <a:xfrm>
              <a:off x="8435340" y="2008632"/>
              <a:ext cx="428243" cy="426719"/>
            </a:xfrm>
            <a:prstGeom prst="rect">
              <a:avLst/>
            </a:prstGeom>
          </p:spPr>
        </p:pic>
        <p:pic>
          <p:nvPicPr>
            <p:cNvPr id="61" name="object 59">
              <a:extLst>
                <a:ext uri="{FF2B5EF4-FFF2-40B4-BE49-F238E27FC236}">
                  <a16:creationId xmlns:a16="http://schemas.microsoft.com/office/drawing/2014/main" id="{3E8F1C1D-7108-CBFA-5CED-07FB1CD9AE42}"/>
                </a:ext>
              </a:extLst>
            </p:cNvPr>
            <p:cNvPicPr/>
            <p:nvPr/>
          </p:nvPicPr>
          <p:blipFill>
            <a:blip r:embed="rId7" cstate="print"/>
            <a:stretch>
              <a:fillRect/>
            </a:stretch>
          </p:blipFill>
          <p:spPr>
            <a:xfrm>
              <a:off x="8409431" y="2473452"/>
              <a:ext cx="454151" cy="454151"/>
            </a:xfrm>
            <a:prstGeom prst="rect">
              <a:avLst/>
            </a:prstGeom>
          </p:spPr>
        </p:pic>
        <p:sp>
          <p:nvSpPr>
            <p:cNvPr id="62" name="object 60">
              <a:extLst>
                <a:ext uri="{FF2B5EF4-FFF2-40B4-BE49-F238E27FC236}">
                  <a16:creationId xmlns:a16="http://schemas.microsoft.com/office/drawing/2014/main" id="{CCE60F9A-ECB4-5344-515F-E8AB32588F41}"/>
                </a:ext>
              </a:extLst>
            </p:cNvPr>
            <p:cNvSpPr/>
            <p:nvPr/>
          </p:nvSpPr>
          <p:spPr>
            <a:xfrm>
              <a:off x="7696200" y="3474719"/>
              <a:ext cx="2156460" cy="900000"/>
            </a:xfrm>
            <a:custGeom>
              <a:avLst/>
              <a:gdLst/>
              <a:ahLst/>
              <a:cxnLst/>
              <a:rect l="l" t="t" r="r" b="b"/>
              <a:pathLst>
                <a:path w="2156459" h="754379">
                  <a:moveTo>
                    <a:pt x="0" y="102869"/>
                  </a:moveTo>
                  <a:lnTo>
                    <a:pt x="8090" y="62847"/>
                  </a:lnTo>
                  <a:lnTo>
                    <a:pt x="30146" y="30146"/>
                  </a:lnTo>
                  <a:lnTo>
                    <a:pt x="62847" y="8090"/>
                  </a:lnTo>
                  <a:lnTo>
                    <a:pt x="102870" y="0"/>
                  </a:lnTo>
                  <a:lnTo>
                    <a:pt x="359409" y="0"/>
                  </a:lnTo>
                  <a:lnTo>
                    <a:pt x="898525" y="0"/>
                  </a:lnTo>
                  <a:lnTo>
                    <a:pt x="2053590" y="0"/>
                  </a:lnTo>
                  <a:lnTo>
                    <a:pt x="2093612" y="8090"/>
                  </a:lnTo>
                  <a:lnTo>
                    <a:pt x="2126313" y="30146"/>
                  </a:lnTo>
                  <a:lnTo>
                    <a:pt x="2148369" y="62847"/>
                  </a:lnTo>
                  <a:lnTo>
                    <a:pt x="2156459" y="102869"/>
                  </a:lnTo>
                  <a:lnTo>
                    <a:pt x="2156459" y="360044"/>
                  </a:lnTo>
                  <a:lnTo>
                    <a:pt x="2156459" y="514349"/>
                  </a:lnTo>
                  <a:lnTo>
                    <a:pt x="2148369" y="554372"/>
                  </a:lnTo>
                  <a:lnTo>
                    <a:pt x="2126313" y="587073"/>
                  </a:lnTo>
                  <a:lnTo>
                    <a:pt x="2093612" y="609129"/>
                  </a:lnTo>
                  <a:lnTo>
                    <a:pt x="2053590" y="617219"/>
                  </a:lnTo>
                  <a:lnTo>
                    <a:pt x="898525" y="617219"/>
                  </a:lnTo>
                  <a:lnTo>
                    <a:pt x="294385" y="754379"/>
                  </a:lnTo>
                  <a:lnTo>
                    <a:pt x="359409" y="617219"/>
                  </a:lnTo>
                  <a:lnTo>
                    <a:pt x="102870" y="617219"/>
                  </a:lnTo>
                  <a:lnTo>
                    <a:pt x="62847" y="609129"/>
                  </a:lnTo>
                  <a:lnTo>
                    <a:pt x="30146" y="587073"/>
                  </a:lnTo>
                  <a:lnTo>
                    <a:pt x="8090" y="554372"/>
                  </a:lnTo>
                  <a:lnTo>
                    <a:pt x="0" y="514349"/>
                  </a:lnTo>
                  <a:lnTo>
                    <a:pt x="0" y="360044"/>
                  </a:lnTo>
                  <a:lnTo>
                    <a:pt x="0" y="102869"/>
                  </a:lnTo>
                  <a:close/>
                </a:path>
              </a:pathLst>
            </a:custGeom>
            <a:ln w="9525">
              <a:solidFill>
                <a:srgbClr val="171717"/>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pSp>
      <p:sp>
        <p:nvSpPr>
          <p:cNvPr id="63" name="object 61">
            <a:extLst>
              <a:ext uri="{FF2B5EF4-FFF2-40B4-BE49-F238E27FC236}">
                <a16:creationId xmlns:a16="http://schemas.microsoft.com/office/drawing/2014/main" id="{BCC2F783-1B6C-2C47-D251-1708472FDB65}"/>
              </a:ext>
            </a:extLst>
          </p:cNvPr>
          <p:cNvSpPr txBox="1"/>
          <p:nvPr/>
        </p:nvSpPr>
        <p:spPr>
          <a:xfrm>
            <a:off x="7804531" y="2943949"/>
            <a:ext cx="1840230" cy="473848"/>
          </a:xfrm>
          <a:prstGeom prst="rect">
            <a:avLst/>
          </a:prstGeom>
        </p:spPr>
        <p:txBody>
          <a:bodyPr vert="horz" wrap="square" lIns="0" tIns="12065" rIns="0" bIns="0" rtlCol="0">
            <a:spAutoFit/>
          </a:bodyPr>
          <a:lstStyle/>
          <a:p>
            <a:pPr marL="12700" marR="5080">
              <a:lnSpc>
                <a:spcPct val="100000"/>
              </a:lnSpc>
              <a:spcBef>
                <a:spcPts val="95"/>
              </a:spcBef>
            </a:pPr>
            <a:r>
              <a:rPr sz="1000" spc="-10" dirty="0">
                <a:solidFill>
                  <a:srgbClr val="FF0000"/>
                </a:solidFill>
                <a:latin typeface="BIZ UDPゴシック" panose="020B0400000000000000" pitchFamily="50" charset="-128"/>
                <a:ea typeface="BIZ UDPゴシック" panose="020B0400000000000000" pitchFamily="50" charset="-128"/>
                <a:cs typeface="Meiryo UI"/>
              </a:rPr>
              <a:t>購入電力の一部を再エネ</a:t>
            </a:r>
            <a:r>
              <a:rPr sz="1000" spc="-20" dirty="0">
                <a:solidFill>
                  <a:srgbClr val="FF0000"/>
                </a:solidFill>
                <a:latin typeface="BIZ UDPゴシック" panose="020B0400000000000000" pitchFamily="50" charset="-128"/>
                <a:ea typeface="BIZ UDPゴシック" panose="020B0400000000000000" pitchFamily="50" charset="-128"/>
                <a:cs typeface="Meiryo UI"/>
              </a:rPr>
              <a:t>に</a:t>
            </a:r>
            <a:r>
              <a:rPr sz="1000" spc="-15" dirty="0">
                <a:solidFill>
                  <a:srgbClr val="FF0000"/>
                </a:solidFill>
                <a:latin typeface="BIZ UDPゴシック" panose="020B0400000000000000" pitchFamily="50" charset="-128"/>
                <a:ea typeface="BIZ UDPゴシック" panose="020B0400000000000000" pitchFamily="50" charset="-128"/>
                <a:cs typeface="Meiryo UI"/>
              </a:rPr>
              <a:t>切</a:t>
            </a:r>
            <a:r>
              <a:rPr sz="1000" spc="-20" dirty="0">
                <a:solidFill>
                  <a:srgbClr val="FF0000"/>
                </a:solidFill>
                <a:latin typeface="BIZ UDPゴシック" panose="020B0400000000000000" pitchFamily="50" charset="-128"/>
                <a:ea typeface="BIZ UDPゴシック" panose="020B0400000000000000" pitchFamily="50" charset="-128"/>
                <a:cs typeface="Meiryo UI"/>
              </a:rPr>
              <a:t>り</a:t>
            </a:r>
            <a:r>
              <a:rPr sz="1000" spc="-10" dirty="0">
                <a:solidFill>
                  <a:srgbClr val="FF0000"/>
                </a:solidFill>
                <a:latin typeface="BIZ UDPゴシック" panose="020B0400000000000000" pitchFamily="50" charset="-128"/>
                <a:ea typeface="BIZ UDPゴシック" panose="020B0400000000000000" pitchFamily="50" charset="-128"/>
                <a:cs typeface="Meiryo UI"/>
              </a:rPr>
              <a:t>替</a:t>
            </a:r>
            <a:r>
              <a:rPr sz="1000" spc="-50" dirty="0">
                <a:solidFill>
                  <a:srgbClr val="FF0000"/>
                </a:solidFill>
                <a:latin typeface="BIZ UDPゴシック" panose="020B0400000000000000" pitchFamily="50" charset="-128"/>
                <a:ea typeface="BIZ UDPゴシック" panose="020B0400000000000000" pitchFamily="50" charset="-128"/>
                <a:cs typeface="Meiryo UI"/>
              </a:rPr>
              <a:t>え</a:t>
            </a:r>
            <a:r>
              <a:rPr sz="1000" spc="-20" dirty="0">
                <a:solidFill>
                  <a:srgbClr val="FF0000"/>
                </a:solidFill>
                <a:latin typeface="BIZ UDPゴシック" panose="020B0400000000000000" pitchFamily="50" charset="-128"/>
                <a:ea typeface="BIZ UDPゴシック" panose="020B0400000000000000" pitchFamily="50" charset="-128"/>
                <a:cs typeface="Meiryo UI"/>
              </a:rPr>
              <a:t>たことに</a:t>
            </a:r>
            <a:r>
              <a:rPr sz="1000" spc="-10" dirty="0">
                <a:solidFill>
                  <a:srgbClr val="FF0000"/>
                </a:solidFill>
                <a:latin typeface="BIZ UDPゴシック" panose="020B0400000000000000" pitchFamily="50" charset="-128"/>
                <a:ea typeface="BIZ UDPゴシック" panose="020B0400000000000000" pitchFamily="50" charset="-128"/>
                <a:cs typeface="Meiryo UI"/>
              </a:rPr>
              <a:t>より</a:t>
            </a:r>
            <a:r>
              <a:rPr sz="1000" spc="-20" dirty="0">
                <a:solidFill>
                  <a:srgbClr val="FF0000"/>
                </a:solidFill>
                <a:latin typeface="BIZ UDPゴシック" panose="020B0400000000000000" pitchFamily="50" charset="-128"/>
                <a:ea typeface="BIZ UDPゴシック" panose="020B0400000000000000" pitchFamily="50" charset="-128"/>
                <a:cs typeface="Meiryo UI"/>
              </a:rPr>
              <a:t>、</a:t>
            </a:r>
            <a:r>
              <a:rPr sz="1000" spc="-10" dirty="0">
                <a:solidFill>
                  <a:srgbClr val="FF0000"/>
                </a:solidFill>
                <a:latin typeface="BIZ UDPゴシック" panose="020B0400000000000000" pitchFamily="50" charset="-128"/>
                <a:ea typeface="BIZ UDPゴシック" panose="020B0400000000000000" pitchFamily="50" charset="-128"/>
                <a:cs typeface="Meiryo UI"/>
              </a:rPr>
              <a:t>CO2が大きく削減</a:t>
            </a:r>
            <a:r>
              <a:rPr sz="1000" spc="-50" dirty="0">
                <a:solidFill>
                  <a:srgbClr val="FF0000"/>
                </a:solidFill>
                <a:latin typeface="BIZ UDPゴシック" panose="020B0400000000000000" pitchFamily="50" charset="-128"/>
                <a:ea typeface="BIZ UDPゴシック" panose="020B0400000000000000" pitchFamily="50" charset="-128"/>
                <a:cs typeface="Meiryo UI"/>
              </a:rPr>
              <a:t>。</a:t>
            </a:r>
            <a:endParaRPr sz="1000" dirty="0">
              <a:latin typeface="BIZ UDPゴシック" panose="020B0400000000000000" pitchFamily="50" charset="-128"/>
              <a:ea typeface="BIZ UDPゴシック" panose="020B0400000000000000" pitchFamily="50" charset="-128"/>
              <a:cs typeface="Meiryo UI"/>
            </a:endParaRPr>
          </a:p>
        </p:txBody>
      </p:sp>
      <p:sp>
        <p:nvSpPr>
          <p:cNvPr id="65" name="object 63">
            <a:extLst>
              <a:ext uri="{FF2B5EF4-FFF2-40B4-BE49-F238E27FC236}">
                <a16:creationId xmlns:a16="http://schemas.microsoft.com/office/drawing/2014/main" id="{BAA24E5E-C978-5B55-0892-95AEE2846F3F}"/>
              </a:ext>
            </a:extLst>
          </p:cNvPr>
          <p:cNvSpPr txBox="1"/>
          <p:nvPr/>
        </p:nvSpPr>
        <p:spPr>
          <a:xfrm>
            <a:off x="5118353" y="3962278"/>
            <a:ext cx="2122170" cy="1549142"/>
          </a:xfrm>
          <a:prstGeom prst="rect">
            <a:avLst/>
          </a:prstGeom>
        </p:spPr>
        <p:txBody>
          <a:bodyPr vert="horz" wrap="square" lIns="0" tIns="12700" rIns="0" bIns="0" rtlCol="0">
            <a:spAutoFit/>
          </a:bodyPr>
          <a:lstStyle/>
          <a:p>
            <a:pPr marL="12700">
              <a:lnSpc>
                <a:spcPct val="100000"/>
              </a:lnSpc>
              <a:spcBef>
                <a:spcPts val="100"/>
              </a:spcBef>
            </a:pPr>
            <a:r>
              <a:rPr sz="1400" spc="-5" dirty="0">
                <a:latin typeface="BIZ UDPゴシック" panose="020B0400000000000000" pitchFamily="50" charset="-128"/>
                <a:ea typeface="BIZ UDPゴシック" panose="020B0400000000000000" pitchFamily="50" charset="-128"/>
                <a:cs typeface="メイリオ"/>
              </a:rPr>
              <a:t>付加価値額：</a:t>
            </a:r>
            <a:r>
              <a:rPr sz="1400" spc="-10" dirty="0">
                <a:latin typeface="BIZ UDPゴシック" panose="020B0400000000000000" pitchFamily="50" charset="-128"/>
                <a:ea typeface="BIZ UDPゴシック" panose="020B0400000000000000" pitchFamily="50" charset="-128"/>
                <a:cs typeface="Meiryo UI"/>
              </a:rPr>
              <a:t>51,500</a:t>
            </a:r>
            <a:r>
              <a:rPr sz="1400" spc="-25" dirty="0">
                <a:latin typeface="BIZ UDPゴシック" panose="020B0400000000000000" pitchFamily="50" charset="-128"/>
                <a:ea typeface="BIZ UDPゴシック" panose="020B0400000000000000" pitchFamily="50" charset="-128"/>
                <a:cs typeface="メイリオ"/>
              </a:rPr>
              <a:t>千円</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spcBef>
                <a:spcPts val="5"/>
              </a:spcBef>
            </a:pPr>
            <a:r>
              <a:rPr sz="1400" spc="-10" dirty="0">
                <a:latin typeface="BIZ UDPゴシック" panose="020B0400000000000000" pitchFamily="50" charset="-128"/>
                <a:ea typeface="BIZ UDPゴシック" panose="020B0400000000000000" pitchFamily="50" charset="-128"/>
                <a:cs typeface="Meiryo UI"/>
              </a:rPr>
              <a:t>CO2</a:t>
            </a:r>
            <a:r>
              <a:rPr sz="1400" dirty="0">
                <a:latin typeface="BIZ UDPゴシック" panose="020B0400000000000000" pitchFamily="50" charset="-128"/>
                <a:ea typeface="BIZ UDPゴシック" panose="020B0400000000000000" pitchFamily="50" charset="-128"/>
                <a:cs typeface="メイリオ"/>
              </a:rPr>
              <a:t>排出量：</a:t>
            </a:r>
            <a:r>
              <a:rPr sz="1400" dirty="0">
                <a:latin typeface="BIZ UDPゴシック" panose="020B0400000000000000" pitchFamily="50" charset="-128"/>
                <a:ea typeface="BIZ UDPゴシック" panose="020B0400000000000000" pitchFamily="50" charset="-128"/>
                <a:cs typeface="Meiryo UI"/>
              </a:rPr>
              <a:t>480</a:t>
            </a:r>
            <a:r>
              <a:rPr sz="1400" spc="-10" dirty="0">
                <a:latin typeface="BIZ UDPゴシック" panose="020B0400000000000000" pitchFamily="50" charset="-128"/>
                <a:ea typeface="BIZ UDPゴシック" panose="020B0400000000000000" pitchFamily="50" charset="-128"/>
                <a:cs typeface="Meiryo UI"/>
              </a:rPr>
              <a:t> t/CO2</a:t>
            </a:r>
            <a:endParaRPr sz="1400" dirty="0">
              <a:latin typeface="BIZ UDPゴシック" panose="020B0400000000000000" pitchFamily="50" charset="-128"/>
              <a:ea typeface="BIZ UDPゴシック" panose="020B0400000000000000" pitchFamily="50" charset="-128"/>
              <a:cs typeface="Meiryo UI"/>
            </a:endParaRPr>
          </a:p>
          <a:p>
            <a:pPr marL="12700">
              <a:lnSpc>
                <a:spcPct val="100000"/>
              </a:lnSpc>
              <a:spcBef>
                <a:spcPts val="1675"/>
              </a:spcBef>
            </a:pPr>
            <a:r>
              <a:rPr sz="1400" spc="-10" dirty="0">
                <a:latin typeface="BIZ UDPゴシック" panose="020B0400000000000000" pitchFamily="50" charset="-128"/>
                <a:ea typeface="BIZ UDPゴシック" panose="020B0400000000000000" pitchFamily="50" charset="-128"/>
                <a:cs typeface="メイリオ"/>
              </a:rPr>
              <a:t>炭素生産性：</a:t>
            </a:r>
            <a:endParaRPr sz="1400" dirty="0">
              <a:latin typeface="BIZ UDPゴシック" panose="020B0400000000000000" pitchFamily="50" charset="-128"/>
              <a:ea typeface="BIZ UDPゴシック" panose="020B0400000000000000" pitchFamily="50" charset="-128"/>
              <a:cs typeface="メイリオ"/>
            </a:endParaRPr>
          </a:p>
          <a:p>
            <a:pPr marL="12700">
              <a:lnSpc>
                <a:spcPct val="100000"/>
              </a:lnSpc>
            </a:pPr>
            <a:r>
              <a:rPr sz="1400" spc="-10" dirty="0">
                <a:latin typeface="BIZ UDPゴシック" panose="020B0400000000000000" pitchFamily="50" charset="-128"/>
                <a:ea typeface="BIZ UDPゴシック" panose="020B0400000000000000" pitchFamily="50" charset="-128"/>
                <a:cs typeface="Meiryo UI"/>
              </a:rPr>
              <a:t>51,500</a:t>
            </a:r>
            <a:r>
              <a:rPr sz="1400" spc="-5" dirty="0">
                <a:latin typeface="BIZ UDPゴシック" panose="020B0400000000000000" pitchFamily="50" charset="-128"/>
                <a:ea typeface="BIZ UDPゴシック" panose="020B0400000000000000" pitchFamily="50" charset="-128"/>
                <a:cs typeface="メイリオ"/>
              </a:rPr>
              <a:t>千円÷</a:t>
            </a:r>
            <a:r>
              <a:rPr sz="1400" spc="-10" dirty="0">
                <a:latin typeface="BIZ UDPゴシック" panose="020B0400000000000000" pitchFamily="50" charset="-128"/>
                <a:ea typeface="BIZ UDPゴシック" panose="020B0400000000000000" pitchFamily="50" charset="-128"/>
                <a:cs typeface="Meiryo UI"/>
              </a:rPr>
              <a:t>480t/</a:t>
            </a:r>
            <a:r>
              <a:rPr lang="en-US" sz="1400" spc="-10" dirty="0">
                <a:latin typeface="BIZ UDPゴシック" panose="020B0400000000000000" pitchFamily="50" charset="-128"/>
                <a:ea typeface="BIZ UDPゴシック" panose="020B0400000000000000" pitchFamily="50" charset="-128"/>
                <a:cs typeface="Meiryo UI"/>
              </a:rPr>
              <a:t>CO</a:t>
            </a:r>
            <a:r>
              <a:rPr sz="1400" spc="-10" dirty="0">
                <a:latin typeface="BIZ UDPゴシック" panose="020B0400000000000000" pitchFamily="50" charset="-128"/>
                <a:ea typeface="BIZ UDPゴシック" panose="020B0400000000000000" pitchFamily="50" charset="-128"/>
                <a:cs typeface="Meiryo UI"/>
              </a:rPr>
              <a:t>2</a:t>
            </a:r>
            <a:endParaRPr sz="1400" dirty="0">
              <a:latin typeface="BIZ UDPゴシック" panose="020B0400000000000000" pitchFamily="50" charset="-128"/>
              <a:ea typeface="BIZ UDPゴシック" panose="020B0400000000000000" pitchFamily="50" charset="-128"/>
              <a:cs typeface="Meiryo UI"/>
            </a:endParaRPr>
          </a:p>
          <a:p>
            <a:pPr marL="71755">
              <a:lnSpc>
                <a:spcPct val="100000"/>
              </a:lnSpc>
              <a:spcBef>
                <a:spcPts val="160"/>
              </a:spcBef>
            </a:pPr>
            <a:r>
              <a:rPr sz="1400" spc="-20" dirty="0">
                <a:latin typeface="BIZ UDPゴシック" panose="020B0400000000000000" pitchFamily="50" charset="-128"/>
                <a:ea typeface="BIZ UDPゴシック" panose="020B0400000000000000" pitchFamily="50" charset="-128"/>
                <a:cs typeface="Meiryo UI"/>
              </a:rPr>
              <a:t>=</a:t>
            </a:r>
            <a:r>
              <a:rPr sz="1400" spc="-20" dirty="0">
                <a:solidFill>
                  <a:srgbClr val="FF0000"/>
                </a:solidFill>
                <a:latin typeface="BIZ UDPゴシック" panose="020B0400000000000000" pitchFamily="50" charset="-128"/>
                <a:ea typeface="BIZ UDPゴシック" panose="020B0400000000000000" pitchFamily="50" charset="-128"/>
                <a:cs typeface="Meiryo UI"/>
              </a:rPr>
              <a:t>107</a:t>
            </a:r>
            <a:endParaRPr sz="1400" dirty="0">
              <a:latin typeface="BIZ UDPゴシック" panose="020B0400000000000000" pitchFamily="50" charset="-128"/>
              <a:ea typeface="BIZ UDPゴシック" panose="020B0400000000000000" pitchFamily="50" charset="-128"/>
              <a:cs typeface="Meiryo UI"/>
            </a:endParaRPr>
          </a:p>
        </p:txBody>
      </p:sp>
      <p:sp>
        <p:nvSpPr>
          <p:cNvPr id="66" name="object 64">
            <a:extLst>
              <a:ext uri="{FF2B5EF4-FFF2-40B4-BE49-F238E27FC236}">
                <a16:creationId xmlns:a16="http://schemas.microsoft.com/office/drawing/2014/main" id="{BB5F75DE-4C5A-7A39-10C9-9AB236C6903B}"/>
              </a:ext>
            </a:extLst>
          </p:cNvPr>
          <p:cNvSpPr txBox="1"/>
          <p:nvPr/>
        </p:nvSpPr>
        <p:spPr>
          <a:xfrm>
            <a:off x="5141939" y="5752076"/>
            <a:ext cx="2013748" cy="546303"/>
          </a:xfrm>
          <a:prstGeom prst="rect">
            <a:avLst/>
          </a:prstGeom>
        </p:spPr>
        <p:txBody>
          <a:bodyPr vert="horz" wrap="square" lIns="0" tIns="12700" rIns="0" bIns="0" rtlCol="0">
            <a:spAutoFit/>
          </a:bodyPr>
          <a:lstStyle/>
          <a:p>
            <a:pPr marL="12700">
              <a:spcBef>
                <a:spcPts val="100"/>
              </a:spcBef>
            </a:pPr>
            <a:r>
              <a:rPr lang="ja-JP" altLang="en-US" sz="1100" spc="-10" dirty="0">
                <a:solidFill>
                  <a:srgbClr val="FF0000"/>
                </a:solidFill>
                <a:latin typeface="BIZ UDPゴシック" panose="020B0400000000000000" pitchFamily="50" charset="-128"/>
                <a:ea typeface="BIZ UDPゴシック" panose="020B0400000000000000" pitchFamily="50" charset="-128"/>
                <a:cs typeface="メイリオ"/>
              </a:rPr>
              <a:t>炭素生産性の向上率</a:t>
            </a:r>
            <a:endParaRPr lang="ja-JP" altLang="en-US" sz="1100" dirty="0">
              <a:solidFill>
                <a:srgbClr val="FF0000"/>
              </a:solidFill>
              <a:latin typeface="BIZ UDPゴシック" panose="020B0400000000000000" pitchFamily="50" charset="-128"/>
              <a:ea typeface="BIZ UDPゴシック" panose="020B0400000000000000" pitchFamily="50" charset="-128"/>
              <a:cs typeface="Meiryo UI"/>
            </a:endParaRPr>
          </a:p>
          <a:p>
            <a:pPr marL="12700">
              <a:lnSpc>
                <a:spcPct val="100000"/>
              </a:lnSpc>
              <a:spcBef>
                <a:spcPts val="100"/>
              </a:spcBef>
            </a:pPr>
            <a:r>
              <a:rPr sz="1100" dirty="0">
                <a:solidFill>
                  <a:srgbClr val="FF0000"/>
                </a:solidFill>
                <a:latin typeface="BIZ UDPゴシック" panose="020B0400000000000000" pitchFamily="50" charset="-128"/>
                <a:ea typeface="BIZ UDPゴシック" panose="020B0400000000000000" pitchFamily="50" charset="-128"/>
                <a:cs typeface="Meiryo UI"/>
              </a:rPr>
              <a:t>=</a:t>
            </a:r>
            <a:r>
              <a:rPr sz="1100" dirty="0">
                <a:solidFill>
                  <a:srgbClr val="FF0000"/>
                </a:solidFill>
                <a:latin typeface="BIZ UDPゴシック" panose="020B0400000000000000" pitchFamily="50" charset="-128"/>
                <a:ea typeface="BIZ UDPゴシック" panose="020B0400000000000000" pitchFamily="50" charset="-128"/>
                <a:cs typeface="メイリオ"/>
              </a:rPr>
              <a:t>（</a:t>
            </a:r>
            <a:r>
              <a:rPr sz="1100" dirty="0">
                <a:solidFill>
                  <a:srgbClr val="FF0000"/>
                </a:solidFill>
                <a:latin typeface="BIZ UDPゴシック" panose="020B0400000000000000" pitchFamily="50" charset="-128"/>
                <a:ea typeface="BIZ UDPゴシック" panose="020B0400000000000000" pitchFamily="50" charset="-128"/>
                <a:cs typeface="Meiryo UI"/>
              </a:rPr>
              <a:t>114.44…</a:t>
            </a:r>
            <a:r>
              <a:rPr sz="1100" spc="-35" dirty="0">
                <a:solidFill>
                  <a:srgbClr val="FF0000"/>
                </a:solidFill>
                <a:latin typeface="BIZ UDPゴシック" panose="020B0400000000000000" pitchFamily="50" charset="-128"/>
                <a:ea typeface="BIZ UDPゴシック" panose="020B0400000000000000" pitchFamily="50" charset="-128"/>
                <a:cs typeface="Meiryo UI"/>
              </a:rPr>
              <a:t> </a:t>
            </a:r>
            <a:r>
              <a:rPr sz="1100" dirty="0">
                <a:solidFill>
                  <a:srgbClr val="FF0000"/>
                </a:solidFill>
                <a:latin typeface="BIZ UDPゴシック" panose="020B0400000000000000" pitchFamily="50" charset="-128"/>
                <a:ea typeface="BIZ UDPゴシック" panose="020B0400000000000000" pitchFamily="50" charset="-128"/>
                <a:cs typeface="メイリオ"/>
              </a:rPr>
              <a:t>－</a:t>
            </a:r>
            <a:r>
              <a:rPr sz="1100" spc="-10" dirty="0">
                <a:solidFill>
                  <a:srgbClr val="FF0000"/>
                </a:solidFill>
                <a:latin typeface="BIZ UDPゴシック" panose="020B0400000000000000" pitchFamily="50" charset="-128"/>
                <a:ea typeface="BIZ UDPゴシック" panose="020B0400000000000000" pitchFamily="50" charset="-128"/>
                <a:cs typeface="メイリオ"/>
              </a:rPr>
              <a:t> </a:t>
            </a:r>
            <a:r>
              <a:rPr sz="1100" dirty="0">
                <a:solidFill>
                  <a:srgbClr val="FF0000"/>
                </a:solidFill>
                <a:latin typeface="BIZ UDPゴシック" panose="020B0400000000000000" pitchFamily="50" charset="-128"/>
                <a:ea typeface="BIZ UDPゴシック" panose="020B0400000000000000" pitchFamily="50" charset="-128"/>
                <a:cs typeface="Meiryo UI"/>
              </a:rPr>
              <a:t>100</a:t>
            </a:r>
            <a:r>
              <a:rPr sz="1100" dirty="0">
                <a:solidFill>
                  <a:srgbClr val="FF0000"/>
                </a:solidFill>
                <a:latin typeface="BIZ UDPゴシック" panose="020B0400000000000000" pitchFamily="50" charset="-128"/>
                <a:ea typeface="BIZ UDPゴシック" panose="020B0400000000000000" pitchFamily="50" charset="-128"/>
                <a:cs typeface="メイリオ"/>
              </a:rPr>
              <a:t>）</a:t>
            </a:r>
            <a:r>
              <a:rPr sz="1100" dirty="0">
                <a:solidFill>
                  <a:srgbClr val="FF0000"/>
                </a:solidFill>
                <a:latin typeface="BIZ UDPゴシック" panose="020B0400000000000000" pitchFamily="50" charset="-128"/>
                <a:ea typeface="BIZ UDPゴシック" panose="020B0400000000000000" pitchFamily="50" charset="-128"/>
                <a:cs typeface="Meiryo UI"/>
              </a:rPr>
              <a:t>/</a:t>
            </a:r>
            <a:r>
              <a:rPr sz="1100" spc="-10" dirty="0">
                <a:solidFill>
                  <a:srgbClr val="FF0000"/>
                </a:solidFill>
                <a:latin typeface="BIZ UDPゴシック" panose="020B0400000000000000" pitchFamily="50" charset="-128"/>
                <a:ea typeface="BIZ UDPゴシック" panose="020B0400000000000000" pitchFamily="50" charset="-128"/>
                <a:cs typeface="Meiryo UI"/>
              </a:rPr>
              <a:t> </a:t>
            </a:r>
            <a:r>
              <a:rPr sz="1100" spc="-25" dirty="0">
                <a:solidFill>
                  <a:srgbClr val="FF0000"/>
                </a:solidFill>
                <a:latin typeface="BIZ UDPゴシック" panose="020B0400000000000000" pitchFamily="50" charset="-128"/>
                <a:ea typeface="BIZ UDPゴシック" panose="020B0400000000000000" pitchFamily="50" charset="-128"/>
                <a:cs typeface="Meiryo UI"/>
              </a:rPr>
              <a:t>100</a:t>
            </a:r>
            <a:endParaRPr lang="ja-JP" altLang="en-US" sz="1100" spc="-25" dirty="0">
              <a:solidFill>
                <a:srgbClr val="FF0000"/>
              </a:solidFill>
              <a:latin typeface="BIZ UDPゴシック" panose="020B0400000000000000" pitchFamily="50" charset="-128"/>
              <a:ea typeface="BIZ UDPゴシック" panose="020B0400000000000000" pitchFamily="50" charset="-128"/>
              <a:cs typeface="Meiryo UI"/>
            </a:endParaRPr>
          </a:p>
          <a:p>
            <a:pPr marL="12700">
              <a:spcBef>
                <a:spcPts val="100"/>
              </a:spcBef>
            </a:pPr>
            <a:r>
              <a:rPr lang="en-US" altLang="ja-JP" sz="1100" spc="-10" dirty="0">
                <a:solidFill>
                  <a:srgbClr val="FF0000"/>
                </a:solidFill>
                <a:latin typeface="BIZ UDPゴシック" panose="020B0400000000000000" pitchFamily="50" charset="-128"/>
                <a:ea typeface="BIZ UDPゴシック" panose="020B0400000000000000" pitchFamily="50" charset="-128"/>
                <a:cs typeface="Meiryo UI"/>
              </a:rPr>
              <a:t>=14.4…%</a:t>
            </a:r>
            <a:endParaRPr lang="ja-JP" altLang="en-US" sz="1100" dirty="0">
              <a:latin typeface="BIZ UDPゴシック" panose="020B0400000000000000" pitchFamily="50" charset="-128"/>
              <a:ea typeface="BIZ UDPゴシック" panose="020B0400000000000000" pitchFamily="50" charset="-128"/>
              <a:cs typeface="Meiryo UI"/>
            </a:endParaRPr>
          </a:p>
        </p:txBody>
      </p:sp>
      <p:sp>
        <p:nvSpPr>
          <p:cNvPr id="68" name="object 66">
            <a:extLst>
              <a:ext uri="{FF2B5EF4-FFF2-40B4-BE49-F238E27FC236}">
                <a16:creationId xmlns:a16="http://schemas.microsoft.com/office/drawing/2014/main" id="{34F30CD0-279B-456A-6403-6CD2692D4EB3}"/>
              </a:ext>
            </a:extLst>
          </p:cNvPr>
          <p:cNvSpPr txBox="1"/>
          <p:nvPr/>
        </p:nvSpPr>
        <p:spPr>
          <a:xfrm>
            <a:off x="3352546" y="1405851"/>
            <a:ext cx="1543685" cy="1145698"/>
          </a:xfrm>
          <a:prstGeom prst="rect">
            <a:avLst/>
          </a:prstGeom>
        </p:spPr>
        <p:txBody>
          <a:bodyPr vert="horz" wrap="square" lIns="0" tIns="12065" rIns="0" bIns="0" rtlCol="0">
            <a:spAutoFit/>
          </a:bodyPr>
          <a:lstStyle/>
          <a:p>
            <a:pPr marL="409575" marR="287655">
              <a:lnSpc>
                <a:spcPct val="100000"/>
              </a:lnSpc>
              <a:spcBef>
                <a:spcPts val="95"/>
              </a:spcBef>
            </a:pPr>
            <a:r>
              <a:rPr sz="1000" spc="-10" dirty="0">
                <a:latin typeface="BIZ UDPゴシック" panose="020B0400000000000000" pitchFamily="50" charset="-128"/>
                <a:ea typeface="BIZ UDPゴシック" panose="020B0400000000000000" pitchFamily="50" charset="-128"/>
                <a:cs typeface="メイリオ"/>
              </a:rPr>
              <a:t>（</a:t>
            </a:r>
            <a:r>
              <a:rPr sz="1000" spc="-10" dirty="0">
                <a:latin typeface="BIZ UDPゴシック" panose="020B0400000000000000" pitchFamily="50" charset="-128"/>
                <a:ea typeface="BIZ UDPゴシック" panose="020B0400000000000000" pitchFamily="50" charset="-128"/>
                <a:cs typeface="Meiryo UI"/>
              </a:rPr>
              <a:t>1</a:t>
            </a:r>
            <a:r>
              <a:rPr sz="1000" spc="-10" dirty="0">
                <a:latin typeface="BIZ UDPゴシック" panose="020B0400000000000000" pitchFamily="50" charset="-128"/>
                <a:ea typeface="BIZ UDPゴシック" panose="020B0400000000000000" pitchFamily="50" charset="-128"/>
                <a:cs typeface="メイリオ"/>
              </a:rPr>
              <a:t>年目は照</a:t>
            </a:r>
            <a:r>
              <a:rPr sz="1000" spc="-50" dirty="0">
                <a:latin typeface="BIZ UDPゴシック" panose="020B0400000000000000" pitchFamily="50" charset="-128"/>
                <a:ea typeface="BIZ UDPゴシック" panose="020B0400000000000000" pitchFamily="50" charset="-128"/>
                <a:cs typeface="メイリオ"/>
              </a:rPr>
              <a:t>明</a:t>
            </a:r>
            <a:r>
              <a:rPr sz="1000" spc="-10" dirty="0">
                <a:latin typeface="BIZ UDPゴシック" panose="020B0400000000000000" pitchFamily="50" charset="-128"/>
                <a:ea typeface="BIZ UDPゴシック" panose="020B0400000000000000" pitchFamily="50" charset="-128"/>
                <a:cs typeface="メイリオ"/>
              </a:rPr>
              <a:t>は交換せず</a:t>
            </a:r>
            <a:r>
              <a:rPr sz="1000" spc="-50" dirty="0">
                <a:latin typeface="BIZ UDPゴシック" panose="020B0400000000000000" pitchFamily="50" charset="-128"/>
                <a:ea typeface="BIZ UDPゴシック" panose="020B0400000000000000" pitchFamily="50" charset="-128"/>
                <a:cs typeface="メイリオ"/>
              </a:rPr>
              <a:t>）</a:t>
            </a:r>
            <a:endParaRPr sz="1000">
              <a:latin typeface="BIZ UDPゴシック" panose="020B0400000000000000" pitchFamily="50" charset="-128"/>
              <a:ea typeface="BIZ UDPゴシック" panose="020B0400000000000000" pitchFamily="50" charset="-128"/>
              <a:cs typeface="メイリオ"/>
            </a:endParaRPr>
          </a:p>
          <a:p>
            <a:pPr marL="384175" marR="12700">
              <a:lnSpc>
                <a:spcPct val="103000"/>
              </a:lnSpc>
              <a:spcBef>
                <a:spcPts val="890"/>
              </a:spcBef>
            </a:pPr>
            <a:r>
              <a:rPr sz="1000" spc="-10" dirty="0">
                <a:solidFill>
                  <a:srgbClr val="FF0000"/>
                </a:solidFill>
                <a:latin typeface="BIZ UDPゴシック" panose="020B0400000000000000" pitchFamily="50" charset="-128"/>
                <a:ea typeface="BIZ UDPゴシック" panose="020B0400000000000000" pitchFamily="50" charset="-128"/>
                <a:cs typeface="メイリオ"/>
              </a:rPr>
              <a:t>古くなったファン</a:t>
            </a:r>
            <a:r>
              <a:rPr sz="1000" spc="-50" dirty="0">
                <a:solidFill>
                  <a:srgbClr val="FF0000"/>
                </a:solidFill>
                <a:latin typeface="BIZ UDPゴシック" panose="020B0400000000000000" pitchFamily="50" charset="-128"/>
                <a:ea typeface="BIZ UDPゴシック" panose="020B0400000000000000" pitchFamily="50" charset="-128"/>
                <a:cs typeface="メイリオ"/>
              </a:rPr>
              <a:t>を</a:t>
            </a:r>
            <a:r>
              <a:rPr sz="1000" spc="-10" dirty="0">
                <a:solidFill>
                  <a:srgbClr val="FF0000"/>
                </a:solidFill>
                <a:latin typeface="BIZ UDPゴシック" panose="020B0400000000000000" pitchFamily="50" charset="-128"/>
                <a:ea typeface="BIZ UDPゴシック" panose="020B0400000000000000" pitchFamily="50" charset="-128"/>
                <a:cs typeface="メイリオ"/>
              </a:rPr>
              <a:t>最新のものに交</a:t>
            </a:r>
            <a:r>
              <a:rPr sz="1000" spc="-50" dirty="0">
                <a:solidFill>
                  <a:srgbClr val="FF0000"/>
                </a:solidFill>
                <a:latin typeface="BIZ UDPゴシック" panose="020B0400000000000000" pitchFamily="50" charset="-128"/>
                <a:ea typeface="BIZ UDPゴシック" panose="020B0400000000000000" pitchFamily="50" charset="-128"/>
                <a:cs typeface="メイリオ"/>
              </a:rPr>
              <a:t>換</a:t>
            </a:r>
            <a:endParaRPr sz="1000">
              <a:latin typeface="BIZ UDPゴシック" panose="020B0400000000000000" pitchFamily="50" charset="-128"/>
              <a:ea typeface="BIZ UDPゴシック" panose="020B0400000000000000" pitchFamily="50" charset="-128"/>
              <a:cs typeface="メイリオ"/>
            </a:endParaRPr>
          </a:p>
          <a:p>
            <a:pPr>
              <a:lnSpc>
                <a:spcPct val="100000"/>
              </a:lnSpc>
              <a:spcBef>
                <a:spcPts val="75"/>
              </a:spcBef>
            </a:pPr>
            <a:endParaRPr sz="550">
              <a:latin typeface="BIZ UDPゴシック" panose="020B0400000000000000" pitchFamily="50" charset="-128"/>
              <a:ea typeface="BIZ UDPゴシック" panose="020B0400000000000000" pitchFamily="50" charset="-128"/>
              <a:cs typeface="メイリオ"/>
            </a:endParaRPr>
          </a:p>
          <a:p>
            <a:pPr marL="12700" marR="5080">
              <a:lnSpc>
                <a:spcPct val="103000"/>
              </a:lnSpc>
            </a:pPr>
            <a:r>
              <a:rPr sz="1000" spc="-10" dirty="0">
                <a:solidFill>
                  <a:srgbClr val="FF0000"/>
                </a:solidFill>
                <a:latin typeface="BIZ UDPゴシック" panose="020B0400000000000000" pitchFamily="50" charset="-128"/>
                <a:ea typeface="BIZ UDPゴシック" panose="020B0400000000000000" pitchFamily="50" charset="-128"/>
                <a:cs typeface="メイリオ"/>
              </a:rPr>
              <a:t>工場の主要機械装置を燃</a:t>
            </a:r>
            <a:r>
              <a:rPr sz="1000" spc="-50" dirty="0">
                <a:solidFill>
                  <a:srgbClr val="FF0000"/>
                </a:solidFill>
                <a:latin typeface="BIZ UDPゴシック" panose="020B0400000000000000" pitchFamily="50" charset="-128"/>
                <a:ea typeface="BIZ UDPゴシック" panose="020B0400000000000000" pitchFamily="50" charset="-128"/>
                <a:cs typeface="メイリオ"/>
              </a:rPr>
              <a:t>費</a:t>
            </a:r>
            <a:r>
              <a:rPr sz="1000" spc="-10" dirty="0">
                <a:solidFill>
                  <a:srgbClr val="FF0000"/>
                </a:solidFill>
                <a:latin typeface="BIZ UDPゴシック" panose="020B0400000000000000" pitchFamily="50" charset="-128"/>
                <a:ea typeface="BIZ UDPゴシック" panose="020B0400000000000000" pitchFamily="50" charset="-128"/>
                <a:cs typeface="メイリオ"/>
              </a:rPr>
              <a:t>の良い最新のものに更</a:t>
            </a:r>
            <a:r>
              <a:rPr sz="1000" spc="-50" dirty="0">
                <a:solidFill>
                  <a:srgbClr val="FF0000"/>
                </a:solidFill>
                <a:latin typeface="BIZ UDPゴシック" panose="020B0400000000000000" pitchFamily="50" charset="-128"/>
                <a:ea typeface="BIZ UDPゴシック" panose="020B0400000000000000" pitchFamily="50" charset="-128"/>
                <a:cs typeface="メイリオ"/>
              </a:rPr>
              <a:t>新</a:t>
            </a:r>
            <a:endParaRPr sz="1000">
              <a:latin typeface="BIZ UDPゴシック" panose="020B0400000000000000" pitchFamily="50" charset="-128"/>
              <a:ea typeface="BIZ UDPゴシック" panose="020B0400000000000000" pitchFamily="50" charset="-128"/>
              <a:cs typeface="メイリオ"/>
            </a:endParaRPr>
          </a:p>
        </p:txBody>
      </p:sp>
    </p:spTree>
    <p:extLst>
      <p:ext uri="{BB962C8B-B14F-4D97-AF65-F5344CB8AC3E}">
        <p14:creationId xmlns:p14="http://schemas.microsoft.com/office/powerpoint/2010/main" val="273502819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カーボンニュートラル関連のことば　「イニシアチブ」</a:t>
            </a:r>
          </a:p>
        </p:txBody>
      </p:sp>
      <p:sp>
        <p:nvSpPr>
          <p:cNvPr id="3" name="テキスト ボックス 2">
            <a:extLst>
              <a:ext uri="{FF2B5EF4-FFF2-40B4-BE49-F238E27FC236}">
                <a16:creationId xmlns:a16="http://schemas.microsoft.com/office/drawing/2014/main" id="{6F032A4F-6D6D-D3BE-2A5F-6E109D039A26}"/>
              </a:ext>
            </a:extLst>
          </p:cNvPr>
          <p:cNvSpPr txBox="1"/>
          <p:nvPr/>
        </p:nvSpPr>
        <p:spPr>
          <a:xfrm>
            <a:off x="308484" y="692696"/>
            <a:ext cx="9289032" cy="461665"/>
          </a:xfrm>
          <a:prstGeom prst="rect">
            <a:avLst/>
          </a:prstGeom>
          <a:noFill/>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イニシアチブ　</a:t>
            </a:r>
            <a:r>
              <a:rPr kumimoji="1" lang="en-US" altLang="ja-JP" sz="2400" dirty="0">
                <a:latin typeface="BIZ UDPゴシック" panose="020B0400000000000000" pitchFamily="50" charset="-128"/>
                <a:ea typeface="BIZ UDPゴシック" panose="020B0400000000000000" pitchFamily="50" charset="-128"/>
              </a:rPr>
              <a:t>initiative </a:t>
            </a:r>
            <a:r>
              <a:rPr kumimoji="1" lang="ja-JP" altLang="en-US" sz="2400" dirty="0">
                <a:latin typeface="BIZ UDPゴシック" panose="020B0400000000000000" pitchFamily="50" charset="-128"/>
                <a:ea typeface="BIZ UDPゴシック" panose="020B0400000000000000" pitchFamily="50" charset="-128"/>
              </a:rPr>
              <a:t>～　課題解決への構想・戦略・行動計画</a:t>
            </a:r>
            <a:endParaRPr kumimoji="1" lang="en-US" altLang="ja-JP" sz="24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CB74853-66A8-90EB-3430-E50ECAB35C4E}"/>
              </a:ext>
            </a:extLst>
          </p:cNvPr>
          <p:cNvSpPr txBox="1"/>
          <p:nvPr/>
        </p:nvSpPr>
        <p:spPr>
          <a:xfrm>
            <a:off x="308484" y="1268760"/>
            <a:ext cx="9289032" cy="557075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b="1" dirty="0">
                <a:solidFill>
                  <a:srgbClr val="FF0000"/>
                </a:solidFill>
                <a:latin typeface="BIZ UDPゴシック" panose="020B0400000000000000" pitchFamily="50" charset="-128"/>
                <a:ea typeface="BIZ UDPゴシック" panose="020B0400000000000000" pitchFamily="50" charset="-128"/>
              </a:rPr>
              <a:t>GHG (Green House  Gas Protocol)</a:t>
            </a:r>
          </a:p>
          <a:p>
            <a:pPr marL="742950" lvl="1" indent="-285750">
              <a:buFont typeface="Arial" panose="020B0604020202020204" pitchFamily="34" charset="0"/>
              <a:buChar char="•"/>
            </a:pPr>
            <a:r>
              <a:rPr lang="en-US" altLang="ja-JP" sz="1400" i="0" dirty="0">
                <a:solidFill>
                  <a:srgbClr val="333333"/>
                </a:solidFill>
                <a:effectLst/>
                <a:latin typeface="BIZ UDPゴシック" panose="020B0400000000000000" pitchFamily="50" charset="-128"/>
                <a:ea typeface="BIZ UDPゴシック" panose="020B0400000000000000" pitchFamily="50" charset="-128"/>
              </a:rPr>
              <a:t>GHG</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プロトコルイニシアチブは、国際的な</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GHG</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排出量の算定と報告の基準を開発し、それを広めていくことを目的として活動しています。</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 GHG</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プロトコルイニシアチブが作成した</a:t>
            </a:r>
            <a:r>
              <a:rPr lang="ja-JP" altLang="en-US" sz="1400" b="1" i="0" dirty="0">
                <a:solidFill>
                  <a:srgbClr val="FF0000"/>
                </a:solidFill>
                <a:effectLst/>
                <a:latin typeface="BIZ UDPゴシック" panose="020B0400000000000000" pitchFamily="50" charset="-128"/>
                <a:ea typeface="BIZ UDPゴシック" panose="020B0400000000000000" pitchFamily="50" charset="-128"/>
              </a:rPr>
              <a:t>「</a:t>
            </a:r>
            <a:r>
              <a:rPr lang="en-US" altLang="ja-JP" sz="1400" b="1" i="0" dirty="0">
                <a:solidFill>
                  <a:srgbClr val="FF0000"/>
                </a:solidFill>
                <a:effectLst/>
                <a:latin typeface="BIZ UDPゴシック" panose="020B0400000000000000" pitchFamily="50" charset="-128"/>
                <a:ea typeface="BIZ UDPゴシック" panose="020B0400000000000000" pitchFamily="50" charset="-128"/>
              </a:rPr>
              <a:t>GHG</a:t>
            </a:r>
            <a:r>
              <a:rPr lang="ja-JP" altLang="en-US" sz="1400" b="1" i="0" dirty="0">
                <a:solidFill>
                  <a:srgbClr val="FF0000"/>
                </a:solidFill>
                <a:effectLst/>
                <a:latin typeface="BIZ UDPゴシック" panose="020B0400000000000000" pitchFamily="50" charset="-128"/>
                <a:ea typeface="BIZ UDPゴシック" panose="020B0400000000000000" pitchFamily="50" charset="-128"/>
              </a:rPr>
              <a:t>プロトコル」</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とは、</a:t>
            </a:r>
            <a:r>
              <a:rPr lang="ja-JP" altLang="en-US" sz="1400" b="1" i="0" dirty="0">
                <a:solidFill>
                  <a:srgbClr val="333333"/>
                </a:solidFill>
                <a:effectLst/>
                <a:latin typeface="BIZ UDPゴシック" panose="020B0400000000000000" pitchFamily="50" charset="-128"/>
                <a:ea typeface="BIZ UDPゴシック" panose="020B0400000000000000" pitchFamily="50" charset="-128"/>
              </a:rPr>
              <a:t>国際的な温室効果ガス（</a:t>
            </a:r>
            <a:r>
              <a:rPr lang="en-US" altLang="ja-JP" sz="1400" b="1" i="0" dirty="0">
                <a:solidFill>
                  <a:srgbClr val="333333"/>
                </a:solidFill>
                <a:effectLst/>
                <a:latin typeface="BIZ UDPゴシック" panose="020B0400000000000000" pitchFamily="50" charset="-128"/>
                <a:ea typeface="BIZ UDPゴシック" panose="020B0400000000000000" pitchFamily="50" charset="-128"/>
              </a:rPr>
              <a:t>Greenhouse Gas</a:t>
            </a:r>
            <a:r>
              <a:rPr lang="ja-JP" altLang="en-US" sz="1400" b="1" i="0" dirty="0">
                <a:solidFill>
                  <a:srgbClr val="333333"/>
                </a:solidFill>
                <a:effectLst/>
                <a:latin typeface="BIZ UDPゴシック" panose="020B0400000000000000" pitchFamily="50" charset="-128"/>
                <a:ea typeface="BIZ UDPゴシック" panose="020B0400000000000000" pitchFamily="50" charset="-128"/>
              </a:rPr>
              <a:t>：</a:t>
            </a:r>
            <a:r>
              <a:rPr lang="en-US" altLang="ja-JP" sz="1400" b="1" i="0" dirty="0">
                <a:solidFill>
                  <a:srgbClr val="333333"/>
                </a:solidFill>
                <a:effectLst/>
                <a:latin typeface="BIZ UDPゴシック" panose="020B0400000000000000" pitchFamily="50" charset="-128"/>
                <a:ea typeface="BIZ UDPゴシック" panose="020B0400000000000000" pitchFamily="50" charset="-128"/>
              </a:rPr>
              <a:t>GHG</a:t>
            </a:r>
            <a:r>
              <a:rPr lang="ja-JP" altLang="en-US" sz="1400" b="1" i="0" dirty="0">
                <a:solidFill>
                  <a:srgbClr val="333333"/>
                </a:solidFill>
                <a:effectLst/>
                <a:latin typeface="BIZ UDPゴシック" panose="020B0400000000000000" pitchFamily="50" charset="-128"/>
                <a:ea typeface="BIZ UDPゴシック" panose="020B0400000000000000" pitchFamily="50" charset="-128"/>
              </a:rPr>
              <a:t>）の排出量の算定と報告の基準となっています</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a:t>
            </a:r>
          </a:p>
          <a:p>
            <a:pPr marL="285750" indent="-285750">
              <a:buFont typeface="Arial" panose="020B0604020202020204" pitchFamily="34" charset="0"/>
              <a:buChar char="•"/>
            </a:pP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en-US" altLang="ja-JP" dirty="0">
                <a:solidFill>
                  <a:srgbClr val="FF0000"/>
                </a:solidFill>
                <a:latin typeface="BIZ UDPゴシック" panose="020B0400000000000000" pitchFamily="50" charset="-128"/>
                <a:ea typeface="BIZ UDPゴシック" panose="020B0400000000000000" pitchFamily="50" charset="-128"/>
              </a:rPr>
              <a:t>CDP (</a:t>
            </a:r>
            <a:r>
              <a:rPr kumimoji="1" lang="ja-JP" altLang="en-US" dirty="0">
                <a:solidFill>
                  <a:srgbClr val="FF0000"/>
                </a:solidFill>
                <a:latin typeface="BIZ UDPゴシック" panose="020B0400000000000000" pitchFamily="50" charset="-128"/>
                <a:ea typeface="BIZ UDPゴシック" panose="020B0400000000000000" pitchFamily="50" charset="-128"/>
              </a:rPr>
              <a:t>旧名：</a:t>
            </a:r>
            <a:r>
              <a:rPr kumimoji="1" lang="en-US" altLang="ja-JP" dirty="0">
                <a:solidFill>
                  <a:srgbClr val="FF0000"/>
                </a:solidFill>
                <a:latin typeface="BIZ UDPゴシック" panose="020B0400000000000000" pitchFamily="50" charset="-128"/>
                <a:ea typeface="BIZ UDPゴシック" panose="020B0400000000000000" pitchFamily="50" charset="-128"/>
              </a:rPr>
              <a:t>Carbon Disclosure Project)</a:t>
            </a:r>
          </a:p>
          <a:p>
            <a:pPr marL="742950" lvl="1" indent="-285750">
              <a:buFont typeface="Arial" panose="020B0604020202020204" pitchFamily="34" charset="0"/>
              <a:buChar char="•"/>
            </a:pPr>
            <a:r>
              <a:rPr lang="en-US" altLang="ja-JP" sz="1400" i="0" dirty="0">
                <a:solidFill>
                  <a:srgbClr val="000000"/>
                </a:solidFill>
                <a:effectLst/>
                <a:latin typeface="BIZ UDPゴシック" panose="020B0400000000000000" pitchFamily="50" charset="-128"/>
                <a:ea typeface="BIZ UDPゴシック" panose="020B0400000000000000" pitchFamily="50" charset="-128"/>
              </a:rPr>
              <a:t>CDP</a:t>
            </a:r>
            <a:r>
              <a:rPr lang="ja-JP" altLang="en-US" sz="1400" i="0" dirty="0">
                <a:solidFill>
                  <a:srgbClr val="000000"/>
                </a:solidFill>
                <a:effectLst/>
                <a:latin typeface="BIZ UDPゴシック" panose="020B0400000000000000" pitchFamily="50" charset="-128"/>
                <a:ea typeface="BIZ UDPゴシック" panose="020B0400000000000000" pitchFamily="50" charset="-128"/>
              </a:rPr>
              <a:t>は、投資家向けに企業の環境情報の提供を行うことを目的とした国際的な</a:t>
            </a:r>
            <a:r>
              <a:rPr lang="en-US" altLang="ja-JP" sz="1400" i="0" dirty="0">
                <a:solidFill>
                  <a:srgbClr val="000000"/>
                </a:solidFill>
                <a:effectLst/>
                <a:latin typeface="BIZ UDPゴシック" panose="020B0400000000000000" pitchFamily="50" charset="-128"/>
                <a:ea typeface="BIZ UDPゴシック" panose="020B0400000000000000" pitchFamily="50" charset="-128"/>
              </a:rPr>
              <a:t>NGO</a:t>
            </a:r>
            <a:r>
              <a:rPr lang="ja-JP" altLang="en-US" sz="1400" i="0" dirty="0">
                <a:solidFill>
                  <a:srgbClr val="000000"/>
                </a:solidFill>
                <a:effectLst/>
                <a:latin typeface="BIZ UDPゴシック" panose="020B0400000000000000" pitchFamily="50" charset="-128"/>
                <a:ea typeface="BIZ UDPゴシック" panose="020B0400000000000000" pitchFamily="50" charset="-128"/>
              </a:rPr>
              <a:t>です。気候変動等に関わる事業リスクについて、企業がどのように対応しているか、質問書形式で調査し、評価したうえで公表するものです。</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温室効果ガス排出量に関しての報告は、</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GHG</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プロトコルに従っておこないます。</a:t>
            </a:r>
            <a:endParaRPr kumimoji="1" lang="ja-JP" altLang="en-US"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en-US" altLang="ja-JP" dirty="0">
                <a:solidFill>
                  <a:srgbClr val="FF0000"/>
                </a:solidFill>
                <a:latin typeface="BIZ UDPゴシック" panose="020B0400000000000000" pitchFamily="50" charset="-128"/>
                <a:ea typeface="BIZ UDPゴシック" panose="020B0400000000000000" pitchFamily="50" charset="-128"/>
              </a:rPr>
              <a:t>SBT (Science Based Targets)</a:t>
            </a:r>
          </a:p>
          <a:p>
            <a:pPr marL="742950" lvl="1" indent="-285750">
              <a:buFont typeface="Arial" panose="020B0604020202020204" pitchFamily="34" charset="0"/>
              <a:buChar char="•"/>
            </a:pPr>
            <a:r>
              <a:rPr lang="ja-JP" altLang="en-US" sz="1400" i="0" dirty="0">
                <a:solidFill>
                  <a:srgbClr val="000000"/>
                </a:solidFill>
                <a:effectLst/>
                <a:latin typeface="BIZ UDPゴシック" panose="020B0400000000000000" pitchFamily="50" charset="-128"/>
                <a:ea typeface="BIZ UDPゴシック" panose="020B0400000000000000" pitchFamily="50" charset="-128"/>
              </a:rPr>
              <a:t>パリ協定（世界の気温上昇を産業革命前より</a:t>
            </a:r>
            <a:r>
              <a:rPr lang="en-US" altLang="ja-JP" sz="1400" i="0" dirty="0">
                <a:solidFill>
                  <a:srgbClr val="000000"/>
                </a:solidFill>
                <a:effectLst/>
                <a:latin typeface="BIZ UDPゴシック" panose="020B0400000000000000" pitchFamily="50" charset="-128"/>
                <a:ea typeface="BIZ UDPゴシック" panose="020B0400000000000000" pitchFamily="50" charset="-128"/>
              </a:rPr>
              <a:t>2℃</a:t>
            </a:r>
            <a:r>
              <a:rPr lang="ja-JP" altLang="en-US" sz="1400" i="0" dirty="0">
                <a:solidFill>
                  <a:srgbClr val="000000"/>
                </a:solidFill>
                <a:effectLst/>
                <a:latin typeface="BIZ UDPゴシック" panose="020B0400000000000000" pitchFamily="50" charset="-128"/>
                <a:ea typeface="BIZ UDPゴシック" panose="020B0400000000000000" pitchFamily="50" charset="-128"/>
              </a:rPr>
              <a:t>を下回る水準に抑え、また</a:t>
            </a:r>
            <a:r>
              <a:rPr lang="en-US" altLang="ja-JP" sz="1400" i="0" dirty="0">
                <a:solidFill>
                  <a:srgbClr val="000000"/>
                </a:solidFill>
                <a:effectLst/>
                <a:latin typeface="BIZ UDPゴシック" panose="020B0400000000000000" pitchFamily="50" charset="-128"/>
                <a:ea typeface="BIZ UDPゴシック" panose="020B0400000000000000" pitchFamily="50" charset="-128"/>
              </a:rPr>
              <a:t>1.5</a:t>
            </a:r>
            <a:r>
              <a:rPr lang="ja-JP" altLang="en-US" sz="1400" i="0" dirty="0">
                <a:solidFill>
                  <a:srgbClr val="000000"/>
                </a:solidFill>
                <a:effectLst/>
                <a:latin typeface="BIZ UDPゴシック" panose="020B0400000000000000" pitchFamily="50" charset="-128"/>
                <a:ea typeface="BIZ UDPゴシック" panose="020B0400000000000000" pitchFamily="50" charset="-128"/>
              </a:rPr>
              <a:t>度に抑えることを努力目標とする）が求める水準と整合した、</a:t>
            </a:r>
            <a:r>
              <a:rPr lang="en-US" altLang="ja-JP" sz="1400" i="0" dirty="0">
                <a:solidFill>
                  <a:srgbClr val="000000"/>
                </a:solidFill>
                <a:effectLst/>
                <a:latin typeface="BIZ UDPゴシック" panose="020B0400000000000000" pitchFamily="50" charset="-128"/>
                <a:ea typeface="BIZ UDPゴシック" panose="020B0400000000000000" pitchFamily="50" charset="-128"/>
              </a:rPr>
              <a:t>5</a:t>
            </a:r>
            <a:r>
              <a:rPr lang="ja-JP" altLang="en-US" sz="1400" i="0" dirty="0">
                <a:solidFill>
                  <a:srgbClr val="000000"/>
                </a:solidFill>
                <a:effectLst/>
                <a:latin typeface="BIZ UDPゴシック" panose="020B0400000000000000" pitchFamily="50" charset="-128"/>
                <a:ea typeface="BIZ UDPゴシック" panose="020B0400000000000000" pitchFamily="50" charset="-128"/>
              </a:rPr>
              <a:t>年～</a:t>
            </a:r>
            <a:r>
              <a:rPr lang="en-US" altLang="ja-JP" sz="1400" i="0" dirty="0">
                <a:solidFill>
                  <a:srgbClr val="000000"/>
                </a:solidFill>
                <a:effectLst/>
                <a:latin typeface="BIZ UDPゴシック" panose="020B0400000000000000" pitchFamily="50" charset="-128"/>
                <a:ea typeface="BIZ UDPゴシック" panose="020B0400000000000000" pitchFamily="50" charset="-128"/>
              </a:rPr>
              <a:t>15</a:t>
            </a:r>
            <a:r>
              <a:rPr lang="ja-JP" altLang="en-US" sz="1400" i="0" dirty="0">
                <a:solidFill>
                  <a:srgbClr val="000000"/>
                </a:solidFill>
                <a:effectLst/>
                <a:latin typeface="BIZ UDPゴシック" panose="020B0400000000000000" pitchFamily="50" charset="-128"/>
                <a:ea typeface="BIZ UDPゴシック" panose="020B0400000000000000" pitchFamily="50" charset="-128"/>
              </a:rPr>
              <a:t>年先を目標として企業が設定することを求めています。</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SBT</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の温室効果ガス算定も</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GHG</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プロトコルに基づいています。</a:t>
            </a:r>
            <a:endParaRPr lang="en-US" altLang="ja-JP" sz="1400" i="0" dirty="0">
              <a:solidFill>
                <a:srgbClr val="000000"/>
              </a:solidFill>
              <a:effectLst/>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en-US" altLang="ja-JP" dirty="0">
                <a:solidFill>
                  <a:srgbClr val="FF0000"/>
                </a:solidFill>
                <a:latin typeface="BIZ UDPゴシック" panose="020B0400000000000000" pitchFamily="50" charset="-128"/>
                <a:ea typeface="BIZ UDPゴシック" panose="020B0400000000000000" pitchFamily="50" charset="-128"/>
              </a:rPr>
              <a:t>RE100 (Renewable Energy 100%)</a:t>
            </a:r>
            <a:endParaRPr lang="ja-JP" altLang="en-US" dirty="0">
              <a:solidFill>
                <a:srgbClr val="FF0000"/>
              </a:solidFill>
              <a:latin typeface="BIZ UDPゴシック" panose="020B0400000000000000" pitchFamily="50" charset="-128"/>
              <a:ea typeface="BIZ UDPゴシック" panose="020B0400000000000000" pitchFamily="50" charset="-128"/>
            </a:endParaRPr>
          </a:p>
          <a:p>
            <a:pPr marL="742950" lvl="1" indent="-285750">
              <a:buFont typeface="Arial" panose="020B0604020202020204" pitchFamily="34" charset="0"/>
              <a:buChar char="•"/>
            </a:pPr>
            <a:r>
              <a:rPr lang="en-US" altLang="ja-JP" sz="1400" i="0" dirty="0">
                <a:solidFill>
                  <a:srgbClr val="000000"/>
                </a:solidFill>
                <a:effectLst/>
                <a:latin typeface="BIZ UDPゴシック" panose="020B0400000000000000" pitchFamily="50" charset="-128"/>
                <a:ea typeface="BIZ UDPゴシック" panose="020B0400000000000000" pitchFamily="50" charset="-128"/>
              </a:rPr>
              <a:t>RE100</a:t>
            </a:r>
            <a:r>
              <a:rPr lang="ja-JP" altLang="en-US" sz="1400" i="0" dirty="0">
                <a:solidFill>
                  <a:srgbClr val="000000"/>
                </a:solidFill>
                <a:effectLst/>
                <a:latin typeface="BIZ UDPゴシック" panose="020B0400000000000000" pitchFamily="50" charset="-128"/>
                <a:ea typeface="BIZ UDPゴシック" panose="020B0400000000000000" pitchFamily="50" charset="-128"/>
              </a:rPr>
              <a:t>とは、事業活動で使用する電力を、全て再生可能エネルギー由来の電力で賄うことをコミットした企業が参加する国際的なイニシアチブです。</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RE100 </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の温室効果ガス排出量の査定・報告は</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GHG</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プロトコルに基づいています。</a:t>
            </a:r>
            <a:endParaRPr lang="en-US" altLang="ja-JP" sz="1400" i="0" dirty="0">
              <a:solidFill>
                <a:srgbClr val="000000"/>
              </a:solidFill>
              <a:effectLst/>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lang="ja-JP" altLang="en-US" sz="1400" dirty="0">
              <a:latin typeface="BIZ UDPゴシック" panose="020B0400000000000000" pitchFamily="50" charset="-128"/>
              <a:ea typeface="BIZ UDPゴシック" panose="020B0400000000000000" pitchFamily="50" charset="-128"/>
            </a:endParaRPr>
          </a:p>
          <a:p>
            <a:pPr marL="285750" indent="-285750" algn="l">
              <a:buFont typeface="Arial" panose="020B0604020202020204" pitchFamily="34" charset="0"/>
              <a:buChar char="•"/>
            </a:pPr>
            <a:r>
              <a:rPr lang="en-US" altLang="ja-JP" i="0" dirty="0">
                <a:solidFill>
                  <a:srgbClr val="FF0000"/>
                </a:solidFill>
                <a:effectLst/>
                <a:latin typeface="BIZ UDPゴシック" panose="020B0400000000000000" pitchFamily="50" charset="-128"/>
                <a:ea typeface="BIZ UDPゴシック" panose="020B0400000000000000" pitchFamily="50" charset="-128"/>
              </a:rPr>
              <a:t>Climate Neutral Now</a:t>
            </a:r>
            <a:r>
              <a:rPr lang="ja-JP" altLang="en-US" i="0" dirty="0">
                <a:solidFill>
                  <a:srgbClr val="FF0000"/>
                </a:solidFill>
                <a:effectLst/>
                <a:latin typeface="BIZ UDPゴシック" panose="020B0400000000000000" pitchFamily="50" charset="-128"/>
                <a:ea typeface="BIZ UDPゴシック" panose="020B0400000000000000" pitchFamily="50" charset="-128"/>
              </a:rPr>
              <a:t>（</a:t>
            </a:r>
            <a:r>
              <a:rPr lang="en-US" altLang="ja-JP" i="0" dirty="0">
                <a:solidFill>
                  <a:srgbClr val="FF0000"/>
                </a:solidFill>
                <a:effectLst/>
                <a:latin typeface="BIZ UDPゴシック" panose="020B0400000000000000" pitchFamily="50" charset="-128"/>
                <a:ea typeface="BIZ UDPゴシック" panose="020B0400000000000000" pitchFamily="50" charset="-128"/>
              </a:rPr>
              <a:t>CNN</a:t>
            </a:r>
            <a:r>
              <a:rPr lang="ja-JP" altLang="en-US" i="0" dirty="0">
                <a:solidFill>
                  <a:srgbClr val="FF0000"/>
                </a:solidFill>
                <a:effectLst/>
                <a:latin typeface="BIZ UDPゴシック" panose="020B0400000000000000" pitchFamily="50" charset="-128"/>
                <a:ea typeface="BIZ UDPゴシック" panose="020B0400000000000000" pitchFamily="50" charset="-128"/>
              </a:rPr>
              <a:t>）</a:t>
            </a:r>
          </a:p>
          <a:p>
            <a:pPr marL="742950" lvl="1" indent="-285750">
              <a:buFont typeface="Arial" panose="020B0604020202020204" pitchFamily="34" charset="0"/>
              <a:buChar char="•"/>
            </a:pPr>
            <a:r>
              <a:rPr lang="en-US" altLang="ja-JP" sz="1400" i="0" dirty="0">
                <a:solidFill>
                  <a:srgbClr val="333333"/>
                </a:solidFill>
                <a:effectLst/>
                <a:latin typeface="BIZ UDPゴシック" panose="020B0400000000000000" pitchFamily="50" charset="-128"/>
                <a:ea typeface="BIZ UDPゴシック" panose="020B0400000000000000" pitchFamily="50" charset="-128"/>
              </a:rPr>
              <a:t>Climate Neutral Now</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とは国連の</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UNFCCC</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によって設立された気候変動対策強化のための国際的なイニシアチブです。</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2050</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年までにカーボンニュートラルを達成することを目標としています。温室効果ガス算定・削減は、</a:t>
            </a:r>
            <a:r>
              <a:rPr lang="en-US" altLang="ja-JP" sz="1400" i="0" dirty="0">
                <a:solidFill>
                  <a:srgbClr val="333333"/>
                </a:solidFill>
                <a:effectLst/>
                <a:latin typeface="BIZ UDPゴシック" panose="020B0400000000000000" pitchFamily="50" charset="-128"/>
                <a:ea typeface="BIZ UDPゴシック" panose="020B0400000000000000" pitchFamily="50" charset="-128"/>
              </a:rPr>
              <a:t>GHG</a:t>
            </a:r>
            <a:r>
              <a:rPr lang="ja-JP" altLang="en-US" sz="1400" i="0" dirty="0">
                <a:solidFill>
                  <a:srgbClr val="333333"/>
                </a:solidFill>
                <a:effectLst/>
                <a:latin typeface="BIZ UDPゴシック" panose="020B0400000000000000" pitchFamily="50" charset="-128"/>
                <a:ea typeface="BIZ UDPゴシック" panose="020B0400000000000000" pitchFamily="50" charset="-128"/>
              </a:rPr>
              <a:t>プロトコルに則っておこないます。</a:t>
            </a:r>
          </a:p>
        </p:txBody>
      </p:sp>
    </p:spTree>
    <p:extLst>
      <p:ext uri="{BB962C8B-B14F-4D97-AF65-F5344CB8AC3E}">
        <p14:creationId xmlns:p14="http://schemas.microsoft.com/office/powerpoint/2010/main" val="15605815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0F02FB-6F79-7109-29DB-3DA2E5A87865}"/>
              </a:ext>
            </a:extLst>
          </p:cNvPr>
          <p:cNvSpPr>
            <a:spLocks noGrp="1"/>
          </p:cNvSpPr>
          <p:nvPr>
            <p:ph type="title"/>
          </p:nvPr>
        </p:nvSpPr>
        <p:spPr/>
        <p:txBody>
          <a:bodyPr/>
          <a:lstStyle/>
          <a:p>
            <a:r>
              <a:rPr kumimoji="1" lang="ja-JP" altLang="en-US" dirty="0"/>
              <a:t>参考となる情報源</a:t>
            </a:r>
          </a:p>
        </p:txBody>
      </p:sp>
      <p:sp>
        <p:nvSpPr>
          <p:cNvPr id="3" name="コンテンツ プレースホルダー 2">
            <a:extLst>
              <a:ext uri="{FF2B5EF4-FFF2-40B4-BE49-F238E27FC236}">
                <a16:creationId xmlns:a16="http://schemas.microsoft.com/office/drawing/2014/main" id="{5A5E7786-B012-83EC-FB79-46B5DE44F5C7}"/>
              </a:ext>
            </a:extLst>
          </p:cNvPr>
          <p:cNvSpPr>
            <a:spLocks noGrp="1"/>
          </p:cNvSpPr>
          <p:nvPr>
            <p:ph idx="1"/>
          </p:nvPr>
        </p:nvSpPr>
        <p:spPr>
          <a:xfrm>
            <a:off x="272480" y="692696"/>
            <a:ext cx="9361040" cy="5858049"/>
          </a:xfrm>
        </p:spPr>
        <p:txBody>
          <a:bodyPr/>
          <a:lstStyle/>
          <a:p>
            <a:pPr>
              <a:spcBef>
                <a:spcPts val="0"/>
              </a:spcBef>
            </a:pPr>
            <a:r>
              <a:rPr kumimoji="1" lang="ja-JP" altLang="en-US" sz="1800" dirty="0"/>
              <a:t>環境省・経済産業省</a:t>
            </a:r>
            <a:r>
              <a:rPr kumimoji="1" lang="en-US" altLang="ja-JP" sz="1800" dirty="0"/>
              <a:t>『</a:t>
            </a:r>
            <a:r>
              <a:rPr kumimoji="1" lang="ja-JP" altLang="en-US" sz="1800" dirty="0"/>
              <a:t>グリーンバリューチェーンプラットフォーム</a:t>
            </a:r>
            <a:r>
              <a:rPr kumimoji="1" lang="en-US" altLang="ja-JP" sz="1800" dirty="0"/>
              <a:t>』</a:t>
            </a:r>
          </a:p>
          <a:p>
            <a:pPr lvl="1">
              <a:spcBef>
                <a:spcPts val="0"/>
              </a:spcBef>
            </a:pPr>
            <a:r>
              <a:rPr kumimoji="1" lang="en-US" altLang="ja-JP" sz="1400" dirty="0"/>
              <a:t>https://www.env.go.jp/earth/ondanka/supply_chain/gvc /index.html</a:t>
            </a:r>
          </a:p>
          <a:p>
            <a:pPr lvl="1">
              <a:spcBef>
                <a:spcPts val="0"/>
              </a:spcBef>
            </a:pPr>
            <a:r>
              <a:rPr kumimoji="1" lang="ja-JP" altLang="en-US" sz="1400" dirty="0"/>
              <a:t>環境省・経済産業省が共同で情報提供する、サプライチェーン排出量に関する情報プラットフォーム。</a:t>
            </a:r>
            <a:r>
              <a:rPr kumimoji="1" lang="en-US" altLang="ja-JP" sz="1400" dirty="0"/>
              <a:t>SBT </a:t>
            </a:r>
            <a:r>
              <a:rPr kumimoji="1" lang="ja-JP" altLang="en-US" sz="1400" dirty="0"/>
              <a:t>の他、</a:t>
            </a:r>
            <a:r>
              <a:rPr kumimoji="1" lang="en-US" altLang="ja-JP" sz="1400" dirty="0"/>
              <a:t>RE100</a:t>
            </a:r>
            <a:r>
              <a:rPr kumimoji="1" lang="ja-JP" altLang="en-US" sz="1400" dirty="0"/>
              <a:t>、</a:t>
            </a:r>
            <a:r>
              <a:rPr kumimoji="1" lang="en-US" altLang="ja-JP" sz="1400" dirty="0"/>
              <a:t>WMB</a:t>
            </a:r>
            <a:r>
              <a:rPr kumimoji="1" lang="ja-JP" altLang="en-US" sz="1400" dirty="0"/>
              <a:t>（</a:t>
            </a:r>
            <a:r>
              <a:rPr kumimoji="1" lang="en-US" altLang="ja-JP" sz="1400" dirty="0"/>
              <a:t>We Mean Business</a:t>
            </a:r>
            <a:r>
              <a:rPr kumimoji="1" lang="ja-JP" altLang="en-US" sz="1400" dirty="0"/>
              <a:t>：</a:t>
            </a:r>
            <a:r>
              <a:rPr kumimoji="1" lang="en-US" altLang="ja-JP" sz="1400" dirty="0"/>
              <a:t>SBT</a:t>
            </a:r>
            <a:r>
              <a:rPr kumimoji="1" lang="ja-JP" altLang="en-US" sz="1400" dirty="0"/>
              <a:t>，</a:t>
            </a:r>
            <a:r>
              <a:rPr kumimoji="1" lang="en-US" altLang="ja-JP" sz="1400" dirty="0"/>
              <a:t>RE100</a:t>
            </a:r>
            <a:r>
              <a:rPr kumimoji="1" lang="ja-JP" altLang="en-US" sz="1400" dirty="0"/>
              <a:t>，</a:t>
            </a:r>
            <a:r>
              <a:rPr kumimoji="1" lang="en-US" altLang="ja-JP" sz="1400" dirty="0"/>
              <a:t>EP100</a:t>
            </a:r>
            <a:r>
              <a:rPr kumimoji="1" lang="ja-JP" altLang="en-US" sz="1400" dirty="0"/>
              <a:t>，</a:t>
            </a:r>
            <a:r>
              <a:rPr kumimoji="1" lang="en-US" altLang="ja-JP" sz="1400" dirty="0"/>
              <a:t>EV100 </a:t>
            </a:r>
            <a:r>
              <a:rPr kumimoji="1" lang="ja-JP" altLang="en-US" sz="1400" dirty="0"/>
              <a:t>等のプラットフォーム）に関する関連動向、算定方法等に関する情報を掲載しています。</a:t>
            </a:r>
          </a:p>
          <a:p>
            <a:pPr>
              <a:spcBef>
                <a:spcPts val="0"/>
              </a:spcBef>
            </a:pPr>
            <a:r>
              <a:rPr kumimoji="1" lang="ja-JP" altLang="en-US" sz="1800" dirty="0"/>
              <a:t>エコアクション２１</a:t>
            </a:r>
          </a:p>
          <a:p>
            <a:pPr lvl="1">
              <a:spcBef>
                <a:spcPts val="0"/>
              </a:spcBef>
            </a:pPr>
            <a:r>
              <a:rPr kumimoji="1" lang="en-US" altLang="ja-JP" sz="1400" dirty="0"/>
              <a:t>http://www.ea21.jp/</a:t>
            </a:r>
          </a:p>
          <a:p>
            <a:pPr lvl="1">
              <a:spcBef>
                <a:spcPts val="0"/>
              </a:spcBef>
            </a:pPr>
            <a:r>
              <a:rPr kumimoji="1" lang="ja-JP" altLang="en-US" sz="1400" dirty="0"/>
              <a:t>エコアクション２１は、環境省が策定した中小事業者向けの環境マネジメントシステムです。</a:t>
            </a:r>
            <a:r>
              <a:rPr kumimoji="1" lang="en-US" altLang="ja-JP" sz="1400" dirty="0"/>
              <a:t>PDCA </a:t>
            </a:r>
            <a:r>
              <a:rPr kumimoji="1" lang="ja-JP" altLang="en-US" sz="1400" dirty="0"/>
              <a:t>サイクルに基づいてエネルギー使用量・</a:t>
            </a:r>
            <a:r>
              <a:rPr kumimoji="1" lang="en-US" altLang="ja-JP" sz="1400" dirty="0"/>
              <a:t>CO2 </a:t>
            </a:r>
            <a:r>
              <a:rPr kumimoji="1" lang="ja-JP" altLang="en-US" sz="1400" dirty="0"/>
              <a:t>排出量等を把握、管理し、脱炭素経営を目指す態勢を構築することができます。</a:t>
            </a:r>
          </a:p>
          <a:p>
            <a:pPr>
              <a:spcBef>
                <a:spcPts val="0"/>
              </a:spcBef>
            </a:pPr>
            <a:r>
              <a:rPr kumimoji="1" lang="ja-JP" altLang="en-US" sz="1800" dirty="0"/>
              <a:t>経済産業省 資源エネルギー庁</a:t>
            </a:r>
            <a:r>
              <a:rPr kumimoji="1" lang="en-US" altLang="ja-JP" sz="1800" dirty="0"/>
              <a:t>『</a:t>
            </a:r>
            <a:r>
              <a:rPr kumimoji="1" lang="ja-JP" altLang="en-US" sz="1800" dirty="0"/>
              <a:t>エネルギー白書</a:t>
            </a:r>
            <a:r>
              <a:rPr kumimoji="1" lang="en-US" altLang="ja-JP" sz="1800" dirty="0"/>
              <a:t>』</a:t>
            </a:r>
          </a:p>
          <a:p>
            <a:pPr lvl="1">
              <a:spcBef>
                <a:spcPts val="0"/>
              </a:spcBef>
            </a:pPr>
            <a:r>
              <a:rPr kumimoji="1" lang="en-US" altLang="ja-JP" sz="1400" dirty="0"/>
              <a:t>https://www.enecho.meti.go.jp/about/whitepaper/</a:t>
            </a:r>
          </a:p>
          <a:p>
            <a:pPr lvl="1">
              <a:spcBef>
                <a:spcPts val="0"/>
              </a:spcBef>
            </a:pPr>
            <a:r>
              <a:rPr kumimoji="1" lang="ja-JP" altLang="en-US" sz="1400" dirty="0"/>
              <a:t>エネルギー政策基本法に基づき、資源エネルギー庁が毎年報告する白書。主要国の地球温暖化対策・エネルギー政策やエネルギー動向を把握できます。</a:t>
            </a:r>
          </a:p>
          <a:p>
            <a:pPr>
              <a:spcBef>
                <a:spcPts val="0"/>
              </a:spcBef>
            </a:pPr>
            <a:r>
              <a:rPr kumimoji="1" lang="ja-JP" altLang="en-US" sz="1800" dirty="0"/>
              <a:t>省エネルギーセンター</a:t>
            </a:r>
            <a:r>
              <a:rPr kumimoji="1" lang="en-US" altLang="ja-JP" sz="1800" dirty="0"/>
              <a:t>『</a:t>
            </a:r>
            <a:r>
              <a:rPr kumimoji="1" lang="ja-JP" altLang="en-US" sz="1800" dirty="0"/>
              <a:t>省エネ大賞</a:t>
            </a:r>
            <a:r>
              <a:rPr kumimoji="1" lang="en-US" altLang="ja-JP" sz="1800" dirty="0"/>
              <a:t>』</a:t>
            </a:r>
          </a:p>
          <a:p>
            <a:pPr lvl="1">
              <a:spcBef>
                <a:spcPts val="0"/>
              </a:spcBef>
            </a:pPr>
            <a:r>
              <a:rPr kumimoji="1" lang="en-US" altLang="ja-JP" sz="1400" dirty="0"/>
              <a:t>https://www.eccj.or.jp/bigaward/item.html</a:t>
            </a:r>
          </a:p>
          <a:p>
            <a:pPr lvl="1">
              <a:spcBef>
                <a:spcPts val="0"/>
              </a:spcBef>
            </a:pPr>
            <a:r>
              <a:rPr kumimoji="1" lang="ja-JP" altLang="en-US" sz="1400" dirty="0"/>
              <a:t>国内の産業、業務、運輸各部門における優れた省エネ取組や先進的で高効率な省エネ型製品を表彰する制度。ウェブサイトでは受賞内容を閲覧できます。</a:t>
            </a:r>
          </a:p>
          <a:p>
            <a:pPr>
              <a:spcBef>
                <a:spcPts val="0"/>
              </a:spcBef>
            </a:pPr>
            <a:r>
              <a:rPr kumimoji="1" lang="ja-JP" altLang="en-US" sz="1800" dirty="0"/>
              <a:t>環境省</a:t>
            </a:r>
            <a:r>
              <a:rPr kumimoji="1" lang="en-US" altLang="ja-JP" sz="1800" dirty="0"/>
              <a:t>『</a:t>
            </a:r>
            <a:r>
              <a:rPr kumimoji="1" lang="ja-JP" altLang="en-US" sz="1800" dirty="0"/>
              <a:t>温室効果ガス排出抑制等指針</a:t>
            </a:r>
            <a:r>
              <a:rPr kumimoji="1" lang="en-US" altLang="ja-JP" sz="1800" dirty="0"/>
              <a:t>』</a:t>
            </a:r>
          </a:p>
          <a:p>
            <a:pPr lvl="1">
              <a:spcBef>
                <a:spcPts val="0"/>
              </a:spcBef>
            </a:pPr>
            <a:r>
              <a:rPr kumimoji="1" lang="en-US" altLang="ja-JP" sz="1400" dirty="0"/>
              <a:t>http://www.env.go.jp/earth/ondanka/gel/ghg-guideline/</a:t>
            </a:r>
          </a:p>
          <a:p>
            <a:pPr lvl="1">
              <a:spcBef>
                <a:spcPts val="0"/>
              </a:spcBef>
            </a:pPr>
            <a:r>
              <a:rPr kumimoji="1" lang="ja-JP" altLang="en-US" sz="1400" dirty="0"/>
              <a:t>温室効果ガス排出抑制等指針の概要と、部門別の対策メニューや参考資料等を紹介したウェブサイト。部門別のパンフレットも入手することができます。</a:t>
            </a:r>
          </a:p>
          <a:p>
            <a:pPr>
              <a:spcBef>
                <a:spcPts val="0"/>
              </a:spcBef>
            </a:pPr>
            <a:r>
              <a:rPr kumimoji="1" lang="ja-JP" altLang="en-US" sz="1800" dirty="0"/>
              <a:t>経済産業省・環境省・農林水産省</a:t>
            </a:r>
            <a:r>
              <a:rPr kumimoji="1" lang="en-US" altLang="ja-JP" sz="1800" dirty="0"/>
              <a:t>『</a:t>
            </a:r>
            <a:r>
              <a:rPr kumimoji="1" lang="ja-JP" altLang="en-US" sz="1800" dirty="0"/>
              <a:t>Ｊ－クレジット制度</a:t>
            </a:r>
            <a:r>
              <a:rPr kumimoji="1" lang="en-US" altLang="ja-JP" sz="1800" dirty="0"/>
              <a:t>』</a:t>
            </a:r>
          </a:p>
          <a:p>
            <a:pPr lvl="1">
              <a:spcBef>
                <a:spcPts val="0"/>
              </a:spcBef>
            </a:pPr>
            <a:r>
              <a:rPr kumimoji="1" lang="en-US" altLang="ja-JP" sz="1400" dirty="0"/>
              <a:t>https://japancredit.go.jp/</a:t>
            </a:r>
          </a:p>
          <a:p>
            <a:pPr lvl="1">
              <a:spcBef>
                <a:spcPts val="0"/>
              </a:spcBef>
            </a:pPr>
            <a:r>
              <a:rPr kumimoji="1" lang="ja-JP" altLang="en-US" sz="1400" dirty="0"/>
              <a:t>Ｊ－クレジット制度の概要から入札情報まで、各種情報を入手できます。クレジットの活用に関するページでは、</a:t>
            </a:r>
            <a:r>
              <a:rPr kumimoji="1" lang="en-US" altLang="ja-JP" sz="1400" dirty="0"/>
              <a:t>CDP</a:t>
            </a:r>
            <a:r>
              <a:rPr kumimoji="1" lang="ja-JP" altLang="en-US" sz="1400" dirty="0"/>
              <a:t>・</a:t>
            </a:r>
            <a:r>
              <a:rPr kumimoji="1" lang="en-US" altLang="ja-JP" sz="1400" dirty="0"/>
              <a:t>SBT</a:t>
            </a:r>
            <a:r>
              <a:rPr kumimoji="1" lang="ja-JP" altLang="en-US" sz="1400" dirty="0"/>
              <a:t>・</a:t>
            </a:r>
            <a:r>
              <a:rPr kumimoji="1" lang="en-US" altLang="ja-JP" sz="1400" dirty="0"/>
              <a:t>RE100</a:t>
            </a:r>
            <a:r>
              <a:rPr kumimoji="1" lang="ja-JP" altLang="en-US" sz="1400" dirty="0"/>
              <a:t>での活用の際の注意点も掲載しています。</a:t>
            </a:r>
          </a:p>
        </p:txBody>
      </p:sp>
    </p:spTree>
    <p:extLst>
      <p:ext uri="{BB962C8B-B14F-4D97-AF65-F5344CB8AC3E}">
        <p14:creationId xmlns:p14="http://schemas.microsoft.com/office/powerpoint/2010/main" val="94615086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8B45AD-60F1-2FA9-EAE7-137CFAEC5813}"/>
              </a:ext>
            </a:extLst>
          </p:cNvPr>
          <p:cNvSpPr txBox="1"/>
          <p:nvPr/>
        </p:nvSpPr>
        <p:spPr>
          <a:xfrm>
            <a:off x="2977138" y="4005064"/>
            <a:ext cx="3951723" cy="923330"/>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事業者支援の参考になれば幸いです。</a:t>
            </a:r>
          </a:p>
          <a:p>
            <a:pPr algn="ctr"/>
            <a:endParaRPr lang="ja-JP" altLang="en-US"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ご清聴ありがとうございました。</a:t>
            </a:r>
          </a:p>
        </p:txBody>
      </p:sp>
    </p:spTree>
    <p:extLst>
      <p:ext uri="{BB962C8B-B14F-4D97-AF65-F5344CB8AC3E}">
        <p14:creationId xmlns:p14="http://schemas.microsoft.com/office/powerpoint/2010/main" val="82040764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en-US" altLang="ja-JP" dirty="0"/>
              <a:t>(</a:t>
            </a:r>
            <a:r>
              <a:rPr kumimoji="1" lang="ja-JP" altLang="en-US" dirty="0"/>
              <a:t>参考</a:t>
            </a:r>
            <a:r>
              <a:rPr kumimoji="1" lang="en-US" altLang="ja-JP" dirty="0"/>
              <a:t>)</a:t>
            </a:r>
            <a:r>
              <a:rPr kumimoji="1" lang="ja-JP" altLang="en-US" dirty="0"/>
              <a:t>パリ協定</a:t>
            </a:r>
          </a:p>
        </p:txBody>
      </p:sp>
      <p:sp>
        <p:nvSpPr>
          <p:cNvPr id="3" name="テキスト ボックス 2">
            <a:extLst>
              <a:ext uri="{FF2B5EF4-FFF2-40B4-BE49-F238E27FC236}">
                <a16:creationId xmlns:a16="http://schemas.microsoft.com/office/drawing/2014/main" id="{0D165705-0402-46B7-70A0-909170140E81}"/>
              </a:ext>
            </a:extLst>
          </p:cNvPr>
          <p:cNvSpPr txBox="1"/>
          <p:nvPr/>
        </p:nvSpPr>
        <p:spPr>
          <a:xfrm>
            <a:off x="164468" y="738017"/>
            <a:ext cx="9577064" cy="3539430"/>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パリ協定</a:t>
            </a:r>
            <a:r>
              <a:rPr kumimoji="1" lang="en-US" altLang="ja-JP" dirty="0">
                <a:latin typeface="BIZ UDPゴシック" panose="020B0400000000000000" pitchFamily="50" charset="-128"/>
                <a:ea typeface="BIZ UDPゴシック" panose="020B0400000000000000" pitchFamily="50" charset="-128"/>
              </a:rPr>
              <a:t>】 2015@COP21</a:t>
            </a:r>
            <a:endParaRPr kumimoji="1" lang="ja-JP" altLang="en-US" dirty="0">
              <a:latin typeface="BIZ UDPゴシック" panose="020B0400000000000000" pitchFamily="50" charset="-128"/>
              <a:ea typeface="BIZ UDPゴシック" panose="020B0400000000000000" pitchFamily="50" charset="-128"/>
            </a:endParaRPr>
          </a:p>
          <a:p>
            <a:pPr algn="ctr"/>
            <a:r>
              <a:rPr lang="ja-JP" altLang="ja-JP" sz="1800" spc="-10" dirty="0">
                <a:effectLst/>
                <a:latin typeface="BIZ UDPゴシック" panose="020B0400000000000000" pitchFamily="50" charset="-128"/>
                <a:ea typeface="BIZ UDPゴシック" panose="020B0400000000000000" pitchFamily="50" charset="-128"/>
                <a:cs typeface="Meiryo UI" panose="020B0604030504040204" pitchFamily="50" charset="-128"/>
              </a:rPr>
              <a:t>京都議定書に代わる、全ての国が参加する公平で実効的な</a:t>
            </a:r>
            <a:endParaRPr lang="ja-JP" altLang="en-US" sz="1800" spc="-10" dirty="0">
              <a:effectLst/>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en-US" altLang="ja-JP" sz="1800" spc="-10" dirty="0">
                <a:effectLst/>
                <a:latin typeface="BIZ UDPゴシック" panose="020B0400000000000000" pitchFamily="50" charset="-128"/>
                <a:ea typeface="BIZ UDPゴシック" panose="020B0400000000000000" pitchFamily="50" charset="-128"/>
                <a:cs typeface="Meiryo UI" panose="020B0604030504040204" pitchFamily="50" charset="-128"/>
              </a:rPr>
              <a:t>2020</a:t>
            </a:r>
            <a:r>
              <a:rPr lang="ja-JP" altLang="ja-JP" sz="1800" spc="-10" dirty="0">
                <a:effectLst/>
                <a:latin typeface="BIZ UDPゴシック" panose="020B0400000000000000" pitchFamily="50" charset="-128"/>
                <a:ea typeface="BIZ UDPゴシック" panose="020B0400000000000000" pitchFamily="50" charset="-128"/>
                <a:cs typeface="Meiryo UI" panose="020B0604030504040204" pitchFamily="50" charset="-128"/>
              </a:rPr>
              <a:t>年以降の温室効果ガス排出削減等のための国際約束</a:t>
            </a:r>
            <a:endParaRPr kumimoji="1" lang="ja-JP" altLang="en-US" dirty="0">
              <a:latin typeface="BIZ UDPゴシック" panose="020B0400000000000000" pitchFamily="50" charset="-128"/>
              <a:ea typeface="BIZ UDPゴシック" panose="020B0400000000000000" pitchFamily="50" charset="-128"/>
            </a:endParaRPr>
          </a:p>
          <a:p>
            <a:pPr algn="ctr"/>
            <a:endParaRPr kumimoji="1" lang="ja-JP" altLang="en-US" dirty="0">
              <a:latin typeface="BIZ UDPゴシック" panose="020B0400000000000000" pitchFamily="50" charset="-128"/>
              <a:ea typeface="BIZ UDPゴシック" panose="020B0400000000000000" pitchFamily="50" charset="-128"/>
            </a:endParaRPr>
          </a:p>
          <a:p>
            <a:pPr algn="ctr"/>
            <a:r>
              <a:rPr kumimoji="1" lang="ja-JP" altLang="en-US" sz="3200" dirty="0">
                <a:solidFill>
                  <a:srgbClr val="006600"/>
                </a:solidFill>
                <a:latin typeface="BIZ UDPゴシック" panose="020B0400000000000000" pitchFamily="50" charset="-128"/>
                <a:ea typeface="BIZ UDPゴシック" panose="020B0400000000000000" pitchFamily="50" charset="-128"/>
              </a:rPr>
              <a:t>世界共通の長期目標として、</a:t>
            </a:r>
          </a:p>
          <a:p>
            <a:pPr algn="ctr"/>
            <a:r>
              <a:rPr kumimoji="1" lang="ja-JP" altLang="en-US" sz="3200" dirty="0">
                <a:solidFill>
                  <a:srgbClr val="006600"/>
                </a:solidFill>
                <a:latin typeface="BIZ UDPゴシック" panose="020B0400000000000000" pitchFamily="50" charset="-128"/>
                <a:ea typeface="BIZ UDPゴシック" panose="020B0400000000000000" pitchFamily="50" charset="-128"/>
              </a:rPr>
              <a:t>世界の</a:t>
            </a:r>
            <a:r>
              <a:rPr kumimoji="1" lang="ja-JP" altLang="en-US" sz="4000" dirty="0">
                <a:solidFill>
                  <a:srgbClr val="006600"/>
                </a:solidFill>
                <a:latin typeface="BIZ UDPゴシック" panose="020B0400000000000000" pitchFamily="50" charset="-128"/>
                <a:ea typeface="BIZ UDPゴシック" panose="020B0400000000000000" pitchFamily="50" charset="-128"/>
              </a:rPr>
              <a:t>平均気温上昇</a:t>
            </a:r>
            <a:r>
              <a:rPr kumimoji="1" lang="ja-JP" altLang="en-US" sz="3200" dirty="0">
                <a:solidFill>
                  <a:srgbClr val="006600"/>
                </a:solidFill>
                <a:latin typeface="BIZ UDPゴシック" panose="020B0400000000000000" pitchFamily="50" charset="-128"/>
                <a:ea typeface="BIZ UDPゴシック" panose="020B0400000000000000" pitchFamily="50" charset="-128"/>
              </a:rPr>
              <a:t>を、産業革命以前に比べて</a:t>
            </a:r>
          </a:p>
          <a:p>
            <a:pPr algn="ctr"/>
            <a:r>
              <a:rPr kumimoji="1" lang="ja-JP" altLang="en-US" sz="3200" dirty="0">
                <a:solidFill>
                  <a:srgbClr val="006600"/>
                </a:solidFill>
                <a:latin typeface="BIZ UDPゴシック" panose="020B0400000000000000" pitchFamily="50" charset="-128"/>
                <a:ea typeface="BIZ UDPゴシック" panose="020B0400000000000000" pitchFamily="50" charset="-128"/>
              </a:rPr>
              <a:t>２℃より十分低く保ち（</a:t>
            </a:r>
            <a:r>
              <a:rPr kumimoji="1" lang="en-US" altLang="ja-JP" sz="4000" dirty="0">
                <a:solidFill>
                  <a:srgbClr val="006600"/>
                </a:solidFill>
                <a:latin typeface="BIZ UDPゴシック" panose="020B0400000000000000" pitchFamily="50" charset="-128"/>
                <a:ea typeface="BIZ UDPゴシック" panose="020B0400000000000000" pitchFamily="50" charset="-128"/>
              </a:rPr>
              <a:t>2℃</a:t>
            </a:r>
            <a:r>
              <a:rPr kumimoji="1" lang="ja-JP" altLang="en-US" sz="4000" dirty="0">
                <a:solidFill>
                  <a:srgbClr val="006600"/>
                </a:solidFill>
                <a:latin typeface="BIZ UDPゴシック" panose="020B0400000000000000" pitchFamily="50" charset="-128"/>
                <a:ea typeface="BIZ UDPゴシック" panose="020B0400000000000000" pitchFamily="50" charset="-128"/>
              </a:rPr>
              <a:t>目標</a:t>
            </a:r>
            <a:r>
              <a:rPr kumimoji="1" lang="ja-JP" altLang="en-US" sz="3200" dirty="0">
                <a:solidFill>
                  <a:srgbClr val="006600"/>
                </a:solidFill>
                <a:latin typeface="BIZ UDPゴシック" panose="020B0400000000000000" pitchFamily="50" charset="-128"/>
                <a:ea typeface="BIZ UDPゴシック" panose="020B0400000000000000" pitchFamily="50" charset="-128"/>
              </a:rPr>
              <a:t>）、</a:t>
            </a:r>
          </a:p>
          <a:p>
            <a:pPr algn="ctr"/>
            <a:r>
              <a:rPr kumimoji="1" lang="en-US" altLang="ja-JP" sz="3200" dirty="0">
                <a:solidFill>
                  <a:srgbClr val="006600"/>
                </a:solidFill>
                <a:latin typeface="BIZ UDPゴシック" panose="020B0400000000000000" pitchFamily="50" charset="-128"/>
                <a:ea typeface="BIZ UDPゴシック" panose="020B0400000000000000" pitchFamily="50" charset="-128"/>
              </a:rPr>
              <a:t>1.5℃</a:t>
            </a:r>
            <a:r>
              <a:rPr kumimoji="1" lang="ja-JP" altLang="en-US" sz="3200" dirty="0">
                <a:solidFill>
                  <a:srgbClr val="006600"/>
                </a:solidFill>
                <a:latin typeface="BIZ UDPゴシック" panose="020B0400000000000000" pitchFamily="50" charset="-128"/>
                <a:ea typeface="BIZ UDPゴシック" panose="020B0400000000000000" pitchFamily="50" charset="-128"/>
              </a:rPr>
              <a:t>に抑える努力を追求（</a:t>
            </a:r>
            <a:r>
              <a:rPr kumimoji="1" lang="en-US" altLang="ja-JP" sz="4000" dirty="0">
                <a:solidFill>
                  <a:srgbClr val="006600"/>
                </a:solidFill>
                <a:latin typeface="BIZ UDPゴシック" panose="020B0400000000000000" pitchFamily="50" charset="-128"/>
                <a:ea typeface="BIZ UDPゴシック" panose="020B0400000000000000" pitchFamily="50" charset="-128"/>
              </a:rPr>
              <a:t>1.5℃</a:t>
            </a:r>
            <a:r>
              <a:rPr kumimoji="1" lang="ja-JP" altLang="en-US" sz="4000" dirty="0">
                <a:solidFill>
                  <a:srgbClr val="006600"/>
                </a:solidFill>
                <a:latin typeface="BIZ UDPゴシック" panose="020B0400000000000000" pitchFamily="50" charset="-128"/>
                <a:ea typeface="BIZ UDPゴシック" panose="020B0400000000000000" pitchFamily="50" charset="-128"/>
              </a:rPr>
              <a:t>努力目標</a:t>
            </a:r>
            <a:r>
              <a:rPr kumimoji="1" lang="ja-JP" altLang="en-US" sz="3200" dirty="0">
                <a:solidFill>
                  <a:srgbClr val="006600"/>
                </a:solidFill>
                <a:latin typeface="BIZ UDPゴシック" panose="020B0400000000000000" pitchFamily="50" charset="-128"/>
                <a:ea typeface="BIZ UDPゴシック" panose="020B0400000000000000" pitchFamily="50" charset="-128"/>
              </a:rPr>
              <a:t>）。</a:t>
            </a:r>
          </a:p>
        </p:txBody>
      </p:sp>
      <p:sp>
        <p:nvSpPr>
          <p:cNvPr id="4" name="テキスト ボックス 3">
            <a:extLst>
              <a:ext uri="{FF2B5EF4-FFF2-40B4-BE49-F238E27FC236}">
                <a16:creationId xmlns:a16="http://schemas.microsoft.com/office/drawing/2014/main" id="{91BCCF39-E3DA-E830-E6BF-A1DF4F896F36}"/>
              </a:ext>
            </a:extLst>
          </p:cNvPr>
          <p:cNvSpPr txBox="1"/>
          <p:nvPr/>
        </p:nvSpPr>
        <p:spPr>
          <a:xfrm>
            <a:off x="272480" y="4509120"/>
            <a:ext cx="9361040" cy="212365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世界共通の長期目標として</a:t>
            </a:r>
            <a:r>
              <a:rPr kumimoji="1" lang="en-US" altLang="ja-JP" sz="1600" dirty="0">
                <a:latin typeface="BIZ UDPゴシック" panose="020B0400000000000000" pitchFamily="50" charset="-128"/>
                <a:ea typeface="BIZ UDPゴシック" panose="020B0400000000000000" pitchFamily="50" charset="-128"/>
              </a:rPr>
              <a:t>2℃</a:t>
            </a:r>
            <a:r>
              <a:rPr kumimoji="1" lang="ja-JP" altLang="en-US" sz="1600" dirty="0">
                <a:latin typeface="BIZ UDPゴシック" panose="020B0400000000000000" pitchFamily="50" charset="-128"/>
                <a:ea typeface="BIZ UDPゴシック" panose="020B0400000000000000" pitchFamily="50" charset="-128"/>
              </a:rPr>
              <a:t>目標の設定。</a:t>
            </a:r>
            <a:r>
              <a:rPr kumimoji="1" lang="en-US" altLang="ja-JP" sz="1600" dirty="0">
                <a:latin typeface="BIZ UDPゴシック" panose="020B0400000000000000" pitchFamily="50" charset="-128"/>
                <a:ea typeface="BIZ UDPゴシック" panose="020B0400000000000000" pitchFamily="50" charset="-128"/>
              </a:rPr>
              <a:t>1.5℃</a:t>
            </a:r>
            <a:r>
              <a:rPr kumimoji="1" lang="ja-JP" altLang="en-US" sz="1600" dirty="0">
                <a:latin typeface="BIZ UDPゴシック" panose="020B0400000000000000" pitchFamily="50" charset="-128"/>
                <a:ea typeface="BIZ UDPゴシック" panose="020B0400000000000000" pitchFamily="50" charset="-128"/>
              </a:rPr>
              <a:t>に抑える努力を追求すること。</a:t>
            </a:r>
          </a:p>
          <a:p>
            <a:pPr marL="285750" indent="-285750">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主要排出国を含む全ての国が削減目標を</a:t>
            </a:r>
            <a:r>
              <a:rPr kumimoji="1" lang="en-US" altLang="ja-JP" sz="1600" dirty="0">
                <a:latin typeface="BIZ UDPゴシック" panose="020B0400000000000000" pitchFamily="50" charset="-128"/>
                <a:ea typeface="BIZ UDPゴシック" panose="020B0400000000000000" pitchFamily="50" charset="-128"/>
              </a:rPr>
              <a:t>5</a:t>
            </a:r>
            <a:r>
              <a:rPr kumimoji="1" lang="ja-JP" altLang="en-US" sz="1600" dirty="0">
                <a:latin typeface="BIZ UDPゴシック" panose="020B0400000000000000" pitchFamily="50" charset="-128"/>
                <a:ea typeface="BIZ UDPゴシック" panose="020B0400000000000000" pitchFamily="50" charset="-128"/>
              </a:rPr>
              <a:t>年ごとに提出・更新すること。</a:t>
            </a:r>
          </a:p>
          <a:p>
            <a:pPr marL="285750" indent="-285750">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全ての国が共通かつ柔軟な方法で実施状況を報告し，レビューを受けること。</a:t>
            </a:r>
          </a:p>
          <a:p>
            <a:pPr marL="285750" indent="-285750">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適応の長期目標の設定、各国の適応計画プロセスや行動の実施，適応報告書の提出と定期的更新。</a:t>
            </a:r>
          </a:p>
          <a:p>
            <a:pPr marL="285750" indent="-285750">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イノベーションの重要性の位置付け。</a:t>
            </a:r>
          </a:p>
          <a:p>
            <a:pPr marL="285750" indent="-285750">
              <a:buFont typeface="Arial" panose="020B0604020202020204" pitchFamily="34" charset="0"/>
              <a:buChar char="•"/>
            </a:pPr>
            <a:r>
              <a:rPr kumimoji="1" lang="en-US" altLang="ja-JP" sz="1600" dirty="0">
                <a:latin typeface="BIZ UDPゴシック" panose="020B0400000000000000" pitchFamily="50" charset="-128"/>
                <a:ea typeface="BIZ UDPゴシック" panose="020B0400000000000000" pitchFamily="50" charset="-128"/>
              </a:rPr>
              <a:t>5</a:t>
            </a:r>
            <a:r>
              <a:rPr kumimoji="1" lang="ja-JP" altLang="en-US" sz="1600" dirty="0">
                <a:latin typeface="BIZ UDPゴシック" panose="020B0400000000000000" pitchFamily="50" charset="-128"/>
                <a:ea typeface="BIZ UDPゴシック" panose="020B0400000000000000" pitchFamily="50" charset="-128"/>
              </a:rPr>
              <a:t>年ごとに世界全体としての実施状況を検討する仕組み（グローバル・ストックテイク）。</a:t>
            </a:r>
          </a:p>
          <a:p>
            <a:pPr marL="285750" indent="-285750">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先進国による資金の提供。これに加えて，途上国も自主的に資金を提供すること。</a:t>
            </a:r>
          </a:p>
          <a:p>
            <a:pPr marL="285750" indent="-285750">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二国間クレジット制度（</a:t>
            </a:r>
            <a:r>
              <a:rPr kumimoji="1" lang="en-US" altLang="ja-JP" sz="1600" dirty="0">
                <a:latin typeface="BIZ UDPゴシック" panose="020B0400000000000000" pitchFamily="50" charset="-128"/>
                <a:ea typeface="BIZ UDPゴシック" panose="020B0400000000000000" pitchFamily="50" charset="-128"/>
              </a:rPr>
              <a:t>JCM</a:t>
            </a:r>
            <a:r>
              <a:rPr kumimoji="1" lang="ja-JP" altLang="en-US" sz="1600" dirty="0">
                <a:latin typeface="BIZ UDPゴシック" panose="020B0400000000000000" pitchFamily="50" charset="-128"/>
                <a:ea typeface="BIZ UDPゴシック" panose="020B0400000000000000" pitchFamily="50" charset="-128"/>
              </a:rPr>
              <a:t>）も含めた市場メカニズムの活用。</a:t>
            </a:r>
          </a:p>
        </p:txBody>
      </p:sp>
    </p:spTree>
    <p:extLst>
      <p:ext uri="{BB962C8B-B14F-4D97-AF65-F5344CB8AC3E}">
        <p14:creationId xmlns:p14="http://schemas.microsoft.com/office/powerpoint/2010/main" val="168746019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3CB2C-A9DE-8945-9A95-DE030B48656F}"/>
              </a:ext>
            </a:extLst>
          </p:cNvPr>
          <p:cNvSpPr>
            <a:spLocks noGrp="1"/>
          </p:cNvSpPr>
          <p:nvPr>
            <p:ph type="title"/>
          </p:nvPr>
        </p:nvSpPr>
        <p:spPr/>
        <p:txBody>
          <a:bodyPr/>
          <a:lstStyle/>
          <a:p>
            <a:r>
              <a:rPr kumimoji="1" lang="ja-JP" altLang="en-US" dirty="0"/>
              <a:t>世界がカーボンニュートラルへ動いている</a:t>
            </a:r>
          </a:p>
        </p:txBody>
      </p:sp>
      <p:graphicFrame>
        <p:nvGraphicFramePr>
          <p:cNvPr id="5" name="表 4">
            <a:extLst>
              <a:ext uri="{FF2B5EF4-FFF2-40B4-BE49-F238E27FC236}">
                <a16:creationId xmlns:a16="http://schemas.microsoft.com/office/drawing/2014/main" id="{4072E3FD-C07E-12AD-E527-965A61349A55}"/>
              </a:ext>
            </a:extLst>
          </p:cNvPr>
          <p:cNvGraphicFramePr>
            <a:graphicFrameLocks noGrp="1"/>
          </p:cNvGraphicFramePr>
          <p:nvPr>
            <p:extLst>
              <p:ext uri="{D42A27DB-BD31-4B8C-83A1-F6EECF244321}">
                <p14:modId xmlns:p14="http://schemas.microsoft.com/office/powerpoint/2010/main" val="3290586067"/>
              </p:ext>
            </p:extLst>
          </p:nvPr>
        </p:nvGraphicFramePr>
        <p:xfrm>
          <a:off x="560512" y="836713"/>
          <a:ext cx="9001000" cy="5256582"/>
        </p:xfrm>
        <a:graphic>
          <a:graphicData uri="http://schemas.openxmlformats.org/drawingml/2006/table">
            <a:tbl>
              <a:tblPr firstRow="1" firstCol="1" lastRow="1" lastCol="1" bandRow="1" bandCol="1">
                <a:tableStyleId>{F5AB1C69-6EDB-4FF4-983F-18BD219EF322}</a:tableStyleId>
              </a:tblPr>
              <a:tblGrid>
                <a:gridCol w="2197125">
                  <a:extLst>
                    <a:ext uri="{9D8B030D-6E8A-4147-A177-3AD203B41FA5}">
                      <a16:colId xmlns:a16="http://schemas.microsoft.com/office/drawing/2014/main" val="1622342117"/>
                    </a:ext>
                  </a:extLst>
                </a:gridCol>
                <a:gridCol w="3197966">
                  <a:extLst>
                    <a:ext uri="{9D8B030D-6E8A-4147-A177-3AD203B41FA5}">
                      <a16:colId xmlns:a16="http://schemas.microsoft.com/office/drawing/2014/main" val="278106393"/>
                    </a:ext>
                  </a:extLst>
                </a:gridCol>
                <a:gridCol w="3605909">
                  <a:extLst>
                    <a:ext uri="{9D8B030D-6E8A-4147-A177-3AD203B41FA5}">
                      <a16:colId xmlns:a16="http://schemas.microsoft.com/office/drawing/2014/main" val="3651916583"/>
                    </a:ext>
                  </a:extLst>
                </a:gridCol>
              </a:tblGrid>
              <a:tr h="384170">
                <a:tc gridSpan="2">
                  <a:txBody>
                    <a:bodyPr/>
                    <a:lstStyle/>
                    <a:p>
                      <a:pPr marL="1619885">
                        <a:lnSpc>
                          <a:spcPct val="100000"/>
                        </a:lnSpc>
                        <a:spcBef>
                          <a:spcPts val="0"/>
                        </a:spcBef>
                        <a:spcAft>
                          <a:spcPts val="0"/>
                        </a:spcAft>
                      </a:pPr>
                      <a:r>
                        <a:rPr lang="en-US" sz="1600" spc="-10" dirty="0">
                          <a:effectLst/>
                          <a:latin typeface="BIZ UDPゴシック" panose="020B0400000000000000" pitchFamily="50" charset="-128"/>
                          <a:ea typeface="BIZ UDPゴシック" panose="020B0400000000000000" pitchFamily="50" charset="-128"/>
                        </a:rPr>
                        <a:t>2030</a:t>
                      </a:r>
                      <a:r>
                        <a:rPr lang="ja-JP" sz="1600" spc="-30" dirty="0">
                          <a:effectLst/>
                          <a:latin typeface="BIZ UDPゴシック" panose="020B0400000000000000" pitchFamily="50" charset="-128"/>
                          <a:ea typeface="BIZ UDPゴシック" panose="020B0400000000000000" pitchFamily="50" charset="-128"/>
                        </a:rPr>
                        <a:t>目標</a:t>
                      </a:r>
                      <a:endParaRPr lang="ja-JP" sz="1400" dirty="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hMerge="1">
                  <a:txBody>
                    <a:bodyPr/>
                    <a:lstStyle/>
                    <a:p>
                      <a:endParaRPr kumimoji="1" lang="ja-JP" altLang="en-US"/>
                    </a:p>
                  </a:txBody>
                  <a:tcPr/>
                </a:tc>
                <a:tc>
                  <a:txBody>
                    <a:bodyPr/>
                    <a:lstStyle/>
                    <a:p>
                      <a:pPr marL="201930" algn="ctr">
                        <a:lnSpc>
                          <a:spcPct val="100000"/>
                        </a:lnSpc>
                        <a:spcBef>
                          <a:spcPts val="0"/>
                        </a:spcBef>
                        <a:spcAft>
                          <a:spcPts val="0"/>
                        </a:spcAft>
                      </a:pPr>
                      <a:r>
                        <a:rPr lang="ja-JP" sz="1600" dirty="0">
                          <a:effectLst/>
                          <a:latin typeface="BIZ UDPゴシック" panose="020B0400000000000000" pitchFamily="50" charset="-128"/>
                          <a:ea typeface="BIZ UDPゴシック" panose="020B0400000000000000" pitchFamily="50" charset="-128"/>
                        </a:rPr>
                        <a:t>カーボンニュートラル</a:t>
                      </a:r>
                      <a:r>
                        <a:rPr lang="ja-JP" sz="1600" spc="-25" dirty="0">
                          <a:effectLst/>
                          <a:latin typeface="BIZ UDPゴシック" panose="020B0400000000000000" pitchFamily="50" charset="-128"/>
                          <a:ea typeface="BIZ UDPゴシック" panose="020B0400000000000000" pitchFamily="50" charset="-128"/>
                        </a:rPr>
                        <a:t>目標</a:t>
                      </a:r>
                      <a:endParaRPr lang="ja-JP" sz="2000" dirty="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extLst>
                  <a:ext uri="{0D108BD9-81ED-4DB2-BD59-A6C34878D82A}">
                    <a16:rowId xmlns:a16="http://schemas.microsoft.com/office/drawing/2014/main" val="3143981946"/>
                  </a:ext>
                </a:extLst>
              </a:tr>
              <a:tr h="780548">
                <a:tc>
                  <a:txBody>
                    <a:bodyPr/>
                    <a:lstStyle/>
                    <a:p>
                      <a:pPr marL="335915" marR="276860" algn="ctr">
                        <a:lnSpc>
                          <a:spcPct val="100000"/>
                        </a:lnSpc>
                        <a:spcBef>
                          <a:spcPts val="0"/>
                        </a:spcBef>
                        <a:spcAft>
                          <a:spcPts val="0"/>
                        </a:spcAft>
                      </a:pPr>
                      <a:r>
                        <a:rPr lang="ja-JP" sz="1800" dirty="0">
                          <a:effectLst/>
                          <a:latin typeface="BIZ UDPゴシック" panose="020B0400000000000000" pitchFamily="50" charset="-128"/>
                          <a:ea typeface="BIZ UDPゴシック" panose="020B0400000000000000" pitchFamily="50" charset="-128"/>
                        </a:rPr>
                        <a:t>日</a:t>
                      </a:r>
                      <a:r>
                        <a:rPr lang="ja-JP" sz="1800" spc="-50" dirty="0">
                          <a:effectLst/>
                          <a:latin typeface="BIZ UDPゴシック" panose="020B0400000000000000" pitchFamily="50" charset="-128"/>
                          <a:ea typeface="BIZ UDPゴシック" panose="020B0400000000000000" pitchFamily="50" charset="-128"/>
                        </a:rPr>
                        <a:t>本</a:t>
                      </a:r>
                      <a:endParaRPr lang="ja-JP" sz="1400" dirty="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123825" marR="64135" algn="ctr">
                        <a:lnSpc>
                          <a:spcPct val="100000"/>
                        </a:lnSpc>
                        <a:spcBef>
                          <a:spcPts val="0"/>
                        </a:spcBef>
                        <a:spcAft>
                          <a:spcPts val="0"/>
                        </a:spcAft>
                      </a:pPr>
                      <a:r>
                        <a:rPr lang="en-US" sz="2400" spc="-20" dirty="0">
                          <a:solidFill>
                            <a:schemeClr val="bg1"/>
                          </a:solidFill>
                          <a:effectLst/>
                          <a:latin typeface="BIZ UDPゴシック" panose="020B0400000000000000" pitchFamily="50" charset="-128"/>
                          <a:ea typeface="BIZ UDPゴシック" panose="020B0400000000000000" pitchFamily="50" charset="-128"/>
                        </a:rPr>
                        <a:t>▲46</a:t>
                      </a:r>
                      <a:r>
                        <a:rPr lang="en-US" sz="2000" spc="-20" dirty="0">
                          <a:solidFill>
                            <a:schemeClr val="bg1"/>
                          </a:solidFill>
                          <a:effectLst/>
                          <a:latin typeface="BIZ UDPゴシック" panose="020B0400000000000000" pitchFamily="50" charset="-128"/>
                          <a:ea typeface="BIZ UDPゴシック" panose="020B0400000000000000" pitchFamily="50" charset="-128"/>
                        </a:rPr>
                        <a:t>%</a:t>
                      </a:r>
                      <a:endParaRPr lang="ja-JP" sz="1800" dirty="0">
                        <a:solidFill>
                          <a:schemeClr val="bg1"/>
                        </a:solidFill>
                        <a:effectLst/>
                        <a:latin typeface="BIZ UDPゴシック" panose="020B0400000000000000" pitchFamily="50" charset="-128"/>
                        <a:ea typeface="BIZ UDPゴシック" panose="020B0400000000000000" pitchFamily="50" charset="-128"/>
                      </a:endParaRPr>
                    </a:p>
                    <a:p>
                      <a:pPr marL="123825" marR="62865" algn="ctr">
                        <a:lnSpc>
                          <a:spcPct val="100000"/>
                        </a:lnSpc>
                        <a:spcBef>
                          <a:spcPts val="0"/>
                        </a:spcBef>
                        <a:spcAft>
                          <a:spcPts val="0"/>
                        </a:spcAft>
                      </a:pPr>
                      <a:r>
                        <a:rPr lang="en-US" sz="1400" dirty="0">
                          <a:solidFill>
                            <a:schemeClr val="bg1"/>
                          </a:solidFill>
                          <a:effectLst/>
                          <a:latin typeface="BIZ UDPゴシック" panose="020B0400000000000000" pitchFamily="50" charset="-128"/>
                          <a:ea typeface="BIZ UDPゴシック" panose="020B0400000000000000" pitchFamily="50" charset="-128"/>
                        </a:rPr>
                        <a:t>2013</a:t>
                      </a:r>
                      <a:r>
                        <a:rPr lang="ja-JP" sz="1400" dirty="0">
                          <a:solidFill>
                            <a:schemeClr val="bg1"/>
                          </a:solidFill>
                          <a:effectLst/>
                          <a:latin typeface="BIZ UDPゴシック" panose="020B0400000000000000" pitchFamily="50" charset="-128"/>
                          <a:ea typeface="BIZ UDPゴシック" panose="020B0400000000000000" pitchFamily="50" charset="-128"/>
                        </a:rPr>
                        <a:t>年</a:t>
                      </a:r>
                      <a:r>
                        <a:rPr lang="ja-JP" sz="1400" spc="-50" dirty="0">
                          <a:solidFill>
                            <a:schemeClr val="bg1"/>
                          </a:solidFill>
                          <a:effectLst/>
                          <a:latin typeface="BIZ UDPゴシック" panose="020B0400000000000000" pitchFamily="50" charset="-128"/>
                          <a:ea typeface="BIZ UDPゴシック" panose="020B0400000000000000" pitchFamily="50" charset="-128"/>
                        </a:rPr>
                        <a:t>比</a:t>
                      </a:r>
                      <a:endParaRPr lang="ja-JP" sz="1800" dirty="0">
                        <a:solidFill>
                          <a:schemeClr val="bg1"/>
                        </a:solidFill>
                        <a:effectLst/>
                        <a:latin typeface="BIZ UDPゴシック" panose="020B0400000000000000" pitchFamily="50" charset="-128"/>
                        <a:ea typeface="BIZ UDPゴシック" panose="020B0400000000000000" pitchFamily="50" charset="-128"/>
                      </a:endParaRPr>
                    </a:p>
                    <a:p>
                      <a:pPr marL="123825" marR="65405" algn="ctr">
                        <a:lnSpc>
                          <a:spcPct val="100000"/>
                        </a:lnSpc>
                        <a:spcBef>
                          <a:spcPts val="0"/>
                        </a:spcBef>
                        <a:spcAft>
                          <a:spcPts val="0"/>
                        </a:spcAft>
                      </a:pPr>
                      <a:r>
                        <a:rPr lang="en-US" sz="1000" dirty="0">
                          <a:solidFill>
                            <a:schemeClr val="bg1"/>
                          </a:solidFill>
                          <a:effectLst/>
                          <a:latin typeface="BIZ UDPゴシック" panose="020B0400000000000000" pitchFamily="50" charset="-128"/>
                          <a:ea typeface="BIZ UDPゴシック" panose="020B0400000000000000" pitchFamily="50" charset="-128"/>
                        </a:rPr>
                        <a:t>&lt;</a:t>
                      </a:r>
                      <a:r>
                        <a:rPr lang="ja-JP" sz="1000" dirty="0">
                          <a:solidFill>
                            <a:schemeClr val="bg1"/>
                          </a:solidFill>
                          <a:effectLst/>
                          <a:latin typeface="BIZ UDPゴシック" panose="020B0400000000000000" pitchFamily="50" charset="-128"/>
                          <a:ea typeface="BIZ UDPゴシック" panose="020B0400000000000000" pitchFamily="50" charset="-128"/>
                        </a:rPr>
                        <a:t>気候変動サミット等での表明</a:t>
                      </a:r>
                      <a:r>
                        <a:rPr lang="en-US" sz="1000" dirty="0">
                          <a:solidFill>
                            <a:schemeClr val="bg1"/>
                          </a:solidFill>
                          <a:effectLst/>
                          <a:latin typeface="BIZ UDPゴシック" panose="020B0400000000000000" pitchFamily="50" charset="-128"/>
                          <a:ea typeface="BIZ UDPゴシック" panose="020B0400000000000000" pitchFamily="50" charset="-128"/>
                        </a:rPr>
                        <a:t>(2021</a:t>
                      </a:r>
                      <a:r>
                        <a:rPr lang="ja-JP" sz="1000" dirty="0">
                          <a:solidFill>
                            <a:schemeClr val="bg1"/>
                          </a:solidFill>
                          <a:effectLst/>
                          <a:latin typeface="BIZ UDPゴシック" panose="020B0400000000000000" pitchFamily="50" charset="-128"/>
                          <a:ea typeface="BIZ UDPゴシック" panose="020B0400000000000000" pitchFamily="50" charset="-128"/>
                        </a:rPr>
                        <a:t>年</a:t>
                      </a:r>
                      <a:r>
                        <a:rPr lang="en-US" sz="1000" dirty="0">
                          <a:solidFill>
                            <a:schemeClr val="bg1"/>
                          </a:solidFill>
                          <a:effectLst/>
                          <a:latin typeface="BIZ UDPゴシック" panose="020B0400000000000000" pitchFamily="50" charset="-128"/>
                          <a:ea typeface="BIZ UDPゴシック" panose="020B0400000000000000" pitchFamily="50" charset="-128"/>
                        </a:rPr>
                        <a:t>4</a:t>
                      </a:r>
                      <a:r>
                        <a:rPr lang="ja-JP" sz="1000" spc="-20" dirty="0">
                          <a:solidFill>
                            <a:schemeClr val="bg1"/>
                          </a:solidFill>
                          <a:effectLst/>
                          <a:latin typeface="BIZ UDPゴシック" panose="020B0400000000000000" pitchFamily="50" charset="-128"/>
                          <a:ea typeface="BIZ UDPゴシック" panose="020B0400000000000000" pitchFamily="50" charset="-128"/>
                        </a:rPr>
                        <a:t>月</a:t>
                      </a:r>
                      <a:r>
                        <a:rPr lang="en-US" sz="1000" spc="-20" dirty="0">
                          <a:solidFill>
                            <a:schemeClr val="bg1"/>
                          </a:solidFill>
                          <a:effectLst/>
                          <a:latin typeface="BIZ UDPゴシック" panose="020B0400000000000000" pitchFamily="50" charset="-128"/>
                          <a:ea typeface="BIZ UDPゴシック" panose="020B0400000000000000" pitchFamily="50" charset="-128"/>
                        </a:rPr>
                        <a:t>)&gt;</a:t>
                      </a:r>
                      <a:endParaRPr lang="ja-JP" sz="1800" dirty="0">
                        <a:solidFill>
                          <a:schemeClr val="bg1"/>
                        </a:solidFill>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374650" marR="313690" algn="ctr">
                        <a:lnSpc>
                          <a:spcPct val="100000"/>
                        </a:lnSpc>
                        <a:spcBef>
                          <a:spcPts val="0"/>
                        </a:spcBef>
                        <a:spcAft>
                          <a:spcPts val="0"/>
                        </a:spcAft>
                      </a:pPr>
                      <a:r>
                        <a:rPr lang="en-US" sz="2400" dirty="0">
                          <a:effectLst/>
                          <a:latin typeface="BIZ UDPゴシック" panose="020B0400000000000000" pitchFamily="50" charset="-128"/>
                          <a:ea typeface="BIZ UDPゴシック" panose="020B0400000000000000" pitchFamily="50" charset="-128"/>
                        </a:rPr>
                        <a:t>2050</a:t>
                      </a:r>
                      <a:r>
                        <a:rPr lang="ja-JP" sz="1400" spc="-50" dirty="0">
                          <a:effectLst/>
                          <a:latin typeface="BIZ UDPゴシック" panose="020B0400000000000000" pitchFamily="50" charset="-128"/>
                          <a:ea typeface="BIZ UDPゴシック" panose="020B0400000000000000" pitchFamily="50" charset="-128"/>
                        </a:rPr>
                        <a:t>年</a:t>
                      </a:r>
                      <a:endParaRPr lang="ja-JP" sz="1800" dirty="0">
                        <a:effectLst/>
                        <a:latin typeface="BIZ UDPゴシック" panose="020B0400000000000000" pitchFamily="50" charset="-128"/>
                        <a:ea typeface="BIZ UDPゴシック" panose="020B0400000000000000" pitchFamily="50" charset="-128"/>
                      </a:endParaRPr>
                    </a:p>
                    <a:p>
                      <a:pPr marL="374650" marR="313055" algn="ctr">
                        <a:lnSpc>
                          <a:spcPct val="100000"/>
                        </a:lnSpc>
                        <a:spcBef>
                          <a:spcPts val="0"/>
                        </a:spcBef>
                        <a:spcAft>
                          <a:spcPts val="0"/>
                        </a:spcAft>
                      </a:pPr>
                      <a:r>
                        <a:rPr lang="ja-JP" sz="1100" dirty="0">
                          <a:effectLst/>
                          <a:latin typeface="BIZ UDPゴシック" panose="020B0400000000000000" pitchFamily="50" charset="-128"/>
                          <a:ea typeface="BIZ UDPゴシック" panose="020B0400000000000000" pitchFamily="50" charset="-128"/>
                        </a:rPr>
                        <a:t>カーボンニュートラ</a:t>
                      </a:r>
                      <a:r>
                        <a:rPr lang="ja-JP" sz="1100" spc="-50" dirty="0">
                          <a:effectLst/>
                          <a:latin typeface="BIZ UDPゴシック" panose="020B0400000000000000" pitchFamily="50" charset="-128"/>
                          <a:ea typeface="BIZ UDPゴシック" panose="020B0400000000000000" pitchFamily="50" charset="-128"/>
                        </a:rPr>
                        <a:t>ル</a:t>
                      </a:r>
                      <a:endParaRPr lang="ja-JP" sz="1800" dirty="0">
                        <a:effectLst/>
                        <a:latin typeface="BIZ UDPゴシック" panose="020B0400000000000000" pitchFamily="50" charset="-128"/>
                        <a:ea typeface="BIZ UDPゴシック" panose="020B0400000000000000" pitchFamily="50" charset="-128"/>
                      </a:endParaRPr>
                    </a:p>
                    <a:p>
                      <a:pPr marL="374650" marR="313690" algn="ctr">
                        <a:lnSpc>
                          <a:spcPct val="100000"/>
                        </a:lnSpc>
                        <a:spcBef>
                          <a:spcPts val="0"/>
                        </a:spcBef>
                        <a:spcAft>
                          <a:spcPts val="0"/>
                        </a:spcAft>
                      </a:pPr>
                      <a:r>
                        <a:rPr lang="en-US" sz="1000" dirty="0">
                          <a:effectLst/>
                          <a:latin typeface="BIZ UDPゴシック" panose="020B0400000000000000" pitchFamily="50" charset="-128"/>
                          <a:ea typeface="BIZ UDPゴシック" panose="020B0400000000000000" pitchFamily="50" charset="-128"/>
                        </a:rPr>
                        <a:t>&lt;</a:t>
                      </a:r>
                      <a:r>
                        <a:rPr lang="ja-JP" sz="1000" dirty="0">
                          <a:effectLst/>
                          <a:latin typeface="BIZ UDPゴシック" panose="020B0400000000000000" pitchFamily="50" charset="-128"/>
                          <a:ea typeface="BIZ UDPゴシック" panose="020B0400000000000000" pitchFamily="50" charset="-128"/>
                        </a:rPr>
                        <a:t>総理所信演説</a:t>
                      </a:r>
                      <a:r>
                        <a:rPr lang="en-US" sz="1000" dirty="0">
                          <a:effectLst/>
                          <a:latin typeface="BIZ UDPゴシック" panose="020B0400000000000000" pitchFamily="50" charset="-128"/>
                          <a:ea typeface="BIZ UDPゴシック" panose="020B0400000000000000" pitchFamily="50" charset="-128"/>
                        </a:rPr>
                        <a:t>(2020</a:t>
                      </a:r>
                      <a:r>
                        <a:rPr lang="ja-JP" sz="1000" dirty="0">
                          <a:effectLst/>
                          <a:latin typeface="BIZ UDPゴシック" panose="020B0400000000000000" pitchFamily="50" charset="-128"/>
                          <a:ea typeface="BIZ UDPゴシック" panose="020B0400000000000000" pitchFamily="50" charset="-128"/>
                        </a:rPr>
                        <a:t>年</a:t>
                      </a:r>
                      <a:r>
                        <a:rPr lang="en-US" sz="1000" dirty="0">
                          <a:effectLst/>
                          <a:latin typeface="BIZ UDPゴシック" panose="020B0400000000000000" pitchFamily="50" charset="-128"/>
                          <a:ea typeface="BIZ UDPゴシック" panose="020B0400000000000000" pitchFamily="50" charset="-128"/>
                        </a:rPr>
                        <a:t>10</a:t>
                      </a:r>
                      <a:r>
                        <a:rPr lang="ja-JP" sz="1000" spc="-20" dirty="0">
                          <a:effectLst/>
                          <a:latin typeface="BIZ UDPゴシック" panose="020B0400000000000000" pitchFamily="50" charset="-128"/>
                          <a:ea typeface="BIZ UDPゴシック" panose="020B0400000000000000" pitchFamily="50" charset="-128"/>
                        </a:rPr>
                        <a:t>月</a:t>
                      </a:r>
                      <a:r>
                        <a:rPr lang="en-US" sz="1000" spc="-20" dirty="0">
                          <a:effectLst/>
                          <a:latin typeface="BIZ UDPゴシック" panose="020B0400000000000000" pitchFamily="50" charset="-128"/>
                          <a:ea typeface="BIZ UDPゴシック" panose="020B0400000000000000" pitchFamily="50" charset="-128"/>
                        </a:rPr>
                        <a:t>)&gt;</a:t>
                      </a:r>
                      <a:endParaRPr lang="ja-JP" sz="1800" dirty="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extLst>
                  <a:ext uri="{0D108BD9-81ED-4DB2-BD59-A6C34878D82A}">
                    <a16:rowId xmlns:a16="http://schemas.microsoft.com/office/drawing/2014/main" val="113988998"/>
                  </a:ext>
                </a:extLst>
              </a:tr>
              <a:tr h="780548">
                <a:tc>
                  <a:txBody>
                    <a:bodyPr/>
                    <a:lstStyle/>
                    <a:p>
                      <a:pPr marL="335915" marR="276860" algn="ctr">
                        <a:lnSpc>
                          <a:spcPct val="100000"/>
                        </a:lnSpc>
                        <a:spcBef>
                          <a:spcPts val="0"/>
                        </a:spcBef>
                        <a:spcAft>
                          <a:spcPts val="0"/>
                        </a:spcAft>
                      </a:pPr>
                      <a:r>
                        <a:rPr lang="ja-JP" sz="1800">
                          <a:effectLst/>
                          <a:latin typeface="BIZ UDPゴシック" panose="020B0400000000000000" pitchFamily="50" charset="-128"/>
                          <a:ea typeface="BIZ UDPゴシック" panose="020B0400000000000000" pitchFamily="50" charset="-128"/>
                        </a:rPr>
                        <a:t>米</a:t>
                      </a:r>
                      <a:r>
                        <a:rPr lang="ja-JP" sz="1800" spc="-50">
                          <a:effectLst/>
                          <a:latin typeface="BIZ UDPゴシック" panose="020B0400000000000000" pitchFamily="50" charset="-128"/>
                          <a:ea typeface="BIZ UDPゴシック" panose="020B0400000000000000" pitchFamily="50" charset="-128"/>
                        </a:rPr>
                        <a:t>国</a:t>
                      </a:r>
                      <a:endParaRPr lang="ja-JP" sz="14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123825" marR="62865" algn="ctr">
                        <a:lnSpc>
                          <a:spcPct val="100000"/>
                        </a:lnSpc>
                        <a:spcBef>
                          <a:spcPts val="0"/>
                        </a:spcBef>
                        <a:spcAft>
                          <a:spcPts val="0"/>
                        </a:spcAft>
                      </a:pPr>
                      <a:r>
                        <a:rPr lang="en-US" sz="2400">
                          <a:solidFill>
                            <a:schemeClr val="bg1"/>
                          </a:solidFill>
                          <a:effectLst/>
                          <a:latin typeface="BIZ UDPゴシック" panose="020B0400000000000000" pitchFamily="50" charset="-128"/>
                          <a:ea typeface="BIZ UDPゴシック" panose="020B0400000000000000" pitchFamily="50" charset="-128"/>
                        </a:rPr>
                        <a:t>▲50-</a:t>
                      </a:r>
                      <a:r>
                        <a:rPr lang="en-US" sz="2400" spc="-25">
                          <a:solidFill>
                            <a:schemeClr val="bg1"/>
                          </a:solidFill>
                          <a:effectLst/>
                          <a:latin typeface="BIZ UDPゴシック" panose="020B0400000000000000" pitchFamily="50" charset="-128"/>
                          <a:ea typeface="BIZ UDPゴシック" panose="020B0400000000000000" pitchFamily="50" charset="-128"/>
                        </a:rPr>
                        <a:t>52%</a:t>
                      </a:r>
                      <a:endParaRPr lang="ja-JP" sz="1800">
                        <a:solidFill>
                          <a:schemeClr val="bg1"/>
                        </a:solidFill>
                        <a:effectLst/>
                        <a:latin typeface="BIZ UDPゴシック" panose="020B0400000000000000" pitchFamily="50" charset="-128"/>
                        <a:ea typeface="BIZ UDPゴシック" panose="020B0400000000000000" pitchFamily="50" charset="-128"/>
                      </a:endParaRPr>
                    </a:p>
                    <a:p>
                      <a:pPr marL="123825" marR="62865" algn="ctr">
                        <a:lnSpc>
                          <a:spcPct val="100000"/>
                        </a:lnSpc>
                        <a:spcBef>
                          <a:spcPts val="0"/>
                        </a:spcBef>
                        <a:spcAft>
                          <a:spcPts val="0"/>
                        </a:spcAft>
                      </a:pPr>
                      <a:r>
                        <a:rPr lang="en-US" sz="1400">
                          <a:solidFill>
                            <a:schemeClr val="bg1"/>
                          </a:solidFill>
                          <a:effectLst/>
                          <a:latin typeface="BIZ UDPゴシック" panose="020B0400000000000000" pitchFamily="50" charset="-128"/>
                          <a:ea typeface="BIZ UDPゴシック" panose="020B0400000000000000" pitchFamily="50" charset="-128"/>
                        </a:rPr>
                        <a:t>2005</a:t>
                      </a:r>
                      <a:r>
                        <a:rPr lang="ja-JP" sz="1400">
                          <a:solidFill>
                            <a:schemeClr val="bg1"/>
                          </a:solidFill>
                          <a:effectLst/>
                          <a:latin typeface="BIZ UDPゴシック" panose="020B0400000000000000" pitchFamily="50" charset="-128"/>
                          <a:ea typeface="BIZ UDPゴシック" panose="020B0400000000000000" pitchFamily="50" charset="-128"/>
                        </a:rPr>
                        <a:t>年</a:t>
                      </a:r>
                      <a:r>
                        <a:rPr lang="ja-JP" sz="1400" spc="-50">
                          <a:solidFill>
                            <a:schemeClr val="bg1"/>
                          </a:solidFill>
                          <a:effectLst/>
                          <a:latin typeface="BIZ UDPゴシック" panose="020B0400000000000000" pitchFamily="50" charset="-128"/>
                          <a:ea typeface="BIZ UDPゴシック" panose="020B0400000000000000" pitchFamily="50" charset="-128"/>
                        </a:rPr>
                        <a:t>比</a:t>
                      </a:r>
                      <a:endParaRPr lang="ja-JP" sz="1800">
                        <a:solidFill>
                          <a:schemeClr val="bg1"/>
                        </a:solidFill>
                        <a:effectLst/>
                        <a:latin typeface="BIZ UDPゴシック" panose="020B0400000000000000" pitchFamily="50" charset="-128"/>
                        <a:ea typeface="BIZ UDPゴシック" panose="020B0400000000000000" pitchFamily="50" charset="-128"/>
                      </a:endParaRPr>
                    </a:p>
                    <a:p>
                      <a:pPr marL="123825" marR="64135" algn="ctr">
                        <a:lnSpc>
                          <a:spcPct val="100000"/>
                        </a:lnSpc>
                        <a:spcBef>
                          <a:spcPts val="0"/>
                        </a:spcBef>
                        <a:spcAft>
                          <a:spcPts val="0"/>
                        </a:spcAft>
                      </a:pPr>
                      <a:r>
                        <a:rPr lang="en-US" sz="1000">
                          <a:solidFill>
                            <a:schemeClr val="bg1"/>
                          </a:solidFill>
                          <a:effectLst/>
                          <a:latin typeface="BIZ UDPゴシック" panose="020B0400000000000000" pitchFamily="50" charset="-128"/>
                          <a:ea typeface="BIZ UDPゴシック" panose="020B0400000000000000" pitchFamily="50" charset="-128"/>
                        </a:rPr>
                        <a:t>&lt;NDC</a:t>
                      </a:r>
                      <a:r>
                        <a:rPr lang="ja-JP" sz="1000">
                          <a:solidFill>
                            <a:schemeClr val="bg1"/>
                          </a:solidFill>
                          <a:effectLst/>
                          <a:latin typeface="BIZ UDPゴシック" panose="020B0400000000000000" pitchFamily="50" charset="-128"/>
                          <a:ea typeface="BIZ UDPゴシック" panose="020B0400000000000000" pitchFamily="50" charset="-128"/>
                        </a:rPr>
                        <a:t>再提出</a:t>
                      </a:r>
                      <a:r>
                        <a:rPr lang="en-US" sz="1000">
                          <a:solidFill>
                            <a:schemeClr val="bg1"/>
                          </a:solidFill>
                          <a:effectLst/>
                          <a:latin typeface="BIZ UDPゴシック" panose="020B0400000000000000" pitchFamily="50" charset="-128"/>
                          <a:ea typeface="BIZ UDPゴシック" panose="020B0400000000000000" pitchFamily="50" charset="-128"/>
                        </a:rPr>
                        <a:t>(2021</a:t>
                      </a:r>
                      <a:r>
                        <a:rPr lang="ja-JP" sz="1000">
                          <a:solidFill>
                            <a:schemeClr val="bg1"/>
                          </a:solidFill>
                          <a:effectLst/>
                          <a:latin typeface="BIZ UDPゴシック" panose="020B0400000000000000" pitchFamily="50" charset="-128"/>
                          <a:ea typeface="BIZ UDPゴシック" panose="020B0400000000000000" pitchFamily="50" charset="-128"/>
                        </a:rPr>
                        <a:t>年</a:t>
                      </a:r>
                      <a:r>
                        <a:rPr lang="en-US" sz="1000">
                          <a:solidFill>
                            <a:schemeClr val="bg1"/>
                          </a:solidFill>
                          <a:effectLst/>
                          <a:latin typeface="BIZ UDPゴシック" panose="020B0400000000000000" pitchFamily="50" charset="-128"/>
                          <a:ea typeface="BIZ UDPゴシック" panose="020B0400000000000000" pitchFamily="50" charset="-128"/>
                        </a:rPr>
                        <a:t>4</a:t>
                      </a:r>
                      <a:r>
                        <a:rPr lang="ja-JP" sz="1000" spc="-20">
                          <a:solidFill>
                            <a:schemeClr val="bg1"/>
                          </a:solidFill>
                          <a:effectLst/>
                          <a:latin typeface="BIZ UDPゴシック" panose="020B0400000000000000" pitchFamily="50" charset="-128"/>
                          <a:ea typeface="BIZ UDPゴシック" panose="020B0400000000000000" pitchFamily="50" charset="-128"/>
                        </a:rPr>
                        <a:t>月</a:t>
                      </a:r>
                      <a:r>
                        <a:rPr lang="en-US" sz="1000" spc="-20">
                          <a:solidFill>
                            <a:schemeClr val="bg1"/>
                          </a:solidFill>
                          <a:effectLst/>
                          <a:latin typeface="BIZ UDPゴシック" panose="020B0400000000000000" pitchFamily="50" charset="-128"/>
                          <a:ea typeface="BIZ UDPゴシック" panose="020B0400000000000000" pitchFamily="50" charset="-128"/>
                        </a:rPr>
                        <a:t>)&gt;</a:t>
                      </a:r>
                      <a:endParaRPr lang="ja-JP" sz="1800">
                        <a:solidFill>
                          <a:schemeClr val="bg1"/>
                        </a:solidFill>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374650" marR="313690" algn="ctr">
                        <a:lnSpc>
                          <a:spcPct val="100000"/>
                        </a:lnSpc>
                        <a:spcBef>
                          <a:spcPts val="0"/>
                        </a:spcBef>
                        <a:spcAft>
                          <a:spcPts val="0"/>
                        </a:spcAft>
                      </a:pPr>
                      <a:r>
                        <a:rPr lang="en-US" sz="2400">
                          <a:effectLst/>
                          <a:latin typeface="BIZ UDPゴシック" panose="020B0400000000000000" pitchFamily="50" charset="-128"/>
                          <a:ea typeface="BIZ UDPゴシック" panose="020B0400000000000000" pitchFamily="50" charset="-128"/>
                        </a:rPr>
                        <a:t>2050</a:t>
                      </a:r>
                      <a:r>
                        <a:rPr lang="ja-JP" sz="1400" spc="-50">
                          <a:effectLst/>
                          <a:latin typeface="BIZ UDPゴシック" panose="020B0400000000000000" pitchFamily="50" charset="-128"/>
                          <a:ea typeface="BIZ UDPゴシック" panose="020B0400000000000000" pitchFamily="50" charset="-128"/>
                        </a:rPr>
                        <a:t>年</a:t>
                      </a:r>
                      <a:endParaRPr lang="ja-JP" sz="1800">
                        <a:effectLst/>
                        <a:latin typeface="BIZ UDPゴシック" panose="020B0400000000000000" pitchFamily="50" charset="-128"/>
                        <a:ea typeface="BIZ UDPゴシック" panose="020B0400000000000000" pitchFamily="50" charset="-128"/>
                      </a:endParaRPr>
                    </a:p>
                    <a:p>
                      <a:pPr marL="374650" marR="313055" algn="ctr">
                        <a:lnSpc>
                          <a:spcPct val="100000"/>
                        </a:lnSpc>
                        <a:spcBef>
                          <a:spcPts val="0"/>
                        </a:spcBef>
                        <a:spcAft>
                          <a:spcPts val="0"/>
                        </a:spcAft>
                      </a:pPr>
                      <a:r>
                        <a:rPr lang="ja-JP" sz="1100">
                          <a:effectLst/>
                          <a:latin typeface="BIZ UDPゴシック" panose="020B0400000000000000" pitchFamily="50" charset="-128"/>
                          <a:ea typeface="BIZ UDPゴシック" panose="020B0400000000000000" pitchFamily="50" charset="-128"/>
                        </a:rPr>
                        <a:t>カーボンニュートラ</a:t>
                      </a:r>
                      <a:r>
                        <a:rPr lang="ja-JP" sz="1100" spc="-50">
                          <a:effectLst/>
                          <a:latin typeface="BIZ UDPゴシック" panose="020B0400000000000000" pitchFamily="50" charset="-128"/>
                          <a:ea typeface="BIZ UDPゴシック" panose="020B0400000000000000" pitchFamily="50" charset="-128"/>
                        </a:rPr>
                        <a:t>ル</a:t>
                      </a:r>
                      <a:endParaRPr lang="ja-JP" sz="1800">
                        <a:effectLst/>
                        <a:latin typeface="BIZ UDPゴシック" panose="020B0400000000000000" pitchFamily="50" charset="-128"/>
                        <a:ea typeface="BIZ UDPゴシック" panose="020B0400000000000000" pitchFamily="50" charset="-128"/>
                      </a:endParaRPr>
                    </a:p>
                    <a:p>
                      <a:pPr marL="374015" marR="313690" algn="ctr">
                        <a:lnSpc>
                          <a:spcPct val="100000"/>
                        </a:lnSpc>
                        <a:spcBef>
                          <a:spcPts val="0"/>
                        </a:spcBef>
                        <a:spcAft>
                          <a:spcPts val="0"/>
                        </a:spcAft>
                      </a:pPr>
                      <a:r>
                        <a:rPr lang="en-US" sz="1000">
                          <a:effectLst/>
                          <a:latin typeface="BIZ UDPゴシック" panose="020B0400000000000000" pitchFamily="50" charset="-128"/>
                          <a:ea typeface="BIZ UDPゴシック" panose="020B0400000000000000" pitchFamily="50" charset="-128"/>
                        </a:rPr>
                        <a:t>&lt;2020</a:t>
                      </a:r>
                      <a:r>
                        <a:rPr lang="ja-JP" sz="1000">
                          <a:effectLst/>
                          <a:latin typeface="BIZ UDPゴシック" panose="020B0400000000000000" pitchFamily="50" charset="-128"/>
                          <a:ea typeface="BIZ UDPゴシック" panose="020B0400000000000000" pitchFamily="50" charset="-128"/>
                        </a:rPr>
                        <a:t>年</a:t>
                      </a:r>
                      <a:r>
                        <a:rPr lang="en-US" sz="1000">
                          <a:effectLst/>
                          <a:latin typeface="BIZ UDPゴシック" panose="020B0400000000000000" pitchFamily="50" charset="-128"/>
                          <a:ea typeface="BIZ UDPゴシック" panose="020B0400000000000000" pitchFamily="50" charset="-128"/>
                        </a:rPr>
                        <a:t>7</a:t>
                      </a:r>
                      <a:r>
                        <a:rPr lang="ja-JP" sz="1000">
                          <a:effectLst/>
                          <a:latin typeface="BIZ UDPゴシック" panose="020B0400000000000000" pitchFamily="50" charset="-128"/>
                          <a:ea typeface="BIZ UDPゴシック" panose="020B0400000000000000" pitchFamily="50" charset="-128"/>
                        </a:rPr>
                        <a:t>月バイデン氏の公約</a:t>
                      </a:r>
                      <a:r>
                        <a:rPr lang="en-US" sz="1000" spc="-50">
                          <a:effectLst/>
                          <a:latin typeface="BIZ UDPゴシック" panose="020B0400000000000000" pitchFamily="50" charset="-128"/>
                          <a:ea typeface="BIZ UDPゴシック" panose="020B0400000000000000" pitchFamily="50" charset="-128"/>
                        </a:rPr>
                        <a:t>&gt;</a:t>
                      </a:r>
                      <a:endParaRPr lang="ja-JP" sz="18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extLst>
                  <a:ext uri="{0D108BD9-81ED-4DB2-BD59-A6C34878D82A}">
                    <a16:rowId xmlns:a16="http://schemas.microsoft.com/office/drawing/2014/main" val="799049762"/>
                  </a:ext>
                </a:extLst>
              </a:tr>
              <a:tr h="780548">
                <a:tc>
                  <a:txBody>
                    <a:bodyPr/>
                    <a:lstStyle/>
                    <a:p>
                      <a:pPr marL="335915" marR="274955" algn="ctr">
                        <a:lnSpc>
                          <a:spcPct val="100000"/>
                        </a:lnSpc>
                        <a:spcBef>
                          <a:spcPts val="0"/>
                        </a:spcBef>
                        <a:spcAft>
                          <a:spcPts val="0"/>
                        </a:spcAft>
                      </a:pPr>
                      <a:r>
                        <a:rPr lang="en-US" sz="1800" spc="-25">
                          <a:effectLst/>
                          <a:latin typeface="BIZ UDPゴシック" panose="020B0400000000000000" pitchFamily="50" charset="-128"/>
                          <a:ea typeface="BIZ UDPゴシック" panose="020B0400000000000000" pitchFamily="50" charset="-128"/>
                        </a:rPr>
                        <a:t>EU</a:t>
                      </a:r>
                      <a:endParaRPr lang="ja-JP" sz="14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123825" marR="64135" algn="ctr">
                        <a:lnSpc>
                          <a:spcPct val="100000"/>
                        </a:lnSpc>
                        <a:spcBef>
                          <a:spcPts val="0"/>
                        </a:spcBef>
                        <a:spcAft>
                          <a:spcPts val="0"/>
                        </a:spcAft>
                      </a:pPr>
                      <a:r>
                        <a:rPr lang="en-US" sz="2400" spc="-20" dirty="0">
                          <a:solidFill>
                            <a:schemeClr val="bg1"/>
                          </a:solidFill>
                          <a:effectLst/>
                          <a:latin typeface="BIZ UDPゴシック" panose="020B0400000000000000" pitchFamily="50" charset="-128"/>
                          <a:ea typeface="BIZ UDPゴシック" panose="020B0400000000000000" pitchFamily="50" charset="-128"/>
                        </a:rPr>
                        <a:t>▲55</a:t>
                      </a:r>
                      <a:r>
                        <a:rPr lang="ja-JP" sz="2000" spc="-20" dirty="0">
                          <a:solidFill>
                            <a:schemeClr val="bg1"/>
                          </a:solidFill>
                          <a:effectLst/>
                          <a:latin typeface="BIZ UDPゴシック" panose="020B0400000000000000" pitchFamily="50" charset="-128"/>
                          <a:ea typeface="BIZ UDPゴシック" panose="020B0400000000000000" pitchFamily="50" charset="-128"/>
                        </a:rPr>
                        <a:t>％</a:t>
                      </a:r>
                      <a:endParaRPr lang="ja-JP" sz="1800" dirty="0">
                        <a:solidFill>
                          <a:schemeClr val="bg1"/>
                        </a:solidFill>
                        <a:effectLst/>
                        <a:latin typeface="BIZ UDPゴシック" panose="020B0400000000000000" pitchFamily="50" charset="-128"/>
                        <a:ea typeface="BIZ UDPゴシック" panose="020B0400000000000000" pitchFamily="50" charset="-128"/>
                      </a:endParaRPr>
                    </a:p>
                    <a:p>
                      <a:pPr marL="123825" marR="62865" algn="ctr">
                        <a:lnSpc>
                          <a:spcPct val="100000"/>
                        </a:lnSpc>
                        <a:spcBef>
                          <a:spcPts val="0"/>
                        </a:spcBef>
                        <a:spcAft>
                          <a:spcPts val="0"/>
                        </a:spcAft>
                      </a:pPr>
                      <a:r>
                        <a:rPr lang="en-US" sz="1400" dirty="0">
                          <a:solidFill>
                            <a:schemeClr val="bg1"/>
                          </a:solidFill>
                          <a:effectLst/>
                          <a:latin typeface="BIZ UDPゴシック" panose="020B0400000000000000" pitchFamily="50" charset="-128"/>
                          <a:ea typeface="BIZ UDPゴシック" panose="020B0400000000000000" pitchFamily="50" charset="-128"/>
                        </a:rPr>
                        <a:t>1990</a:t>
                      </a:r>
                      <a:r>
                        <a:rPr lang="ja-JP" sz="1400" dirty="0">
                          <a:solidFill>
                            <a:schemeClr val="bg1"/>
                          </a:solidFill>
                          <a:effectLst/>
                          <a:latin typeface="BIZ UDPゴシック" panose="020B0400000000000000" pitchFamily="50" charset="-128"/>
                          <a:ea typeface="BIZ UDPゴシック" panose="020B0400000000000000" pitchFamily="50" charset="-128"/>
                        </a:rPr>
                        <a:t>年</a:t>
                      </a:r>
                      <a:r>
                        <a:rPr lang="ja-JP" sz="1400" spc="-50" dirty="0">
                          <a:solidFill>
                            <a:schemeClr val="bg1"/>
                          </a:solidFill>
                          <a:effectLst/>
                          <a:latin typeface="BIZ UDPゴシック" panose="020B0400000000000000" pitchFamily="50" charset="-128"/>
                          <a:ea typeface="BIZ UDPゴシック" panose="020B0400000000000000" pitchFamily="50" charset="-128"/>
                        </a:rPr>
                        <a:t>比</a:t>
                      </a:r>
                      <a:endParaRPr lang="ja-JP" sz="1800" dirty="0">
                        <a:solidFill>
                          <a:schemeClr val="bg1"/>
                        </a:solidFill>
                        <a:effectLst/>
                        <a:latin typeface="BIZ UDPゴシック" panose="020B0400000000000000" pitchFamily="50" charset="-128"/>
                        <a:ea typeface="BIZ UDPゴシック" panose="020B0400000000000000" pitchFamily="50" charset="-128"/>
                      </a:endParaRPr>
                    </a:p>
                    <a:p>
                      <a:pPr marL="123825" marR="64135" algn="ctr">
                        <a:lnSpc>
                          <a:spcPct val="100000"/>
                        </a:lnSpc>
                        <a:spcBef>
                          <a:spcPts val="0"/>
                        </a:spcBef>
                        <a:spcAft>
                          <a:spcPts val="0"/>
                        </a:spcAft>
                      </a:pPr>
                      <a:r>
                        <a:rPr lang="en-US" sz="1000" dirty="0">
                          <a:solidFill>
                            <a:schemeClr val="bg1"/>
                          </a:solidFill>
                          <a:effectLst/>
                          <a:latin typeface="BIZ UDPゴシック" panose="020B0400000000000000" pitchFamily="50" charset="-128"/>
                          <a:ea typeface="BIZ UDPゴシック" panose="020B0400000000000000" pitchFamily="50" charset="-128"/>
                        </a:rPr>
                        <a:t>&lt;NDC</a:t>
                      </a:r>
                      <a:r>
                        <a:rPr lang="ja-JP" sz="1000" dirty="0">
                          <a:solidFill>
                            <a:schemeClr val="bg1"/>
                          </a:solidFill>
                          <a:effectLst/>
                          <a:latin typeface="BIZ UDPゴシック" panose="020B0400000000000000" pitchFamily="50" charset="-128"/>
                          <a:ea typeface="BIZ UDPゴシック" panose="020B0400000000000000" pitchFamily="50" charset="-128"/>
                        </a:rPr>
                        <a:t>再提出</a:t>
                      </a:r>
                      <a:r>
                        <a:rPr lang="en-US" sz="1000" dirty="0">
                          <a:solidFill>
                            <a:schemeClr val="bg1"/>
                          </a:solidFill>
                          <a:effectLst/>
                          <a:latin typeface="BIZ UDPゴシック" panose="020B0400000000000000" pitchFamily="50" charset="-128"/>
                          <a:ea typeface="BIZ UDPゴシック" panose="020B0400000000000000" pitchFamily="50" charset="-128"/>
                        </a:rPr>
                        <a:t>(2020</a:t>
                      </a:r>
                      <a:r>
                        <a:rPr lang="ja-JP" sz="1000" dirty="0">
                          <a:solidFill>
                            <a:schemeClr val="bg1"/>
                          </a:solidFill>
                          <a:effectLst/>
                          <a:latin typeface="BIZ UDPゴシック" panose="020B0400000000000000" pitchFamily="50" charset="-128"/>
                          <a:ea typeface="BIZ UDPゴシック" panose="020B0400000000000000" pitchFamily="50" charset="-128"/>
                        </a:rPr>
                        <a:t>年</a:t>
                      </a:r>
                      <a:r>
                        <a:rPr lang="en-US" sz="1000" dirty="0">
                          <a:solidFill>
                            <a:schemeClr val="bg1"/>
                          </a:solidFill>
                          <a:effectLst/>
                          <a:latin typeface="BIZ UDPゴシック" panose="020B0400000000000000" pitchFamily="50" charset="-128"/>
                          <a:ea typeface="BIZ UDPゴシック" panose="020B0400000000000000" pitchFamily="50" charset="-128"/>
                        </a:rPr>
                        <a:t>12</a:t>
                      </a:r>
                      <a:r>
                        <a:rPr lang="ja-JP" sz="1000" spc="-20" dirty="0">
                          <a:solidFill>
                            <a:schemeClr val="bg1"/>
                          </a:solidFill>
                          <a:effectLst/>
                          <a:latin typeface="BIZ UDPゴシック" panose="020B0400000000000000" pitchFamily="50" charset="-128"/>
                          <a:ea typeface="BIZ UDPゴシック" panose="020B0400000000000000" pitchFamily="50" charset="-128"/>
                        </a:rPr>
                        <a:t>月</a:t>
                      </a:r>
                      <a:r>
                        <a:rPr lang="en-US" sz="1000" spc="-20" dirty="0">
                          <a:solidFill>
                            <a:schemeClr val="bg1"/>
                          </a:solidFill>
                          <a:effectLst/>
                          <a:latin typeface="BIZ UDPゴシック" panose="020B0400000000000000" pitchFamily="50" charset="-128"/>
                          <a:ea typeface="BIZ UDPゴシック" panose="020B0400000000000000" pitchFamily="50" charset="-128"/>
                        </a:rPr>
                        <a:t>)&gt;</a:t>
                      </a:r>
                      <a:endParaRPr lang="ja-JP" sz="1800" dirty="0">
                        <a:solidFill>
                          <a:schemeClr val="bg1"/>
                        </a:solidFill>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374015" marR="313690" algn="ctr">
                        <a:lnSpc>
                          <a:spcPct val="100000"/>
                        </a:lnSpc>
                        <a:spcBef>
                          <a:spcPts val="0"/>
                        </a:spcBef>
                        <a:spcAft>
                          <a:spcPts val="0"/>
                        </a:spcAft>
                      </a:pPr>
                      <a:r>
                        <a:rPr lang="en-US" sz="2400">
                          <a:effectLst/>
                          <a:latin typeface="BIZ UDPゴシック" panose="020B0400000000000000" pitchFamily="50" charset="-128"/>
                          <a:ea typeface="BIZ UDPゴシック" panose="020B0400000000000000" pitchFamily="50" charset="-128"/>
                        </a:rPr>
                        <a:t>2050</a:t>
                      </a:r>
                      <a:r>
                        <a:rPr lang="ja-JP" sz="1400" spc="-50">
                          <a:effectLst/>
                          <a:latin typeface="BIZ UDPゴシック" panose="020B0400000000000000" pitchFamily="50" charset="-128"/>
                          <a:ea typeface="BIZ UDPゴシック" panose="020B0400000000000000" pitchFamily="50" charset="-128"/>
                        </a:rPr>
                        <a:t>年</a:t>
                      </a:r>
                      <a:endParaRPr lang="ja-JP" sz="1800">
                        <a:effectLst/>
                        <a:latin typeface="BIZ UDPゴシック" panose="020B0400000000000000" pitchFamily="50" charset="-128"/>
                        <a:ea typeface="BIZ UDPゴシック" panose="020B0400000000000000" pitchFamily="50" charset="-128"/>
                      </a:endParaRPr>
                    </a:p>
                    <a:p>
                      <a:pPr marL="374650" marR="313055" algn="ctr">
                        <a:lnSpc>
                          <a:spcPct val="100000"/>
                        </a:lnSpc>
                        <a:spcBef>
                          <a:spcPts val="0"/>
                        </a:spcBef>
                        <a:spcAft>
                          <a:spcPts val="0"/>
                        </a:spcAft>
                      </a:pPr>
                      <a:r>
                        <a:rPr lang="ja-JP" sz="1100">
                          <a:effectLst/>
                          <a:latin typeface="BIZ UDPゴシック" panose="020B0400000000000000" pitchFamily="50" charset="-128"/>
                          <a:ea typeface="BIZ UDPゴシック" panose="020B0400000000000000" pitchFamily="50" charset="-128"/>
                        </a:rPr>
                        <a:t>カーボンニュートラ</a:t>
                      </a:r>
                      <a:r>
                        <a:rPr lang="ja-JP" sz="1100" spc="-50">
                          <a:effectLst/>
                          <a:latin typeface="BIZ UDPゴシック" panose="020B0400000000000000" pitchFamily="50" charset="-128"/>
                          <a:ea typeface="BIZ UDPゴシック" panose="020B0400000000000000" pitchFamily="50" charset="-128"/>
                        </a:rPr>
                        <a:t>ル</a:t>
                      </a:r>
                      <a:endParaRPr lang="ja-JP" sz="1800">
                        <a:effectLst/>
                        <a:latin typeface="BIZ UDPゴシック" panose="020B0400000000000000" pitchFamily="50" charset="-128"/>
                        <a:ea typeface="BIZ UDPゴシック" panose="020B0400000000000000" pitchFamily="50" charset="-128"/>
                      </a:endParaRPr>
                    </a:p>
                    <a:p>
                      <a:pPr marL="374650" marR="313690" algn="ctr">
                        <a:lnSpc>
                          <a:spcPct val="100000"/>
                        </a:lnSpc>
                        <a:spcBef>
                          <a:spcPts val="0"/>
                        </a:spcBef>
                        <a:spcAft>
                          <a:spcPts val="0"/>
                        </a:spcAft>
                      </a:pPr>
                      <a:r>
                        <a:rPr lang="en-US" sz="1000">
                          <a:effectLst/>
                          <a:latin typeface="BIZ UDPゴシック" panose="020B0400000000000000" pitchFamily="50" charset="-128"/>
                          <a:ea typeface="BIZ UDPゴシック" panose="020B0400000000000000" pitchFamily="50" charset="-128"/>
                        </a:rPr>
                        <a:t>&lt;</a:t>
                      </a:r>
                      <a:r>
                        <a:rPr lang="ja-JP" sz="1000">
                          <a:effectLst/>
                          <a:latin typeface="BIZ UDPゴシック" panose="020B0400000000000000" pitchFamily="50" charset="-128"/>
                          <a:ea typeface="BIZ UDPゴシック" panose="020B0400000000000000" pitchFamily="50" charset="-128"/>
                        </a:rPr>
                        <a:t>長期戦略提出</a:t>
                      </a:r>
                      <a:r>
                        <a:rPr lang="en-US" sz="1000">
                          <a:effectLst/>
                          <a:latin typeface="BIZ UDPゴシック" panose="020B0400000000000000" pitchFamily="50" charset="-128"/>
                          <a:ea typeface="BIZ UDPゴシック" panose="020B0400000000000000" pitchFamily="50" charset="-128"/>
                        </a:rPr>
                        <a:t>(2020</a:t>
                      </a:r>
                      <a:r>
                        <a:rPr lang="ja-JP" sz="1000">
                          <a:effectLst/>
                          <a:latin typeface="BIZ UDPゴシック" panose="020B0400000000000000" pitchFamily="50" charset="-128"/>
                          <a:ea typeface="BIZ UDPゴシック" panose="020B0400000000000000" pitchFamily="50" charset="-128"/>
                        </a:rPr>
                        <a:t>年</a:t>
                      </a:r>
                      <a:r>
                        <a:rPr lang="en-US" sz="1000">
                          <a:effectLst/>
                          <a:latin typeface="BIZ UDPゴシック" panose="020B0400000000000000" pitchFamily="50" charset="-128"/>
                          <a:ea typeface="BIZ UDPゴシック" panose="020B0400000000000000" pitchFamily="50" charset="-128"/>
                        </a:rPr>
                        <a:t>3</a:t>
                      </a:r>
                      <a:r>
                        <a:rPr lang="ja-JP" sz="1000" spc="-20">
                          <a:effectLst/>
                          <a:latin typeface="BIZ UDPゴシック" panose="020B0400000000000000" pitchFamily="50" charset="-128"/>
                          <a:ea typeface="BIZ UDPゴシック" panose="020B0400000000000000" pitchFamily="50" charset="-128"/>
                        </a:rPr>
                        <a:t>月</a:t>
                      </a:r>
                      <a:r>
                        <a:rPr lang="en-US" sz="1000" spc="-20">
                          <a:effectLst/>
                          <a:latin typeface="BIZ UDPゴシック" panose="020B0400000000000000" pitchFamily="50" charset="-128"/>
                          <a:ea typeface="BIZ UDPゴシック" panose="020B0400000000000000" pitchFamily="50" charset="-128"/>
                        </a:rPr>
                        <a:t>)&gt;</a:t>
                      </a:r>
                      <a:endParaRPr lang="ja-JP" sz="18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extLst>
                  <a:ext uri="{0D108BD9-81ED-4DB2-BD59-A6C34878D82A}">
                    <a16:rowId xmlns:a16="http://schemas.microsoft.com/office/drawing/2014/main" val="3655265740"/>
                  </a:ext>
                </a:extLst>
              </a:tr>
              <a:tr h="780548">
                <a:tc>
                  <a:txBody>
                    <a:bodyPr/>
                    <a:lstStyle/>
                    <a:p>
                      <a:pPr marL="335915" marR="276860" algn="ctr">
                        <a:lnSpc>
                          <a:spcPct val="100000"/>
                        </a:lnSpc>
                        <a:spcBef>
                          <a:spcPts val="0"/>
                        </a:spcBef>
                        <a:spcAft>
                          <a:spcPts val="0"/>
                        </a:spcAft>
                      </a:pPr>
                      <a:r>
                        <a:rPr lang="ja-JP" sz="1800">
                          <a:effectLst/>
                          <a:latin typeface="BIZ UDPゴシック" panose="020B0400000000000000" pitchFamily="50" charset="-128"/>
                          <a:ea typeface="BIZ UDPゴシック" panose="020B0400000000000000" pitchFamily="50" charset="-128"/>
                        </a:rPr>
                        <a:t>英</a:t>
                      </a:r>
                      <a:r>
                        <a:rPr lang="ja-JP" sz="1800" spc="-50">
                          <a:effectLst/>
                          <a:latin typeface="BIZ UDPゴシック" panose="020B0400000000000000" pitchFamily="50" charset="-128"/>
                          <a:ea typeface="BIZ UDPゴシック" panose="020B0400000000000000" pitchFamily="50" charset="-128"/>
                        </a:rPr>
                        <a:t>国</a:t>
                      </a:r>
                      <a:endParaRPr lang="ja-JP" sz="14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123825" marR="64135" algn="ctr">
                        <a:lnSpc>
                          <a:spcPct val="100000"/>
                        </a:lnSpc>
                        <a:spcBef>
                          <a:spcPts val="0"/>
                        </a:spcBef>
                        <a:spcAft>
                          <a:spcPts val="0"/>
                        </a:spcAft>
                      </a:pPr>
                      <a:r>
                        <a:rPr lang="en-US" sz="2400" spc="-20">
                          <a:solidFill>
                            <a:schemeClr val="bg1"/>
                          </a:solidFill>
                          <a:effectLst/>
                          <a:latin typeface="BIZ UDPゴシック" panose="020B0400000000000000" pitchFamily="50" charset="-128"/>
                          <a:ea typeface="BIZ UDPゴシック" panose="020B0400000000000000" pitchFamily="50" charset="-128"/>
                        </a:rPr>
                        <a:t>▲68</a:t>
                      </a:r>
                      <a:r>
                        <a:rPr lang="ja-JP" sz="2000" spc="-20">
                          <a:solidFill>
                            <a:schemeClr val="bg1"/>
                          </a:solidFill>
                          <a:effectLst/>
                          <a:latin typeface="BIZ UDPゴシック" panose="020B0400000000000000" pitchFamily="50" charset="-128"/>
                          <a:ea typeface="BIZ UDPゴシック" panose="020B0400000000000000" pitchFamily="50" charset="-128"/>
                        </a:rPr>
                        <a:t>％</a:t>
                      </a:r>
                      <a:endParaRPr lang="ja-JP" sz="1800">
                        <a:solidFill>
                          <a:schemeClr val="bg1"/>
                        </a:solidFill>
                        <a:effectLst/>
                        <a:latin typeface="BIZ UDPゴシック" panose="020B0400000000000000" pitchFamily="50" charset="-128"/>
                        <a:ea typeface="BIZ UDPゴシック" panose="020B0400000000000000" pitchFamily="50" charset="-128"/>
                      </a:endParaRPr>
                    </a:p>
                    <a:p>
                      <a:pPr marL="123825" marR="62865" algn="ctr">
                        <a:lnSpc>
                          <a:spcPct val="100000"/>
                        </a:lnSpc>
                        <a:spcBef>
                          <a:spcPts val="0"/>
                        </a:spcBef>
                        <a:spcAft>
                          <a:spcPts val="0"/>
                        </a:spcAft>
                      </a:pPr>
                      <a:r>
                        <a:rPr lang="en-US" sz="1400">
                          <a:solidFill>
                            <a:schemeClr val="bg1"/>
                          </a:solidFill>
                          <a:effectLst/>
                          <a:latin typeface="BIZ UDPゴシック" panose="020B0400000000000000" pitchFamily="50" charset="-128"/>
                          <a:ea typeface="BIZ UDPゴシック" panose="020B0400000000000000" pitchFamily="50" charset="-128"/>
                        </a:rPr>
                        <a:t>1990</a:t>
                      </a:r>
                      <a:r>
                        <a:rPr lang="ja-JP" sz="1400">
                          <a:solidFill>
                            <a:schemeClr val="bg1"/>
                          </a:solidFill>
                          <a:effectLst/>
                          <a:latin typeface="BIZ UDPゴシック" panose="020B0400000000000000" pitchFamily="50" charset="-128"/>
                          <a:ea typeface="BIZ UDPゴシック" panose="020B0400000000000000" pitchFamily="50" charset="-128"/>
                        </a:rPr>
                        <a:t>年</a:t>
                      </a:r>
                      <a:r>
                        <a:rPr lang="ja-JP" sz="1400" spc="-50">
                          <a:solidFill>
                            <a:schemeClr val="bg1"/>
                          </a:solidFill>
                          <a:effectLst/>
                          <a:latin typeface="BIZ UDPゴシック" panose="020B0400000000000000" pitchFamily="50" charset="-128"/>
                          <a:ea typeface="BIZ UDPゴシック" panose="020B0400000000000000" pitchFamily="50" charset="-128"/>
                        </a:rPr>
                        <a:t>比</a:t>
                      </a:r>
                      <a:endParaRPr lang="ja-JP" sz="1800">
                        <a:solidFill>
                          <a:schemeClr val="bg1"/>
                        </a:solidFill>
                        <a:effectLst/>
                        <a:latin typeface="BIZ UDPゴシック" panose="020B0400000000000000" pitchFamily="50" charset="-128"/>
                        <a:ea typeface="BIZ UDPゴシック" panose="020B0400000000000000" pitchFamily="50" charset="-128"/>
                      </a:endParaRPr>
                    </a:p>
                    <a:p>
                      <a:pPr marL="123825" marR="64135" algn="ctr">
                        <a:lnSpc>
                          <a:spcPct val="100000"/>
                        </a:lnSpc>
                        <a:spcBef>
                          <a:spcPts val="0"/>
                        </a:spcBef>
                        <a:spcAft>
                          <a:spcPts val="0"/>
                        </a:spcAft>
                      </a:pPr>
                      <a:r>
                        <a:rPr lang="en-US" sz="1000">
                          <a:solidFill>
                            <a:schemeClr val="bg1"/>
                          </a:solidFill>
                          <a:effectLst/>
                          <a:latin typeface="BIZ UDPゴシック" panose="020B0400000000000000" pitchFamily="50" charset="-128"/>
                          <a:ea typeface="BIZ UDPゴシック" panose="020B0400000000000000" pitchFamily="50" charset="-128"/>
                        </a:rPr>
                        <a:t>&lt;NDC</a:t>
                      </a:r>
                      <a:r>
                        <a:rPr lang="ja-JP" sz="1000">
                          <a:solidFill>
                            <a:schemeClr val="bg1"/>
                          </a:solidFill>
                          <a:effectLst/>
                          <a:latin typeface="BIZ UDPゴシック" panose="020B0400000000000000" pitchFamily="50" charset="-128"/>
                          <a:ea typeface="BIZ UDPゴシック" panose="020B0400000000000000" pitchFamily="50" charset="-128"/>
                        </a:rPr>
                        <a:t>再提出</a:t>
                      </a:r>
                      <a:r>
                        <a:rPr lang="en-US" sz="1000">
                          <a:solidFill>
                            <a:schemeClr val="bg1"/>
                          </a:solidFill>
                          <a:effectLst/>
                          <a:latin typeface="BIZ UDPゴシック" panose="020B0400000000000000" pitchFamily="50" charset="-128"/>
                          <a:ea typeface="BIZ UDPゴシック" panose="020B0400000000000000" pitchFamily="50" charset="-128"/>
                        </a:rPr>
                        <a:t>(2020</a:t>
                      </a:r>
                      <a:r>
                        <a:rPr lang="ja-JP" sz="1000">
                          <a:solidFill>
                            <a:schemeClr val="bg1"/>
                          </a:solidFill>
                          <a:effectLst/>
                          <a:latin typeface="BIZ UDPゴシック" panose="020B0400000000000000" pitchFamily="50" charset="-128"/>
                          <a:ea typeface="BIZ UDPゴシック" panose="020B0400000000000000" pitchFamily="50" charset="-128"/>
                        </a:rPr>
                        <a:t>年</a:t>
                      </a:r>
                      <a:r>
                        <a:rPr lang="en-US" sz="1000">
                          <a:solidFill>
                            <a:schemeClr val="bg1"/>
                          </a:solidFill>
                          <a:effectLst/>
                          <a:latin typeface="BIZ UDPゴシック" panose="020B0400000000000000" pitchFamily="50" charset="-128"/>
                          <a:ea typeface="BIZ UDPゴシック" panose="020B0400000000000000" pitchFamily="50" charset="-128"/>
                        </a:rPr>
                        <a:t>12</a:t>
                      </a:r>
                      <a:r>
                        <a:rPr lang="ja-JP" sz="1000" spc="-20">
                          <a:solidFill>
                            <a:schemeClr val="bg1"/>
                          </a:solidFill>
                          <a:effectLst/>
                          <a:latin typeface="BIZ UDPゴシック" panose="020B0400000000000000" pitchFamily="50" charset="-128"/>
                          <a:ea typeface="BIZ UDPゴシック" panose="020B0400000000000000" pitchFamily="50" charset="-128"/>
                        </a:rPr>
                        <a:t>月</a:t>
                      </a:r>
                      <a:r>
                        <a:rPr lang="en-US" sz="1000" spc="-20">
                          <a:solidFill>
                            <a:schemeClr val="bg1"/>
                          </a:solidFill>
                          <a:effectLst/>
                          <a:latin typeface="BIZ UDPゴシック" panose="020B0400000000000000" pitchFamily="50" charset="-128"/>
                          <a:ea typeface="BIZ UDPゴシック" panose="020B0400000000000000" pitchFamily="50" charset="-128"/>
                        </a:rPr>
                        <a:t>)&gt;</a:t>
                      </a:r>
                      <a:endParaRPr lang="ja-JP" sz="1800">
                        <a:solidFill>
                          <a:schemeClr val="bg1"/>
                        </a:solidFill>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374015" marR="313690" algn="ctr">
                        <a:lnSpc>
                          <a:spcPct val="100000"/>
                        </a:lnSpc>
                        <a:spcBef>
                          <a:spcPts val="0"/>
                        </a:spcBef>
                        <a:spcAft>
                          <a:spcPts val="0"/>
                        </a:spcAft>
                      </a:pPr>
                      <a:r>
                        <a:rPr lang="en-US" sz="2400">
                          <a:effectLst/>
                          <a:latin typeface="BIZ UDPゴシック" panose="020B0400000000000000" pitchFamily="50" charset="-128"/>
                          <a:ea typeface="BIZ UDPゴシック" panose="020B0400000000000000" pitchFamily="50" charset="-128"/>
                        </a:rPr>
                        <a:t>2050</a:t>
                      </a:r>
                      <a:r>
                        <a:rPr lang="ja-JP" sz="1400" spc="-50">
                          <a:effectLst/>
                          <a:latin typeface="BIZ UDPゴシック" panose="020B0400000000000000" pitchFamily="50" charset="-128"/>
                          <a:ea typeface="BIZ UDPゴシック" panose="020B0400000000000000" pitchFamily="50" charset="-128"/>
                        </a:rPr>
                        <a:t>年</a:t>
                      </a:r>
                      <a:endParaRPr lang="ja-JP" sz="1800">
                        <a:effectLst/>
                        <a:latin typeface="BIZ UDPゴシック" panose="020B0400000000000000" pitchFamily="50" charset="-128"/>
                        <a:ea typeface="BIZ UDPゴシック" panose="020B0400000000000000" pitchFamily="50" charset="-128"/>
                      </a:endParaRPr>
                    </a:p>
                    <a:p>
                      <a:pPr marL="374650" marR="313055" algn="ctr">
                        <a:lnSpc>
                          <a:spcPct val="100000"/>
                        </a:lnSpc>
                        <a:spcBef>
                          <a:spcPts val="0"/>
                        </a:spcBef>
                        <a:spcAft>
                          <a:spcPts val="0"/>
                        </a:spcAft>
                      </a:pPr>
                      <a:r>
                        <a:rPr lang="ja-JP" sz="1100">
                          <a:effectLst/>
                          <a:latin typeface="BIZ UDPゴシック" panose="020B0400000000000000" pitchFamily="50" charset="-128"/>
                          <a:ea typeface="BIZ UDPゴシック" panose="020B0400000000000000" pitchFamily="50" charset="-128"/>
                        </a:rPr>
                        <a:t>カーボンニュートラ</a:t>
                      </a:r>
                      <a:r>
                        <a:rPr lang="ja-JP" sz="1100" spc="-50">
                          <a:effectLst/>
                          <a:latin typeface="BIZ UDPゴシック" panose="020B0400000000000000" pitchFamily="50" charset="-128"/>
                          <a:ea typeface="BIZ UDPゴシック" panose="020B0400000000000000" pitchFamily="50" charset="-128"/>
                        </a:rPr>
                        <a:t>ル</a:t>
                      </a:r>
                      <a:endParaRPr lang="ja-JP" sz="1800">
                        <a:effectLst/>
                        <a:latin typeface="BIZ UDPゴシック" panose="020B0400000000000000" pitchFamily="50" charset="-128"/>
                        <a:ea typeface="BIZ UDPゴシック" panose="020B0400000000000000" pitchFamily="50" charset="-128"/>
                      </a:endParaRPr>
                    </a:p>
                    <a:p>
                      <a:pPr marL="374650" marR="313690" algn="ctr">
                        <a:lnSpc>
                          <a:spcPct val="100000"/>
                        </a:lnSpc>
                        <a:spcBef>
                          <a:spcPts val="0"/>
                        </a:spcBef>
                        <a:spcAft>
                          <a:spcPts val="0"/>
                        </a:spcAft>
                      </a:pPr>
                      <a:r>
                        <a:rPr lang="en-US" sz="1000">
                          <a:effectLst/>
                          <a:latin typeface="BIZ UDPゴシック" panose="020B0400000000000000" pitchFamily="50" charset="-128"/>
                          <a:ea typeface="BIZ UDPゴシック" panose="020B0400000000000000" pitchFamily="50" charset="-128"/>
                        </a:rPr>
                        <a:t>&lt;</a:t>
                      </a:r>
                      <a:r>
                        <a:rPr lang="ja-JP" sz="1000">
                          <a:effectLst/>
                          <a:latin typeface="BIZ UDPゴシック" panose="020B0400000000000000" pitchFamily="50" charset="-128"/>
                          <a:ea typeface="BIZ UDPゴシック" panose="020B0400000000000000" pitchFamily="50" charset="-128"/>
                        </a:rPr>
                        <a:t>気候変動法改定</a:t>
                      </a:r>
                      <a:r>
                        <a:rPr lang="en-US" sz="1000">
                          <a:effectLst/>
                          <a:latin typeface="BIZ UDPゴシック" panose="020B0400000000000000" pitchFamily="50" charset="-128"/>
                          <a:ea typeface="BIZ UDPゴシック" panose="020B0400000000000000" pitchFamily="50" charset="-128"/>
                        </a:rPr>
                        <a:t>(2019</a:t>
                      </a:r>
                      <a:r>
                        <a:rPr lang="ja-JP" sz="1000">
                          <a:effectLst/>
                          <a:latin typeface="BIZ UDPゴシック" panose="020B0400000000000000" pitchFamily="50" charset="-128"/>
                          <a:ea typeface="BIZ UDPゴシック" panose="020B0400000000000000" pitchFamily="50" charset="-128"/>
                        </a:rPr>
                        <a:t>年</a:t>
                      </a:r>
                      <a:r>
                        <a:rPr lang="en-US" sz="1000">
                          <a:effectLst/>
                          <a:latin typeface="BIZ UDPゴシック" panose="020B0400000000000000" pitchFamily="50" charset="-128"/>
                          <a:ea typeface="BIZ UDPゴシック" panose="020B0400000000000000" pitchFamily="50" charset="-128"/>
                        </a:rPr>
                        <a:t>6</a:t>
                      </a:r>
                      <a:r>
                        <a:rPr lang="ja-JP" sz="1000" spc="-20">
                          <a:effectLst/>
                          <a:latin typeface="BIZ UDPゴシック" panose="020B0400000000000000" pitchFamily="50" charset="-128"/>
                          <a:ea typeface="BIZ UDPゴシック" panose="020B0400000000000000" pitchFamily="50" charset="-128"/>
                        </a:rPr>
                        <a:t>月</a:t>
                      </a:r>
                      <a:r>
                        <a:rPr lang="en-US" sz="1000" spc="-20">
                          <a:effectLst/>
                          <a:latin typeface="BIZ UDPゴシック" panose="020B0400000000000000" pitchFamily="50" charset="-128"/>
                          <a:ea typeface="BIZ UDPゴシック" panose="020B0400000000000000" pitchFamily="50" charset="-128"/>
                        </a:rPr>
                        <a:t>)&gt;</a:t>
                      </a:r>
                      <a:endParaRPr lang="ja-JP" sz="18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extLst>
                  <a:ext uri="{0D108BD9-81ED-4DB2-BD59-A6C34878D82A}">
                    <a16:rowId xmlns:a16="http://schemas.microsoft.com/office/drawing/2014/main" val="1858055736"/>
                  </a:ext>
                </a:extLst>
              </a:tr>
              <a:tr h="969672">
                <a:tc>
                  <a:txBody>
                    <a:bodyPr/>
                    <a:lstStyle/>
                    <a:p>
                      <a:pPr marL="335915" marR="276860" algn="ctr">
                        <a:lnSpc>
                          <a:spcPct val="100000"/>
                        </a:lnSpc>
                        <a:spcBef>
                          <a:spcPts val="0"/>
                        </a:spcBef>
                        <a:spcAft>
                          <a:spcPts val="0"/>
                        </a:spcAft>
                      </a:pPr>
                      <a:r>
                        <a:rPr lang="ja-JP" sz="1800">
                          <a:effectLst/>
                          <a:latin typeface="BIZ UDPゴシック" panose="020B0400000000000000" pitchFamily="50" charset="-128"/>
                          <a:ea typeface="BIZ UDPゴシック" panose="020B0400000000000000" pitchFamily="50" charset="-128"/>
                        </a:rPr>
                        <a:t>中</a:t>
                      </a:r>
                      <a:r>
                        <a:rPr lang="ja-JP" sz="1800" spc="-50">
                          <a:effectLst/>
                          <a:latin typeface="BIZ UDPゴシック" panose="020B0400000000000000" pitchFamily="50" charset="-128"/>
                          <a:ea typeface="BIZ UDPゴシック" panose="020B0400000000000000" pitchFamily="50" charset="-128"/>
                        </a:rPr>
                        <a:t>国</a:t>
                      </a:r>
                      <a:endParaRPr lang="ja-JP" sz="14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127000" marR="65405" indent="213360" algn="ctr">
                        <a:lnSpc>
                          <a:spcPct val="100000"/>
                        </a:lnSpc>
                        <a:spcBef>
                          <a:spcPts val="0"/>
                        </a:spcBef>
                        <a:spcAft>
                          <a:spcPts val="0"/>
                        </a:spcAft>
                      </a:pPr>
                      <a:r>
                        <a:rPr lang="en-US" sz="1400" spc="-10" dirty="0">
                          <a:solidFill>
                            <a:schemeClr val="bg1"/>
                          </a:solidFill>
                          <a:effectLst/>
                          <a:latin typeface="BIZ UDPゴシック" panose="020B0400000000000000" pitchFamily="50" charset="-128"/>
                          <a:ea typeface="BIZ UDPゴシック" panose="020B0400000000000000" pitchFamily="50" charset="-128"/>
                        </a:rPr>
                        <a:t>2030</a:t>
                      </a:r>
                      <a:r>
                        <a:rPr lang="ja-JP" sz="1400" spc="-10" dirty="0">
                          <a:solidFill>
                            <a:schemeClr val="bg1"/>
                          </a:solidFill>
                          <a:effectLst/>
                          <a:latin typeface="BIZ UDPゴシック" panose="020B0400000000000000" pitchFamily="50" charset="-128"/>
                          <a:ea typeface="BIZ UDPゴシック" panose="020B0400000000000000" pitchFamily="50" charset="-128"/>
                        </a:rPr>
                        <a:t>年ピークアウト</a:t>
                      </a:r>
                      <a:endParaRPr lang="ja-JP" altLang="en-US" sz="1400" spc="-10" dirty="0">
                        <a:solidFill>
                          <a:schemeClr val="bg1"/>
                        </a:solidFill>
                        <a:effectLst/>
                        <a:latin typeface="BIZ UDPゴシック" panose="020B0400000000000000" pitchFamily="50" charset="-128"/>
                        <a:ea typeface="BIZ UDPゴシック" panose="020B0400000000000000" pitchFamily="50" charset="-128"/>
                      </a:endParaRPr>
                    </a:p>
                    <a:p>
                      <a:pPr marL="127000" marR="65405" indent="213360" algn="ctr">
                        <a:lnSpc>
                          <a:spcPct val="100000"/>
                        </a:lnSpc>
                        <a:spcBef>
                          <a:spcPts val="0"/>
                        </a:spcBef>
                        <a:spcAft>
                          <a:spcPts val="0"/>
                        </a:spcAft>
                      </a:pPr>
                      <a:r>
                        <a:rPr lang="en-US" sz="1400" spc="-10" dirty="0">
                          <a:solidFill>
                            <a:schemeClr val="bg1"/>
                          </a:solidFill>
                          <a:effectLst/>
                          <a:latin typeface="BIZ UDPゴシック" panose="020B0400000000000000" pitchFamily="50" charset="-128"/>
                          <a:ea typeface="BIZ UDPゴシック" panose="020B0400000000000000" pitchFamily="50" charset="-128"/>
                        </a:rPr>
                        <a:t>GDP</a:t>
                      </a:r>
                      <a:r>
                        <a:rPr lang="ja-JP" sz="1400" spc="-10" dirty="0">
                          <a:solidFill>
                            <a:schemeClr val="bg1"/>
                          </a:solidFill>
                          <a:effectLst/>
                          <a:latin typeface="BIZ UDPゴシック" panose="020B0400000000000000" pitchFamily="50" charset="-128"/>
                          <a:ea typeface="BIZ UDPゴシック" panose="020B0400000000000000" pitchFamily="50" charset="-128"/>
                        </a:rPr>
                        <a:t>あたり</a:t>
                      </a:r>
                      <a:r>
                        <a:rPr lang="en-US" sz="1400" spc="-10" dirty="0">
                          <a:solidFill>
                            <a:schemeClr val="bg1"/>
                          </a:solidFill>
                          <a:effectLst/>
                          <a:latin typeface="BIZ UDPゴシック" panose="020B0400000000000000" pitchFamily="50" charset="-128"/>
                          <a:ea typeface="BIZ UDPゴシック" panose="020B0400000000000000" pitchFamily="50" charset="-128"/>
                        </a:rPr>
                        <a:t>GHG</a:t>
                      </a:r>
                      <a:r>
                        <a:rPr lang="ja-JP" sz="1400" spc="-10" dirty="0">
                          <a:solidFill>
                            <a:schemeClr val="bg1"/>
                          </a:solidFill>
                          <a:effectLst/>
                          <a:latin typeface="BIZ UDPゴシック" panose="020B0400000000000000" pitchFamily="50" charset="-128"/>
                          <a:ea typeface="BIZ UDPゴシック" panose="020B0400000000000000" pitchFamily="50" charset="-128"/>
                        </a:rPr>
                        <a:t>排出</a:t>
                      </a:r>
                      <a:r>
                        <a:rPr lang="en-US" sz="1400" spc="-10" dirty="0">
                          <a:solidFill>
                            <a:schemeClr val="bg1"/>
                          </a:solidFill>
                          <a:effectLst/>
                          <a:latin typeface="BIZ UDPゴシック" panose="020B0400000000000000" pitchFamily="50" charset="-128"/>
                          <a:ea typeface="BIZ UDPゴシック" panose="020B0400000000000000" pitchFamily="50" charset="-128"/>
                        </a:rPr>
                        <a:t>▲65</a:t>
                      </a:r>
                      <a:r>
                        <a:rPr lang="ja-JP" sz="1400" spc="-10" dirty="0">
                          <a:solidFill>
                            <a:schemeClr val="bg1"/>
                          </a:solidFill>
                          <a:effectLst/>
                          <a:latin typeface="BIZ UDPゴシック" panose="020B0400000000000000" pitchFamily="50" charset="-128"/>
                          <a:ea typeface="BIZ UDPゴシック" panose="020B0400000000000000" pitchFamily="50" charset="-128"/>
                        </a:rPr>
                        <a:t>％</a:t>
                      </a:r>
                      <a:endParaRPr lang="ja-JP" sz="2400" dirty="0">
                        <a:solidFill>
                          <a:schemeClr val="bg1"/>
                        </a:solidFill>
                        <a:effectLst/>
                        <a:latin typeface="BIZ UDPゴシック" panose="020B0400000000000000" pitchFamily="50" charset="-128"/>
                        <a:ea typeface="BIZ UDPゴシック" panose="020B0400000000000000" pitchFamily="50" charset="-128"/>
                      </a:endParaRPr>
                    </a:p>
                    <a:p>
                      <a:pPr marL="123825" marR="62865" algn="ctr">
                        <a:lnSpc>
                          <a:spcPct val="100000"/>
                        </a:lnSpc>
                        <a:spcBef>
                          <a:spcPts val="0"/>
                        </a:spcBef>
                        <a:spcAft>
                          <a:spcPts val="0"/>
                        </a:spcAft>
                      </a:pPr>
                      <a:r>
                        <a:rPr lang="ja-JP" sz="1100" dirty="0">
                          <a:solidFill>
                            <a:schemeClr val="bg1"/>
                          </a:solidFill>
                          <a:effectLst/>
                          <a:latin typeface="BIZ UDPゴシック" panose="020B0400000000000000" pitchFamily="50" charset="-128"/>
                          <a:ea typeface="BIZ UDPゴシック" panose="020B0400000000000000" pitchFamily="50" charset="-128"/>
                        </a:rPr>
                        <a:t>（</a:t>
                      </a:r>
                      <a:r>
                        <a:rPr lang="en-US" sz="1100" dirty="0">
                          <a:solidFill>
                            <a:schemeClr val="bg1"/>
                          </a:solidFill>
                          <a:effectLst/>
                          <a:latin typeface="BIZ UDPゴシック" panose="020B0400000000000000" pitchFamily="50" charset="-128"/>
                          <a:ea typeface="BIZ UDPゴシック" panose="020B0400000000000000" pitchFamily="50" charset="-128"/>
                        </a:rPr>
                        <a:t>2005</a:t>
                      </a:r>
                      <a:r>
                        <a:rPr lang="ja-JP" sz="1100" dirty="0">
                          <a:solidFill>
                            <a:schemeClr val="bg1"/>
                          </a:solidFill>
                          <a:effectLst/>
                          <a:latin typeface="BIZ UDPゴシック" panose="020B0400000000000000" pitchFamily="50" charset="-128"/>
                          <a:ea typeface="BIZ UDPゴシック" panose="020B0400000000000000" pitchFamily="50" charset="-128"/>
                        </a:rPr>
                        <a:t>年比</a:t>
                      </a:r>
                      <a:r>
                        <a:rPr lang="ja-JP" sz="1100" spc="-50" dirty="0">
                          <a:solidFill>
                            <a:schemeClr val="bg1"/>
                          </a:solidFill>
                          <a:effectLst/>
                          <a:latin typeface="BIZ UDPゴシック" panose="020B0400000000000000" pitchFamily="50" charset="-128"/>
                          <a:ea typeface="BIZ UDPゴシック" panose="020B0400000000000000" pitchFamily="50" charset="-128"/>
                        </a:rPr>
                        <a:t>）</a:t>
                      </a:r>
                      <a:endParaRPr lang="ja-JP" sz="1800" dirty="0">
                        <a:solidFill>
                          <a:schemeClr val="bg1"/>
                        </a:solidFill>
                        <a:effectLst/>
                        <a:latin typeface="BIZ UDPゴシック" panose="020B0400000000000000" pitchFamily="50" charset="-128"/>
                        <a:ea typeface="BIZ UDPゴシック" panose="020B0400000000000000" pitchFamily="50" charset="-128"/>
                      </a:endParaRPr>
                    </a:p>
                    <a:p>
                      <a:pPr marL="123825" marR="63500" algn="ctr">
                        <a:lnSpc>
                          <a:spcPct val="100000"/>
                        </a:lnSpc>
                        <a:spcBef>
                          <a:spcPts val="0"/>
                        </a:spcBef>
                        <a:spcAft>
                          <a:spcPts val="0"/>
                        </a:spcAft>
                      </a:pPr>
                      <a:r>
                        <a:rPr lang="en-US" sz="900" dirty="0">
                          <a:solidFill>
                            <a:schemeClr val="bg1"/>
                          </a:solidFill>
                          <a:effectLst/>
                          <a:latin typeface="BIZ UDPゴシック" panose="020B0400000000000000" pitchFamily="50" charset="-128"/>
                          <a:ea typeface="BIZ UDPゴシック" panose="020B0400000000000000" pitchFamily="50" charset="-128"/>
                        </a:rPr>
                        <a:t>&lt;</a:t>
                      </a:r>
                      <a:r>
                        <a:rPr lang="ja-JP" sz="900" dirty="0">
                          <a:solidFill>
                            <a:schemeClr val="bg1"/>
                          </a:solidFill>
                          <a:effectLst/>
                          <a:latin typeface="BIZ UDPゴシック" panose="020B0400000000000000" pitchFamily="50" charset="-128"/>
                          <a:ea typeface="BIZ UDPゴシック" panose="020B0400000000000000" pitchFamily="50" charset="-128"/>
                        </a:rPr>
                        <a:t>国連総会一般討論</a:t>
                      </a:r>
                      <a:r>
                        <a:rPr lang="en-US" sz="900" dirty="0">
                          <a:solidFill>
                            <a:schemeClr val="bg1"/>
                          </a:solidFill>
                          <a:effectLst/>
                          <a:latin typeface="BIZ UDPゴシック" panose="020B0400000000000000" pitchFamily="50" charset="-128"/>
                          <a:ea typeface="BIZ UDPゴシック" panose="020B0400000000000000" pitchFamily="50" charset="-128"/>
                        </a:rPr>
                        <a:t>(2020</a:t>
                      </a:r>
                      <a:r>
                        <a:rPr lang="ja-JP" sz="900" dirty="0">
                          <a:solidFill>
                            <a:schemeClr val="bg1"/>
                          </a:solidFill>
                          <a:effectLst/>
                          <a:latin typeface="BIZ UDPゴシック" panose="020B0400000000000000" pitchFamily="50" charset="-128"/>
                          <a:ea typeface="BIZ UDPゴシック" panose="020B0400000000000000" pitchFamily="50" charset="-128"/>
                        </a:rPr>
                        <a:t>年</a:t>
                      </a:r>
                      <a:r>
                        <a:rPr lang="en-US" sz="900" dirty="0">
                          <a:solidFill>
                            <a:schemeClr val="bg1"/>
                          </a:solidFill>
                          <a:effectLst/>
                          <a:latin typeface="BIZ UDPゴシック" panose="020B0400000000000000" pitchFamily="50" charset="-128"/>
                          <a:ea typeface="BIZ UDPゴシック" panose="020B0400000000000000" pitchFamily="50" charset="-128"/>
                        </a:rPr>
                        <a:t>9</a:t>
                      </a:r>
                      <a:r>
                        <a:rPr lang="ja-JP" sz="900" dirty="0">
                          <a:solidFill>
                            <a:schemeClr val="bg1"/>
                          </a:solidFill>
                          <a:effectLst/>
                          <a:latin typeface="BIZ UDPゴシック" panose="020B0400000000000000" pitchFamily="50" charset="-128"/>
                          <a:ea typeface="BIZ UDPゴシック" panose="020B0400000000000000" pitchFamily="50" charset="-128"/>
                        </a:rPr>
                        <a:t>月</a:t>
                      </a:r>
                      <a:r>
                        <a:rPr lang="en-US" sz="900" spc="-25" dirty="0">
                          <a:solidFill>
                            <a:schemeClr val="bg1"/>
                          </a:solidFill>
                          <a:effectLst/>
                          <a:latin typeface="BIZ UDPゴシック" panose="020B0400000000000000" pitchFamily="50" charset="-128"/>
                          <a:ea typeface="BIZ UDPゴシック" panose="020B0400000000000000" pitchFamily="50" charset="-128"/>
                        </a:rPr>
                        <a:t>)&gt;</a:t>
                      </a:r>
                      <a:endParaRPr lang="ja-JP" sz="1800" dirty="0">
                        <a:solidFill>
                          <a:schemeClr val="bg1"/>
                        </a:solidFill>
                        <a:effectLst/>
                        <a:latin typeface="BIZ UDPゴシック" panose="020B0400000000000000" pitchFamily="50" charset="-128"/>
                        <a:ea typeface="BIZ UDPゴシック" panose="020B0400000000000000" pitchFamily="50" charset="-128"/>
                      </a:endParaRPr>
                    </a:p>
                    <a:p>
                      <a:pPr marL="123825" marR="63500" algn="ctr">
                        <a:lnSpc>
                          <a:spcPct val="100000"/>
                        </a:lnSpc>
                        <a:spcBef>
                          <a:spcPts val="0"/>
                        </a:spcBef>
                        <a:spcAft>
                          <a:spcPts val="0"/>
                        </a:spcAft>
                      </a:pPr>
                      <a:r>
                        <a:rPr lang="en-US" sz="900" dirty="0">
                          <a:solidFill>
                            <a:schemeClr val="bg1"/>
                          </a:solidFill>
                          <a:effectLst/>
                          <a:latin typeface="BIZ UDPゴシック" panose="020B0400000000000000" pitchFamily="50" charset="-128"/>
                          <a:ea typeface="BIZ UDPゴシック" panose="020B0400000000000000" pitchFamily="50" charset="-128"/>
                        </a:rPr>
                        <a:t>&lt;</a:t>
                      </a:r>
                      <a:r>
                        <a:rPr lang="ja-JP" sz="900" dirty="0">
                          <a:solidFill>
                            <a:schemeClr val="bg1"/>
                          </a:solidFill>
                          <a:effectLst/>
                          <a:latin typeface="BIZ UDPゴシック" panose="020B0400000000000000" pitchFamily="50" charset="-128"/>
                          <a:ea typeface="BIZ UDPゴシック" panose="020B0400000000000000" pitchFamily="50" charset="-128"/>
                        </a:rPr>
                        <a:t>気候野心サミット</a:t>
                      </a:r>
                      <a:r>
                        <a:rPr lang="en-US" sz="900" dirty="0">
                          <a:solidFill>
                            <a:schemeClr val="bg1"/>
                          </a:solidFill>
                          <a:effectLst/>
                          <a:latin typeface="BIZ UDPゴシック" panose="020B0400000000000000" pitchFamily="50" charset="-128"/>
                          <a:ea typeface="BIZ UDPゴシック" panose="020B0400000000000000" pitchFamily="50" charset="-128"/>
                        </a:rPr>
                        <a:t>(2020</a:t>
                      </a:r>
                      <a:r>
                        <a:rPr lang="ja-JP" sz="900" dirty="0">
                          <a:solidFill>
                            <a:schemeClr val="bg1"/>
                          </a:solidFill>
                          <a:effectLst/>
                          <a:latin typeface="BIZ UDPゴシック" panose="020B0400000000000000" pitchFamily="50" charset="-128"/>
                          <a:ea typeface="BIZ UDPゴシック" panose="020B0400000000000000" pitchFamily="50" charset="-128"/>
                        </a:rPr>
                        <a:t>年</a:t>
                      </a:r>
                      <a:r>
                        <a:rPr lang="en-US" sz="900" dirty="0">
                          <a:solidFill>
                            <a:schemeClr val="bg1"/>
                          </a:solidFill>
                          <a:effectLst/>
                          <a:latin typeface="BIZ UDPゴシック" panose="020B0400000000000000" pitchFamily="50" charset="-128"/>
                          <a:ea typeface="BIZ UDPゴシック" panose="020B0400000000000000" pitchFamily="50" charset="-128"/>
                        </a:rPr>
                        <a:t>12</a:t>
                      </a:r>
                      <a:r>
                        <a:rPr lang="ja-JP" sz="900" dirty="0">
                          <a:solidFill>
                            <a:schemeClr val="bg1"/>
                          </a:solidFill>
                          <a:effectLst/>
                          <a:latin typeface="BIZ UDPゴシック" panose="020B0400000000000000" pitchFamily="50" charset="-128"/>
                          <a:ea typeface="BIZ UDPゴシック" panose="020B0400000000000000" pitchFamily="50" charset="-128"/>
                        </a:rPr>
                        <a:t>月</a:t>
                      </a:r>
                      <a:r>
                        <a:rPr lang="en-US" sz="900" spc="-25" dirty="0">
                          <a:solidFill>
                            <a:schemeClr val="bg1"/>
                          </a:solidFill>
                          <a:effectLst/>
                          <a:latin typeface="BIZ UDPゴシック" panose="020B0400000000000000" pitchFamily="50" charset="-128"/>
                          <a:ea typeface="BIZ UDPゴシック" panose="020B0400000000000000" pitchFamily="50" charset="-128"/>
                        </a:rPr>
                        <a:t>)&gt;</a:t>
                      </a:r>
                      <a:endParaRPr lang="ja-JP" sz="1800" dirty="0">
                        <a:solidFill>
                          <a:schemeClr val="bg1"/>
                        </a:solidFill>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374650" marR="313690" algn="ctr">
                        <a:lnSpc>
                          <a:spcPct val="100000"/>
                        </a:lnSpc>
                        <a:spcBef>
                          <a:spcPts val="0"/>
                        </a:spcBef>
                        <a:spcAft>
                          <a:spcPts val="0"/>
                        </a:spcAft>
                      </a:pPr>
                      <a:r>
                        <a:rPr lang="en-US" sz="2400">
                          <a:effectLst/>
                          <a:latin typeface="BIZ UDPゴシック" panose="020B0400000000000000" pitchFamily="50" charset="-128"/>
                          <a:ea typeface="BIZ UDPゴシック" panose="020B0400000000000000" pitchFamily="50" charset="-128"/>
                        </a:rPr>
                        <a:t>2060</a:t>
                      </a:r>
                      <a:r>
                        <a:rPr lang="ja-JP" sz="1400" spc="-50">
                          <a:effectLst/>
                          <a:latin typeface="BIZ UDPゴシック" panose="020B0400000000000000" pitchFamily="50" charset="-128"/>
                          <a:ea typeface="BIZ UDPゴシック" panose="020B0400000000000000" pitchFamily="50" charset="-128"/>
                        </a:rPr>
                        <a:t>年</a:t>
                      </a:r>
                      <a:endParaRPr lang="ja-JP" sz="1800">
                        <a:effectLst/>
                        <a:latin typeface="BIZ UDPゴシック" panose="020B0400000000000000" pitchFamily="50" charset="-128"/>
                        <a:ea typeface="BIZ UDPゴシック" panose="020B0400000000000000" pitchFamily="50" charset="-128"/>
                      </a:endParaRPr>
                    </a:p>
                    <a:p>
                      <a:pPr marL="374650" marR="313055" algn="ctr">
                        <a:lnSpc>
                          <a:spcPct val="100000"/>
                        </a:lnSpc>
                        <a:spcBef>
                          <a:spcPts val="0"/>
                        </a:spcBef>
                        <a:spcAft>
                          <a:spcPts val="0"/>
                        </a:spcAft>
                      </a:pPr>
                      <a:r>
                        <a:rPr lang="ja-JP" sz="1100">
                          <a:effectLst/>
                          <a:latin typeface="BIZ UDPゴシック" panose="020B0400000000000000" pitchFamily="50" charset="-128"/>
                          <a:ea typeface="BIZ UDPゴシック" panose="020B0400000000000000" pitchFamily="50" charset="-128"/>
                        </a:rPr>
                        <a:t>カーボンニュートラ</a:t>
                      </a:r>
                      <a:r>
                        <a:rPr lang="ja-JP" sz="1100" spc="-50">
                          <a:effectLst/>
                          <a:latin typeface="BIZ UDPゴシック" panose="020B0400000000000000" pitchFamily="50" charset="-128"/>
                          <a:ea typeface="BIZ UDPゴシック" panose="020B0400000000000000" pitchFamily="50" charset="-128"/>
                        </a:rPr>
                        <a:t>ル</a:t>
                      </a:r>
                      <a:endParaRPr lang="ja-JP" sz="1800">
                        <a:effectLst/>
                        <a:latin typeface="BIZ UDPゴシック" panose="020B0400000000000000" pitchFamily="50" charset="-128"/>
                        <a:ea typeface="BIZ UDPゴシック" panose="020B0400000000000000" pitchFamily="50" charset="-128"/>
                      </a:endParaRPr>
                    </a:p>
                    <a:p>
                      <a:pPr marL="374650" marR="313690" algn="ctr">
                        <a:lnSpc>
                          <a:spcPct val="100000"/>
                        </a:lnSpc>
                        <a:spcBef>
                          <a:spcPts val="0"/>
                        </a:spcBef>
                        <a:spcAft>
                          <a:spcPts val="0"/>
                        </a:spcAft>
                      </a:pPr>
                      <a:r>
                        <a:rPr lang="en-US" sz="900">
                          <a:effectLst/>
                          <a:latin typeface="BIZ UDPゴシック" panose="020B0400000000000000" pitchFamily="50" charset="-128"/>
                          <a:ea typeface="BIZ UDPゴシック" panose="020B0400000000000000" pitchFamily="50" charset="-128"/>
                        </a:rPr>
                        <a:t>&lt;</a:t>
                      </a:r>
                      <a:r>
                        <a:rPr lang="ja-JP" sz="900">
                          <a:effectLst/>
                          <a:latin typeface="BIZ UDPゴシック" panose="020B0400000000000000" pitchFamily="50" charset="-128"/>
                          <a:ea typeface="BIZ UDPゴシック" panose="020B0400000000000000" pitchFamily="50" charset="-128"/>
                        </a:rPr>
                        <a:t>国連総会一般討論</a:t>
                      </a:r>
                      <a:r>
                        <a:rPr lang="en-US" sz="900">
                          <a:effectLst/>
                          <a:latin typeface="BIZ UDPゴシック" panose="020B0400000000000000" pitchFamily="50" charset="-128"/>
                          <a:ea typeface="BIZ UDPゴシック" panose="020B0400000000000000" pitchFamily="50" charset="-128"/>
                        </a:rPr>
                        <a:t>(2020</a:t>
                      </a:r>
                      <a:r>
                        <a:rPr lang="ja-JP" sz="900">
                          <a:effectLst/>
                          <a:latin typeface="BIZ UDPゴシック" panose="020B0400000000000000" pitchFamily="50" charset="-128"/>
                          <a:ea typeface="BIZ UDPゴシック" panose="020B0400000000000000" pitchFamily="50" charset="-128"/>
                        </a:rPr>
                        <a:t>年</a:t>
                      </a:r>
                      <a:r>
                        <a:rPr lang="en-US" sz="900">
                          <a:effectLst/>
                          <a:latin typeface="BIZ UDPゴシック" panose="020B0400000000000000" pitchFamily="50" charset="-128"/>
                          <a:ea typeface="BIZ UDPゴシック" panose="020B0400000000000000" pitchFamily="50" charset="-128"/>
                        </a:rPr>
                        <a:t>9</a:t>
                      </a:r>
                      <a:r>
                        <a:rPr lang="ja-JP" sz="900">
                          <a:effectLst/>
                          <a:latin typeface="BIZ UDPゴシック" panose="020B0400000000000000" pitchFamily="50" charset="-128"/>
                          <a:ea typeface="BIZ UDPゴシック" panose="020B0400000000000000" pitchFamily="50" charset="-128"/>
                        </a:rPr>
                        <a:t>月</a:t>
                      </a:r>
                      <a:r>
                        <a:rPr lang="en-US" sz="900" spc="-25">
                          <a:effectLst/>
                          <a:latin typeface="BIZ UDPゴシック" panose="020B0400000000000000" pitchFamily="50" charset="-128"/>
                          <a:ea typeface="BIZ UDPゴシック" panose="020B0400000000000000" pitchFamily="50" charset="-128"/>
                        </a:rPr>
                        <a:t>)&gt;</a:t>
                      </a:r>
                      <a:endParaRPr lang="ja-JP" sz="18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extLst>
                  <a:ext uri="{0D108BD9-81ED-4DB2-BD59-A6C34878D82A}">
                    <a16:rowId xmlns:a16="http://schemas.microsoft.com/office/drawing/2014/main" val="964484956"/>
                  </a:ext>
                </a:extLst>
              </a:tr>
              <a:tr h="780548">
                <a:tc>
                  <a:txBody>
                    <a:bodyPr/>
                    <a:lstStyle/>
                    <a:p>
                      <a:pPr marL="335915" marR="276860" algn="ctr">
                        <a:lnSpc>
                          <a:spcPct val="100000"/>
                        </a:lnSpc>
                        <a:spcBef>
                          <a:spcPts val="0"/>
                        </a:spcBef>
                        <a:spcAft>
                          <a:spcPts val="0"/>
                        </a:spcAft>
                      </a:pPr>
                      <a:r>
                        <a:rPr lang="ja-JP" sz="1800">
                          <a:effectLst/>
                          <a:latin typeface="BIZ UDPゴシック" panose="020B0400000000000000" pitchFamily="50" charset="-128"/>
                          <a:ea typeface="BIZ UDPゴシック" panose="020B0400000000000000" pitchFamily="50" charset="-128"/>
                        </a:rPr>
                        <a:t>韓</a:t>
                      </a:r>
                      <a:r>
                        <a:rPr lang="ja-JP" sz="1800" spc="-50">
                          <a:effectLst/>
                          <a:latin typeface="BIZ UDPゴシック" panose="020B0400000000000000" pitchFamily="50" charset="-128"/>
                          <a:ea typeface="BIZ UDPゴシック" panose="020B0400000000000000" pitchFamily="50" charset="-128"/>
                        </a:rPr>
                        <a:t>国</a:t>
                      </a:r>
                      <a:endParaRPr lang="ja-JP" sz="140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123825" marR="64135" algn="ctr">
                        <a:lnSpc>
                          <a:spcPct val="100000"/>
                        </a:lnSpc>
                        <a:spcBef>
                          <a:spcPts val="0"/>
                        </a:spcBef>
                        <a:spcAft>
                          <a:spcPts val="0"/>
                        </a:spcAft>
                      </a:pPr>
                      <a:r>
                        <a:rPr lang="en-US" sz="2400" spc="-20" dirty="0">
                          <a:effectLst/>
                          <a:latin typeface="BIZ UDPゴシック" panose="020B0400000000000000" pitchFamily="50" charset="-128"/>
                          <a:ea typeface="BIZ UDPゴシック" panose="020B0400000000000000" pitchFamily="50" charset="-128"/>
                        </a:rPr>
                        <a:t>▲35</a:t>
                      </a:r>
                      <a:r>
                        <a:rPr lang="ja-JP" sz="2000" spc="-20" dirty="0">
                          <a:effectLst/>
                          <a:latin typeface="BIZ UDPゴシック" panose="020B0400000000000000" pitchFamily="50" charset="-128"/>
                          <a:ea typeface="BIZ UDPゴシック" panose="020B0400000000000000" pitchFamily="50" charset="-128"/>
                        </a:rPr>
                        <a:t>％</a:t>
                      </a:r>
                      <a:endParaRPr lang="ja-JP" sz="1800" dirty="0">
                        <a:effectLst/>
                        <a:latin typeface="BIZ UDPゴシック" panose="020B0400000000000000" pitchFamily="50" charset="-128"/>
                        <a:ea typeface="BIZ UDPゴシック" panose="020B0400000000000000" pitchFamily="50" charset="-128"/>
                      </a:endParaRPr>
                    </a:p>
                    <a:p>
                      <a:pPr marL="123825" marR="62865" algn="ctr">
                        <a:lnSpc>
                          <a:spcPct val="100000"/>
                        </a:lnSpc>
                        <a:spcBef>
                          <a:spcPts val="0"/>
                        </a:spcBef>
                        <a:spcAft>
                          <a:spcPts val="0"/>
                        </a:spcAft>
                      </a:pPr>
                      <a:r>
                        <a:rPr lang="en-US" sz="1400" dirty="0">
                          <a:effectLst/>
                          <a:latin typeface="BIZ UDPゴシック" panose="020B0400000000000000" pitchFamily="50" charset="-128"/>
                          <a:ea typeface="BIZ UDPゴシック" panose="020B0400000000000000" pitchFamily="50" charset="-128"/>
                        </a:rPr>
                        <a:t>2018</a:t>
                      </a:r>
                      <a:r>
                        <a:rPr lang="ja-JP" sz="1400" dirty="0">
                          <a:effectLst/>
                          <a:latin typeface="BIZ UDPゴシック" panose="020B0400000000000000" pitchFamily="50" charset="-128"/>
                          <a:ea typeface="BIZ UDPゴシック" panose="020B0400000000000000" pitchFamily="50" charset="-128"/>
                        </a:rPr>
                        <a:t>年</a:t>
                      </a:r>
                      <a:r>
                        <a:rPr lang="ja-JP" sz="1400" spc="-50" dirty="0">
                          <a:effectLst/>
                          <a:latin typeface="BIZ UDPゴシック" panose="020B0400000000000000" pitchFamily="50" charset="-128"/>
                          <a:ea typeface="BIZ UDPゴシック" panose="020B0400000000000000" pitchFamily="50" charset="-128"/>
                        </a:rPr>
                        <a:t>比</a:t>
                      </a:r>
                      <a:endParaRPr lang="ja-JP" sz="1800" dirty="0">
                        <a:effectLst/>
                        <a:latin typeface="BIZ UDPゴシック" panose="020B0400000000000000" pitchFamily="50" charset="-128"/>
                        <a:ea typeface="BIZ UDPゴシック" panose="020B0400000000000000" pitchFamily="50" charset="-128"/>
                      </a:endParaRPr>
                    </a:p>
                    <a:p>
                      <a:pPr marL="123825" marR="64135" algn="ctr">
                        <a:lnSpc>
                          <a:spcPct val="100000"/>
                        </a:lnSpc>
                        <a:spcBef>
                          <a:spcPts val="0"/>
                        </a:spcBef>
                        <a:spcAft>
                          <a:spcPts val="0"/>
                        </a:spcAft>
                      </a:pPr>
                      <a:r>
                        <a:rPr lang="en-US" sz="1000" dirty="0">
                          <a:effectLst/>
                          <a:latin typeface="BIZ UDPゴシック" panose="020B0400000000000000" pitchFamily="50" charset="-128"/>
                          <a:ea typeface="BIZ UDPゴシック" panose="020B0400000000000000" pitchFamily="50" charset="-128"/>
                        </a:rPr>
                        <a:t>&lt;</a:t>
                      </a:r>
                      <a:r>
                        <a:rPr lang="ja-JP" sz="1000" dirty="0">
                          <a:effectLst/>
                          <a:latin typeface="BIZ UDPゴシック" panose="020B0400000000000000" pitchFamily="50" charset="-128"/>
                          <a:ea typeface="BIZ UDPゴシック" panose="020B0400000000000000" pitchFamily="50" charset="-128"/>
                        </a:rPr>
                        <a:t>炭素中立基本法</a:t>
                      </a:r>
                      <a:r>
                        <a:rPr lang="en-US" sz="1000" dirty="0">
                          <a:effectLst/>
                          <a:latin typeface="BIZ UDPゴシック" panose="020B0400000000000000" pitchFamily="50" charset="-128"/>
                          <a:ea typeface="BIZ UDPゴシック" panose="020B0400000000000000" pitchFamily="50" charset="-128"/>
                        </a:rPr>
                        <a:t>(2021</a:t>
                      </a:r>
                      <a:r>
                        <a:rPr lang="ja-JP" sz="1000" dirty="0">
                          <a:effectLst/>
                          <a:latin typeface="BIZ UDPゴシック" panose="020B0400000000000000" pitchFamily="50" charset="-128"/>
                          <a:ea typeface="BIZ UDPゴシック" panose="020B0400000000000000" pitchFamily="50" charset="-128"/>
                        </a:rPr>
                        <a:t>年</a:t>
                      </a:r>
                      <a:r>
                        <a:rPr lang="en-US" sz="1000" dirty="0">
                          <a:effectLst/>
                          <a:latin typeface="BIZ UDPゴシック" panose="020B0400000000000000" pitchFamily="50" charset="-128"/>
                          <a:ea typeface="BIZ UDPゴシック" panose="020B0400000000000000" pitchFamily="50" charset="-128"/>
                        </a:rPr>
                        <a:t>8</a:t>
                      </a:r>
                      <a:r>
                        <a:rPr lang="ja-JP" sz="1000" spc="-20" dirty="0">
                          <a:effectLst/>
                          <a:latin typeface="BIZ UDPゴシック" panose="020B0400000000000000" pitchFamily="50" charset="-128"/>
                          <a:ea typeface="BIZ UDPゴシック" panose="020B0400000000000000" pitchFamily="50" charset="-128"/>
                        </a:rPr>
                        <a:t>月</a:t>
                      </a:r>
                      <a:r>
                        <a:rPr lang="en-US" sz="1000" spc="-20" dirty="0">
                          <a:effectLst/>
                          <a:latin typeface="BIZ UDPゴシック" panose="020B0400000000000000" pitchFamily="50" charset="-128"/>
                          <a:ea typeface="BIZ UDPゴシック" panose="020B0400000000000000" pitchFamily="50" charset="-128"/>
                        </a:rPr>
                        <a:t>)&gt;</a:t>
                      </a:r>
                      <a:endParaRPr lang="ja-JP" sz="1800" dirty="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tc>
                  <a:txBody>
                    <a:bodyPr/>
                    <a:lstStyle/>
                    <a:p>
                      <a:pPr marL="374650" marR="313690" algn="ctr">
                        <a:lnSpc>
                          <a:spcPct val="100000"/>
                        </a:lnSpc>
                        <a:spcBef>
                          <a:spcPts val="0"/>
                        </a:spcBef>
                        <a:spcAft>
                          <a:spcPts val="0"/>
                        </a:spcAft>
                      </a:pPr>
                      <a:r>
                        <a:rPr lang="en-US" sz="2400" dirty="0">
                          <a:effectLst/>
                          <a:latin typeface="BIZ UDPゴシック" panose="020B0400000000000000" pitchFamily="50" charset="-128"/>
                          <a:ea typeface="BIZ UDPゴシック" panose="020B0400000000000000" pitchFamily="50" charset="-128"/>
                        </a:rPr>
                        <a:t>2050</a:t>
                      </a:r>
                      <a:r>
                        <a:rPr lang="ja-JP" sz="1400" spc="-50" dirty="0">
                          <a:effectLst/>
                          <a:latin typeface="BIZ UDPゴシック" panose="020B0400000000000000" pitchFamily="50" charset="-128"/>
                          <a:ea typeface="BIZ UDPゴシック" panose="020B0400000000000000" pitchFamily="50" charset="-128"/>
                        </a:rPr>
                        <a:t>年</a:t>
                      </a:r>
                      <a:endParaRPr lang="ja-JP" sz="1800" dirty="0">
                        <a:effectLst/>
                        <a:latin typeface="BIZ UDPゴシック" panose="020B0400000000000000" pitchFamily="50" charset="-128"/>
                        <a:ea typeface="BIZ UDPゴシック" panose="020B0400000000000000" pitchFamily="50" charset="-128"/>
                      </a:endParaRPr>
                    </a:p>
                    <a:p>
                      <a:pPr marL="374650" marR="313055" algn="ctr">
                        <a:lnSpc>
                          <a:spcPct val="100000"/>
                        </a:lnSpc>
                        <a:spcBef>
                          <a:spcPts val="0"/>
                        </a:spcBef>
                        <a:spcAft>
                          <a:spcPts val="0"/>
                        </a:spcAft>
                      </a:pPr>
                      <a:r>
                        <a:rPr lang="ja-JP" sz="1100" dirty="0">
                          <a:effectLst/>
                          <a:latin typeface="BIZ UDPゴシック" panose="020B0400000000000000" pitchFamily="50" charset="-128"/>
                          <a:ea typeface="BIZ UDPゴシック" panose="020B0400000000000000" pitchFamily="50" charset="-128"/>
                        </a:rPr>
                        <a:t>カーボンニュートラ</a:t>
                      </a:r>
                      <a:r>
                        <a:rPr lang="ja-JP" sz="1100" spc="-50" dirty="0">
                          <a:effectLst/>
                          <a:latin typeface="BIZ UDPゴシック" panose="020B0400000000000000" pitchFamily="50" charset="-128"/>
                          <a:ea typeface="BIZ UDPゴシック" panose="020B0400000000000000" pitchFamily="50" charset="-128"/>
                        </a:rPr>
                        <a:t>ル</a:t>
                      </a:r>
                      <a:endParaRPr lang="ja-JP" sz="1800" dirty="0">
                        <a:effectLst/>
                        <a:latin typeface="BIZ UDPゴシック" panose="020B0400000000000000" pitchFamily="50" charset="-128"/>
                        <a:ea typeface="BIZ UDPゴシック" panose="020B0400000000000000" pitchFamily="50" charset="-128"/>
                      </a:endParaRPr>
                    </a:p>
                    <a:p>
                      <a:pPr marL="374650" marR="313690" algn="ctr">
                        <a:lnSpc>
                          <a:spcPct val="100000"/>
                        </a:lnSpc>
                        <a:spcBef>
                          <a:spcPts val="0"/>
                        </a:spcBef>
                        <a:spcAft>
                          <a:spcPts val="0"/>
                        </a:spcAft>
                      </a:pPr>
                      <a:r>
                        <a:rPr lang="en-US" sz="1000" dirty="0">
                          <a:effectLst/>
                          <a:latin typeface="BIZ UDPゴシック" panose="020B0400000000000000" pitchFamily="50" charset="-128"/>
                          <a:ea typeface="BIZ UDPゴシック" panose="020B0400000000000000" pitchFamily="50" charset="-128"/>
                        </a:rPr>
                        <a:t>&lt;</a:t>
                      </a:r>
                      <a:r>
                        <a:rPr lang="ja-JP" sz="1000" dirty="0">
                          <a:effectLst/>
                          <a:latin typeface="BIZ UDPゴシック" panose="020B0400000000000000" pitchFamily="50" charset="-128"/>
                          <a:ea typeface="BIZ UDPゴシック" panose="020B0400000000000000" pitchFamily="50" charset="-128"/>
                        </a:rPr>
                        <a:t>長期戦略提出</a:t>
                      </a:r>
                      <a:r>
                        <a:rPr lang="en-US" sz="1000" dirty="0">
                          <a:effectLst/>
                          <a:latin typeface="BIZ UDPゴシック" panose="020B0400000000000000" pitchFamily="50" charset="-128"/>
                          <a:ea typeface="BIZ UDPゴシック" panose="020B0400000000000000" pitchFamily="50" charset="-128"/>
                        </a:rPr>
                        <a:t>(2020</a:t>
                      </a:r>
                      <a:r>
                        <a:rPr lang="ja-JP" sz="1000" dirty="0">
                          <a:effectLst/>
                          <a:latin typeface="BIZ UDPゴシック" panose="020B0400000000000000" pitchFamily="50" charset="-128"/>
                          <a:ea typeface="BIZ UDPゴシック" panose="020B0400000000000000" pitchFamily="50" charset="-128"/>
                        </a:rPr>
                        <a:t>年</a:t>
                      </a:r>
                      <a:r>
                        <a:rPr lang="en-US" sz="1000" dirty="0">
                          <a:effectLst/>
                          <a:latin typeface="BIZ UDPゴシック" panose="020B0400000000000000" pitchFamily="50" charset="-128"/>
                          <a:ea typeface="BIZ UDPゴシック" panose="020B0400000000000000" pitchFamily="50" charset="-128"/>
                        </a:rPr>
                        <a:t>12</a:t>
                      </a:r>
                      <a:r>
                        <a:rPr lang="ja-JP" sz="1000" spc="-20" dirty="0">
                          <a:effectLst/>
                          <a:latin typeface="BIZ UDPゴシック" panose="020B0400000000000000" pitchFamily="50" charset="-128"/>
                          <a:ea typeface="BIZ UDPゴシック" panose="020B0400000000000000" pitchFamily="50" charset="-128"/>
                        </a:rPr>
                        <a:t>月</a:t>
                      </a:r>
                      <a:r>
                        <a:rPr lang="en-US" sz="1000" spc="-20" dirty="0">
                          <a:effectLst/>
                          <a:latin typeface="BIZ UDPゴシック" panose="020B0400000000000000" pitchFamily="50" charset="-128"/>
                          <a:ea typeface="BIZ UDPゴシック" panose="020B0400000000000000" pitchFamily="50" charset="-128"/>
                        </a:rPr>
                        <a:t>)&gt;</a:t>
                      </a:r>
                      <a:endParaRPr lang="ja-JP" sz="1800" dirty="0">
                        <a:effectLst/>
                        <a:latin typeface="BIZ UDPゴシック" panose="020B0400000000000000" pitchFamily="50" charset="-128"/>
                        <a:ea typeface="BIZ UDPゴシック" panose="020B0400000000000000" pitchFamily="50" charset="-128"/>
                        <a:cs typeface="Meiryo UI" panose="020B0604030504040204" pitchFamily="50" charset="-128"/>
                      </a:endParaRPr>
                    </a:p>
                  </a:txBody>
                  <a:tcPr marL="0" marR="0" marT="0" marB="0" anchor="ctr">
                    <a:solidFill>
                      <a:srgbClr val="006600"/>
                    </a:solidFill>
                  </a:tcPr>
                </a:tc>
                <a:extLst>
                  <a:ext uri="{0D108BD9-81ED-4DB2-BD59-A6C34878D82A}">
                    <a16:rowId xmlns:a16="http://schemas.microsoft.com/office/drawing/2014/main" val="3240080529"/>
                  </a:ext>
                </a:extLst>
              </a:tr>
            </a:tbl>
          </a:graphicData>
        </a:graphic>
      </p:graphicFrame>
      <p:sp>
        <p:nvSpPr>
          <p:cNvPr id="6" name="テキスト ボックス 5">
            <a:extLst>
              <a:ext uri="{FF2B5EF4-FFF2-40B4-BE49-F238E27FC236}">
                <a16:creationId xmlns:a16="http://schemas.microsoft.com/office/drawing/2014/main" id="{E8A46309-975D-F696-61C0-EBC5C03FE6BF}"/>
              </a:ext>
            </a:extLst>
          </p:cNvPr>
          <p:cNvSpPr txBox="1"/>
          <p:nvPr/>
        </p:nvSpPr>
        <p:spPr>
          <a:xfrm>
            <a:off x="218487" y="6121101"/>
            <a:ext cx="9373079" cy="738664"/>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年限付きのカーボンニュートラル表明国・地域</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150</a:t>
            </a:r>
            <a:r>
              <a:rPr kumimoji="1" lang="ja-JP" altLang="en-US" sz="2400" dirty="0">
                <a:latin typeface="BIZ UDPゴシック" panose="020B0400000000000000" pitchFamily="50" charset="-128"/>
                <a:ea typeface="BIZ UDPゴシック" panose="020B0400000000000000" pitchFamily="50" charset="-128"/>
              </a:rPr>
              <a:t>カ国以上</a:t>
            </a:r>
            <a:r>
              <a:rPr kumimoji="1" lang="en-US" altLang="ja-JP" sz="2400" dirty="0">
                <a:latin typeface="BIZ UDPゴシック" panose="020B0400000000000000" pitchFamily="50" charset="-128"/>
                <a:ea typeface="BIZ UDPゴシック" panose="020B0400000000000000" pitchFamily="50" charset="-128"/>
              </a:rPr>
              <a:t>(2021</a:t>
            </a:r>
            <a:r>
              <a:rPr kumimoji="1" lang="ja-JP" altLang="en-US" sz="2400" dirty="0">
                <a:latin typeface="BIZ UDPゴシック" panose="020B0400000000000000" pitchFamily="50" charset="-128"/>
                <a:ea typeface="BIZ UDPゴシック" panose="020B0400000000000000" pitchFamily="50" charset="-128"/>
              </a:rPr>
              <a:t>年</a:t>
            </a:r>
            <a:r>
              <a:rPr kumimoji="1" lang="en-US" altLang="ja-JP" sz="2400" dirty="0">
                <a:latin typeface="BIZ UDPゴシック" panose="020B0400000000000000" pitchFamily="50" charset="-128"/>
                <a:ea typeface="BIZ UDPゴシック" panose="020B0400000000000000" pitchFamily="50" charset="-128"/>
              </a:rPr>
              <a:t>11</a:t>
            </a:r>
            <a:r>
              <a:rPr kumimoji="1" lang="ja-JP" altLang="en-US" sz="2400" dirty="0">
                <a:latin typeface="BIZ UDPゴシック" panose="020B0400000000000000" pitchFamily="50" charset="-128"/>
                <a:ea typeface="BIZ UDPゴシック" panose="020B0400000000000000" pitchFamily="50" charset="-128"/>
              </a:rPr>
              <a:t>月</a:t>
            </a:r>
            <a:r>
              <a:rPr kumimoji="1" lang="en-US" altLang="ja-JP" sz="2400" dirty="0">
                <a:latin typeface="BIZ UDPゴシック" panose="020B0400000000000000" pitchFamily="50" charset="-128"/>
                <a:ea typeface="BIZ UDPゴシック" panose="020B0400000000000000" pitchFamily="50" charset="-128"/>
              </a:rPr>
              <a:t>)</a:t>
            </a:r>
            <a:r>
              <a:rPr kumimoji="1" lang="ja-JP" altLang="en-US" sz="2400" dirty="0">
                <a:latin typeface="BIZ UDPゴシック" panose="020B0400000000000000" pitchFamily="50" charset="-128"/>
                <a:ea typeface="BIZ UDPゴシック" panose="020B0400000000000000" pitchFamily="50" charset="-128"/>
              </a:rPr>
              <a:t>、世界の</a:t>
            </a:r>
            <a:r>
              <a:rPr kumimoji="1" lang="en-US" altLang="ja-JP" sz="2400" dirty="0">
                <a:latin typeface="BIZ UDPゴシック" panose="020B0400000000000000" pitchFamily="50" charset="-128"/>
                <a:ea typeface="BIZ UDPゴシック" panose="020B0400000000000000" pitchFamily="50" charset="-128"/>
              </a:rPr>
              <a:t>CO2</a:t>
            </a:r>
            <a:r>
              <a:rPr kumimoji="1" lang="ja-JP" altLang="en-US" sz="2400" dirty="0">
                <a:latin typeface="BIZ UDPゴシック" panose="020B0400000000000000" pitchFamily="50" charset="-128"/>
                <a:ea typeface="BIZ UDPゴシック" panose="020B0400000000000000" pitchFamily="50" charset="-128"/>
              </a:rPr>
              <a:t>排出量の</a:t>
            </a:r>
            <a:r>
              <a:rPr kumimoji="1" lang="en-US" altLang="ja-JP" sz="2400" dirty="0">
                <a:latin typeface="BIZ UDPゴシック" panose="020B0400000000000000" pitchFamily="50" charset="-128"/>
                <a:ea typeface="BIZ UDPゴシック" panose="020B0400000000000000" pitchFamily="50" charset="-128"/>
              </a:rPr>
              <a:t>88.2%</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1627668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4=hrizontal--BIZ UD" id="{9A23B9E3-A9C0-4B25-8C4F-5312D1D35468}" vid="{AA74DDAA-B8E2-43CD-823B-A3D1FA2AE77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A4=hrizontal--BIZ UD</Template>
  <TotalTime>4767</TotalTime>
  <Words>6257</Words>
  <Application>Microsoft Office PowerPoint</Application>
  <PresentationFormat>A4 210 x 297 mm</PresentationFormat>
  <Paragraphs>1352</Paragraphs>
  <Slides>75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75</vt:i4>
      </vt:variant>
    </vt:vector>
  </HeadingPairs>
  <TitlesOfParts>
    <vt:vector size="83" baseType="lpstr">
      <vt:lpstr>BIZ UDPゴシック</vt:lpstr>
      <vt:lpstr>BIZ UDPゴシック B</vt:lpstr>
      <vt:lpstr>HGP創英角ｺﾞｼｯｸUB</vt:lpstr>
      <vt:lpstr>Meiryo UI</vt:lpstr>
      <vt:lpstr>游ゴシック</vt:lpstr>
      <vt:lpstr>Arial</vt:lpstr>
      <vt:lpstr>Calibri</vt:lpstr>
      <vt:lpstr>Office ​​テーマ</vt:lpstr>
      <vt:lpstr>中小企業でも取り組む カーボンニュートラル</vt:lpstr>
      <vt:lpstr>本日の内容</vt:lpstr>
      <vt:lpstr>カーボンニュートラルとは</vt:lpstr>
      <vt:lpstr>カーボンニュートラルのための取組み</vt:lpstr>
      <vt:lpstr>カーボンニュートラルのための取組み</vt:lpstr>
      <vt:lpstr>本日の内容</vt:lpstr>
      <vt:lpstr>カーボンニュートラルと SDGs</vt:lpstr>
      <vt:lpstr>(参考)パリ協定</vt:lpstr>
      <vt:lpstr>世界がカーボンニュートラルへ動いている</vt:lpstr>
      <vt:lpstr>カーボンニュートラルに向けたクリーンエネルギー戦略</vt:lpstr>
      <vt:lpstr>成長が期待される14分野</vt:lpstr>
      <vt:lpstr>本日の内容</vt:lpstr>
      <vt:lpstr>なぜ、中小企業もカーボンニュートラルなのか</vt:lpstr>
      <vt:lpstr>「脱炭素化」で、事業の環境が大きく変化する</vt:lpstr>
      <vt:lpstr>サプライチェーン排出量の考え方　～　GHGのスコープ</vt:lpstr>
      <vt:lpstr>カーボンニュートラルを意識した「脱酸素経営」のメリット</vt:lpstr>
      <vt:lpstr>本日の内容</vt:lpstr>
      <vt:lpstr>カーボンニュートラルに向けて取り組むステップ</vt:lpstr>
      <vt:lpstr>省エネで、利益を生む</vt:lpstr>
      <vt:lpstr>省エネで、利益を生んだ事例</vt:lpstr>
      <vt:lpstr>省エネで、利益を生んだ事例</vt:lpstr>
      <vt:lpstr>省エネで、利益を生んだ事例</vt:lpstr>
      <vt:lpstr>省エネで、利益を生んだ事例</vt:lpstr>
      <vt:lpstr>本日の内容</vt:lpstr>
      <vt:lpstr>カーボンニュートラルに向けて取り組むステップ</vt:lpstr>
      <vt:lpstr>見える化</vt:lpstr>
      <vt:lpstr>エネルギー起源二酸化炭素排出量等計算ツール(経済産業省)</vt:lpstr>
      <vt:lpstr>エネルギー起源二酸化炭素排出量等計算ツール(経済産業省)</vt:lpstr>
      <vt:lpstr>CO2チェックシート(日本商工会議所)</vt:lpstr>
      <vt:lpstr>CO2チェックシート(日本商工会議所)</vt:lpstr>
      <vt:lpstr>セルフ診断ツール(省エネルギーセンター)</vt:lpstr>
      <vt:lpstr>セルフ診断ツール(省エネルギーセンター)</vt:lpstr>
      <vt:lpstr>セルフ診断ツール(省エネルギーセンター)</vt:lpstr>
      <vt:lpstr>カーボンニュートラルに向けて取り組むステップ</vt:lpstr>
      <vt:lpstr>本日の内容</vt:lpstr>
      <vt:lpstr>カーボンニュートラルに向けて取り組むステップ</vt:lpstr>
      <vt:lpstr>省エネの可能性はどれくらいある?</vt:lpstr>
      <vt:lpstr>自社の省エネ可能性の検討 (事務所ビル)</vt:lpstr>
      <vt:lpstr>本日の内容</vt:lpstr>
      <vt:lpstr>カーボンニュートラルに向けて取り組むステップ</vt:lpstr>
      <vt:lpstr>再生可能エネルギーへ</vt:lpstr>
      <vt:lpstr>本日の内容</vt:lpstr>
      <vt:lpstr>カーボンニュートラルに向けて取り組むステップ</vt:lpstr>
      <vt:lpstr>エネルギー転換の例</vt:lpstr>
      <vt:lpstr>本日の内容</vt:lpstr>
      <vt:lpstr>カーボンニュートラルに向けて取り組むステップ</vt:lpstr>
      <vt:lpstr>カーボンニュートラルを支える　J-クレジット制度</vt:lpstr>
      <vt:lpstr>Ｊ-クレジットを創出するステップ</vt:lpstr>
      <vt:lpstr>Ｊ-クレジット制度を利用するプロジェクト登録例 (一部抜粋)</vt:lpstr>
      <vt:lpstr>Ｊ－クレジットの入札状況の推移（平均落札価格）</vt:lpstr>
      <vt:lpstr>プロジェクト登録時・クレジットの認証時の審査費用</vt:lpstr>
      <vt:lpstr>クレジット売却益の分配・活用モデル ～　複数工場の連携</vt:lpstr>
      <vt:lpstr>クレジット売却益の分配・活用モデル ～　商店街の連携</vt:lpstr>
      <vt:lpstr>本日の内容</vt:lpstr>
      <vt:lpstr>省エネ最適化診断　(省エネルギーセンター)</vt:lpstr>
      <vt:lpstr>省エネ最適化診断　(省エネルギーセンター)</vt:lpstr>
      <vt:lpstr>省エネ最適化診断　(省エネルギーセンター)</vt:lpstr>
      <vt:lpstr>省エネ最適化診断　(省エネルギーセンター)</vt:lpstr>
      <vt:lpstr>先進的省エネルギー投資促進支援事業費補助金　類型・対象経費・補助率・補助金額</vt:lpstr>
      <vt:lpstr>先進的省エネルギー投資促進支援事業費補助金　類型・対象経費・補助率・補助金額</vt:lpstr>
      <vt:lpstr>先進的省エネルギー投資促進支援事業費補助金　©指定設備導入事業　対象設備</vt:lpstr>
      <vt:lpstr>先進的省エネルギー投資促進支援事業費補助金　スケジュール</vt:lpstr>
      <vt:lpstr>中小企業等に対するエネルギー利用最適化推進事業費補助金</vt:lpstr>
      <vt:lpstr>環境省の補助金一覧</vt:lpstr>
      <vt:lpstr>環境省の補助金一覧</vt:lpstr>
      <vt:lpstr>環境省の補助金一覧</vt:lpstr>
      <vt:lpstr>環境省の補助金一覧</vt:lpstr>
      <vt:lpstr>省エネルギー設備投資に係る利子補給金助成事業費補助金</vt:lpstr>
      <vt:lpstr>カーボンニュートラルに資する金融サービス例</vt:lpstr>
      <vt:lpstr>本日の内容</vt:lpstr>
      <vt:lpstr>新たな経営指標　～　炭素生産性</vt:lpstr>
      <vt:lpstr>新たな経営指標　～　炭素生産性</vt:lpstr>
      <vt:lpstr>カーボンニュートラル関連のことば　「イニシアチブ」</vt:lpstr>
      <vt:lpstr>参考となる情報源</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オリエンテーション (スクール全体像、計画策定の必要性)  創業、事業開始の心構え</dc:title>
  <dc:creator>睦明 道家</dc:creator>
  <cp:lastModifiedBy>道家睦明</cp:lastModifiedBy>
  <cp:revision>23</cp:revision>
  <cp:lastPrinted>2022-07-15T03:58:16Z</cp:lastPrinted>
  <dcterms:created xsi:type="dcterms:W3CDTF">2021-09-06T14:57:57Z</dcterms:created>
  <dcterms:modified xsi:type="dcterms:W3CDTF">2022-07-15T04:01:52Z</dcterms:modified>
</cp:coreProperties>
</file>