
<file path=[Content_Types].xml><?xml version="1.0" encoding="utf-8"?>
<Types xmlns="http://schemas.openxmlformats.org/package/2006/content-types">
  <Default Extension="gif" ContentType="image/gif"/>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6"/>
  </p:notesMasterIdLst>
  <p:handoutMasterIdLst>
    <p:handoutMasterId r:id="rId27"/>
  </p:handoutMasterIdLst>
  <p:sldIdLst>
    <p:sldId id="261" r:id="rId2"/>
    <p:sldId id="257" r:id="rId3"/>
    <p:sldId id="271" r:id="rId4"/>
    <p:sldId id="272" r:id="rId5"/>
    <p:sldId id="273" r:id="rId6"/>
    <p:sldId id="274" r:id="rId7"/>
    <p:sldId id="276" r:id="rId8"/>
    <p:sldId id="278" r:id="rId9"/>
    <p:sldId id="277" r:id="rId10"/>
    <p:sldId id="275" r:id="rId11"/>
    <p:sldId id="279" r:id="rId12"/>
    <p:sldId id="280" r:id="rId13"/>
    <p:sldId id="281" r:id="rId14"/>
    <p:sldId id="282" r:id="rId15"/>
    <p:sldId id="283" r:id="rId16"/>
    <p:sldId id="284" r:id="rId17"/>
    <p:sldId id="285" r:id="rId18"/>
    <p:sldId id="286" r:id="rId19"/>
    <p:sldId id="287" r:id="rId20"/>
    <p:sldId id="288" r:id="rId21"/>
    <p:sldId id="289" r:id="rId22"/>
    <p:sldId id="290" r:id="rId23"/>
    <p:sldId id="291" r:id="rId24"/>
    <p:sldId id="292" r:id="rId25"/>
  </p:sldIdLst>
  <p:sldSz cx="9906000" cy="6858000" type="A4"/>
  <p:notesSz cx="6858000" cy="9144000"/>
  <p:defaultTextStyle>
    <a:defPPr rtl="0">
      <a:defRPr lang="ja-jp"/>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12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91" autoAdjust="0"/>
    <p:restoredTop sz="94706" autoAdjust="0"/>
  </p:normalViewPr>
  <p:slideViewPr>
    <p:cSldViewPr snapToGrid="0">
      <p:cViewPr varScale="1">
        <p:scale>
          <a:sx n="102" d="100"/>
          <a:sy n="102" d="100"/>
        </p:scale>
        <p:origin x="1200" y="96"/>
      </p:cViewPr>
      <p:guideLst>
        <p:guide pos="312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04"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道家 睦明" userId="11f23c45cdf3e706" providerId="LiveId" clId="{0B9195E5-7D08-40C7-8E81-4813765BC42A}"/>
    <pc:docChg chg="undo custSel modSld">
      <pc:chgData name="道家 睦明" userId="11f23c45cdf3e706" providerId="LiveId" clId="{0B9195E5-7D08-40C7-8E81-4813765BC42A}" dt="2022-09-14T22:21:25.499" v="3" actId="478"/>
      <pc:docMkLst>
        <pc:docMk/>
      </pc:docMkLst>
      <pc:sldChg chg="delSp mod">
        <pc:chgData name="道家 睦明" userId="11f23c45cdf3e706" providerId="LiveId" clId="{0B9195E5-7D08-40C7-8E81-4813765BC42A}" dt="2022-09-14T22:21:04.580" v="0" actId="478"/>
        <pc:sldMkLst>
          <pc:docMk/>
          <pc:sldMk cId="3014680535" sldId="276"/>
        </pc:sldMkLst>
        <pc:picChg chg="del">
          <ac:chgData name="道家 睦明" userId="11f23c45cdf3e706" providerId="LiveId" clId="{0B9195E5-7D08-40C7-8E81-4813765BC42A}" dt="2022-09-14T22:21:04.580" v="0" actId="478"/>
          <ac:picMkLst>
            <pc:docMk/>
            <pc:sldMk cId="3014680535" sldId="276"/>
            <ac:picMk id="8" creationId="{BAE05F05-9157-4E62-B1A9-6AF800705A38}"/>
          </ac:picMkLst>
        </pc:picChg>
      </pc:sldChg>
      <pc:sldChg chg="addSp delSp mod">
        <pc:chgData name="道家 睦明" userId="11f23c45cdf3e706" providerId="LiveId" clId="{0B9195E5-7D08-40C7-8E81-4813765BC42A}" dt="2022-09-14T22:21:25.499" v="3" actId="478"/>
        <pc:sldMkLst>
          <pc:docMk/>
          <pc:sldMk cId="3316908381" sldId="277"/>
        </pc:sldMkLst>
        <pc:grpChg chg="add del">
          <ac:chgData name="道家 睦明" userId="11f23c45cdf3e706" providerId="LiveId" clId="{0B9195E5-7D08-40C7-8E81-4813765BC42A}" dt="2022-09-14T22:21:23.776" v="2" actId="478"/>
          <ac:grpSpMkLst>
            <pc:docMk/>
            <pc:sldMk cId="3316908381" sldId="277"/>
            <ac:grpSpMk id="4" creationId="{FDE11A67-EA93-407F-A8C6-0FE756646A84}"/>
          </ac:grpSpMkLst>
        </pc:grpChg>
        <pc:picChg chg="del">
          <ac:chgData name="道家 睦明" userId="11f23c45cdf3e706" providerId="LiveId" clId="{0B9195E5-7D08-40C7-8E81-4813765BC42A}" dt="2022-09-14T22:21:25.499" v="3" actId="478"/>
          <ac:picMkLst>
            <pc:docMk/>
            <pc:sldMk cId="3316908381" sldId="277"/>
            <ac:picMk id="8" creationId="{BAE05F05-9157-4E62-B1A9-6AF800705A38}"/>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ja-JP" altLang="en-US" dirty="0">
              <a:latin typeface="メイリオ" panose="020B0604030504040204" pitchFamily="50" charset="-128"/>
              <a:ea typeface="メイリオ" panose="020B0604030504040204" pitchFamily="50" charset="-128"/>
            </a:endParaRPr>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F78864D8-D4EA-4630-8C2E-104DAD0E0EE3}" type="datetime4">
              <a:rPr lang="ja-JP" altLang="en-US" smtClean="0">
                <a:latin typeface="メイリオ" panose="020B0604030504040204" pitchFamily="50" charset="-128"/>
                <a:ea typeface="メイリオ" panose="020B0604030504040204" pitchFamily="50" charset="-128"/>
              </a:rPr>
              <a:t>2022年9月15日</a:t>
            </a:fld>
            <a:endParaRPr lang="ja-JP" altLang="en-US" dirty="0">
              <a:latin typeface="メイリオ" panose="020B0604030504040204" pitchFamily="50" charset="-128"/>
              <a:ea typeface="メイリオ" panose="020B0604030504040204" pitchFamily="50" charset="-128"/>
            </a:endParaRPr>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ja-JP" altLang="en-US"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1604A0D4-B89B-4ADD-AF9E-38636B40EE4E}" type="slidenum">
              <a:rPr lang="en-US" altLang="ja-JP" smtClean="0">
                <a:latin typeface="メイリオ" panose="020B0604030504040204" pitchFamily="50" charset="-128"/>
                <a:ea typeface="メイリオ" panose="020B0604030504040204" pitchFamily="50" charset="-128"/>
              </a:rPr>
              <a:t>‹#›</a:t>
            </a:fld>
            <a:endParaRPr lang="ja-JP" altLang="en-US"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メイリオ" panose="020B0604030504040204" pitchFamily="50" charset="-128"/>
                <a:ea typeface="メイリオ" panose="020B0604030504040204" pitchFamily="50" charset="-128"/>
              </a:defRPr>
            </a:lvl1pPr>
          </a:lstStyle>
          <a:p>
            <a:endParaRPr lang="ja-JP" altLang="en-US" dirty="0"/>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メイリオ" panose="020B0604030504040204" pitchFamily="50" charset="-128"/>
                <a:ea typeface="メイリオ" panose="020B0604030504040204" pitchFamily="50" charset="-128"/>
              </a:defRPr>
            </a:lvl1pPr>
          </a:lstStyle>
          <a:p>
            <a:fld id="{15F51FCC-6853-4383-B2F8-998AA394481E}" type="datetime4">
              <a:rPr lang="ja-JP" altLang="en-US" smtClean="0"/>
              <a:pPr/>
              <a:t>2022年9月15日</a:t>
            </a:fld>
            <a:endParaRPr lang="en-US" dirty="0"/>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pPr rtl="0"/>
            <a:endParaRPr lang="ja-JP" altLang="en-US" noProof="0" dirty="0"/>
          </a:p>
        </p:txBody>
      </p:sp>
      <p:sp>
        <p:nvSpPr>
          <p:cNvPr id="5" name="ノート プレースホルダー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メイリオ" panose="020B0604030504040204" pitchFamily="50" charset="-128"/>
                <a:ea typeface="メイリオ" panose="020B0604030504040204" pitchFamily="50" charset="-128"/>
              </a:defRPr>
            </a:lvl1pPr>
          </a:lstStyle>
          <a:p>
            <a:endParaRPr lang="ja-JP" altLang="en-US" dirty="0"/>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メイリオ" panose="020B0604030504040204" pitchFamily="50" charset="-128"/>
                <a:ea typeface="メイリオ" panose="020B0604030504040204" pitchFamily="50" charset="-128"/>
              </a:defRPr>
            </a:lvl1pPr>
          </a:lstStyle>
          <a:p>
            <a:fld id="{82869989-EB00-4EE7-BCB5-25BDC5BB29F8}" type="slidenum">
              <a:rPr lang="en-US" altLang="ja-JP" smtClean="0"/>
              <a:pPr/>
              <a:t>‹#›</a:t>
            </a:fld>
            <a:endParaRPr lang="ja-JP" altLang="en-US" dirty="0"/>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1pPr>
    <a:lvl2pPr marL="4572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2pPr>
    <a:lvl3pPr marL="9144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3pPr>
    <a:lvl4pPr marL="13716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4pPr>
    <a:lvl5pPr marL="1828800" algn="l" defTabSz="914400" rtl="0" eaLnBrk="1" latinLnBrk="0" hangingPunct="1">
      <a:defRPr sz="1200" kern="1200">
        <a:solidFill>
          <a:schemeClr val="tx1"/>
        </a:solidFill>
        <a:latin typeface="メイリオ" panose="020B0604030504040204" pitchFamily="50" charset="-128"/>
        <a:ea typeface="メイリオ" panose="020B0604030504040204" pitchFamily="5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rtl="0"/>
            <a:fld id="{82869989-EB00-4EE7-BCB5-25BDC5BB29F8}" type="slidenum">
              <a:rPr lang="en-US" altLang="ja-JP" smtClean="0"/>
              <a:t>1</a:t>
            </a:fld>
            <a:endParaRPr lang="ja-JP" altLang="en-US" dirty="0"/>
          </a:p>
        </p:txBody>
      </p:sp>
    </p:spTree>
    <p:extLst>
      <p:ext uri="{BB962C8B-B14F-4D97-AF65-F5344CB8AC3E}">
        <p14:creationId xmlns:p14="http://schemas.microsoft.com/office/powerpoint/2010/main" val="41140844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10</a:t>
            </a:fld>
            <a:endParaRPr lang="ja-JP" altLang="en-US" dirty="0"/>
          </a:p>
        </p:txBody>
      </p:sp>
    </p:spTree>
    <p:extLst>
      <p:ext uri="{BB962C8B-B14F-4D97-AF65-F5344CB8AC3E}">
        <p14:creationId xmlns:p14="http://schemas.microsoft.com/office/powerpoint/2010/main" val="41611252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11</a:t>
            </a:fld>
            <a:endParaRPr lang="ja-JP" altLang="en-US" dirty="0"/>
          </a:p>
        </p:txBody>
      </p:sp>
    </p:spTree>
    <p:extLst>
      <p:ext uri="{BB962C8B-B14F-4D97-AF65-F5344CB8AC3E}">
        <p14:creationId xmlns:p14="http://schemas.microsoft.com/office/powerpoint/2010/main" val="38765634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12</a:t>
            </a:fld>
            <a:endParaRPr lang="ja-JP" altLang="en-US" dirty="0"/>
          </a:p>
        </p:txBody>
      </p:sp>
    </p:spTree>
    <p:extLst>
      <p:ext uri="{BB962C8B-B14F-4D97-AF65-F5344CB8AC3E}">
        <p14:creationId xmlns:p14="http://schemas.microsoft.com/office/powerpoint/2010/main" val="2523384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13</a:t>
            </a:fld>
            <a:endParaRPr lang="ja-JP" altLang="en-US" dirty="0"/>
          </a:p>
        </p:txBody>
      </p:sp>
    </p:spTree>
    <p:extLst>
      <p:ext uri="{BB962C8B-B14F-4D97-AF65-F5344CB8AC3E}">
        <p14:creationId xmlns:p14="http://schemas.microsoft.com/office/powerpoint/2010/main" val="17578614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14</a:t>
            </a:fld>
            <a:endParaRPr lang="ja-JP" altLang="en-US" dirty="0"/>
          </a:p>
        </p:txBody>
      </p:sp>
    </p:spTree>
    <p:extLst>
      <p:ext uri="{BB962C8B-B14F-4D97-AF65-F5344CB8AC3E}">
        <p14:creationId xmlns:p14="http://schemas.microsoft.com/office/powerpoint/2010/main" val="26980593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15</a:t>
            </a:fld>
            <a:endParaRPr lang="ja-JP" altLang="en-US" dirty="0"/>
          </a:p>
        </p:txBody>
      </p:sp>
    </p:spTree>
    <p:extLst>
      <p:ext uri="{BB962C8B-B14F-4D97-AF65-F5344CB8AC3E}">
        <p14:creationId xmlns:p14="http://schemas.microsoft.com/office/powerpoint/2010/main" val="37409758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16</a:t>
            </a:fld>
            <a:endParaRPr lang="ja-JP" altLang="en-US" dirty="0"/>
          </a:p>
        </p:txBody>
      </p:sp>
    </p:spTree>
    <p:extLst>
      <p:ext uri="{BB962C8B-B14F-4D97-AF65-F5344CB8AC3E}">
        <p14:creationId xmlns:p14="http://schemas.microsoft.com/office/powerpoint/2010/main" val="17397421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17</a:t>
            </a:fld>
            <a:endParaRPr lang="ja-JP" altLang="en-US" dirty="0"/>
          </a:p>
        </p:txBody>
      </p:sp>
    </p:spTree>
    <p:extLst>
      <p:ext uri="{BB962C8B-B14F-4D97-AF65-F5344CB8AC3E}">
        <p14:creationId xmlns:p14="http://schemas.microsoft.com/office/powerpoint/2010/main" val="25757574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18</a:t>
            </a:fld>
            <a:endParaRPr lang="ja-JP" altLang="en-US" dirty="0"/>
          </a:p>
        </p:txBody>
      </p:sp>
    </p:spTree>
    <p:extLst>
      <p:ext uri="{BB962C8B-B14F-4D97-AF65-F5344CB8AC3E}">
        <p14:creationId xmlns:p14="http://schemas.microsoft.com/office/powerpoint/2010/main" val="191153391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19</a:t>
            </a:fld>
            <a:endParaRPr lang="ja-JP" altLang="en-US" dirty="0"/>
          </a:p>
        </p:txBody>
      </p:sp>
    </p:spTree>
    <p:extLst>
      <p:ext uri="{BB962C8B-B14F-4D97-AF65-F5344CB8AC3E}">
        <p14:creationId xmlns:p14="http://schemas.microsoft.com/office/powerpoint/2010/main" val="16381016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2</a:t>
            </a:fld>
            <a:endParaRPr lang="ja-JP" altLang="en-US" dirty="0"/>
          </a:p>
        </p:txBody>
      </p:sp>
    </p:spTree>
    <p:extLst>
      <p:ext uri="{BB962C8B-B14F-4D97-AF65-F5344CB8AC3E}">
        <p14:creationId xmlns:p14="http://schemas.microsoft.com/office/powerpoint/2010/main" val="198030391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20</a:t>
            </a:fld>
            <a:endParaRPr lang="ja-JP" altLang="en-US" dirty="0"/>
          </a:p>
        </p:txBody>
      </p:sp>
    </p:spTree>
    <p:extLst>
      <p:ext uri="{BB962C8B-B14F-4D97-AF65-F5344CB8AC3E}">
        <p14:creationId xmlns:p14="http://schemas.microsoft.com/office/powerpoint/2010/main" val="16380924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21</a:t>
            </a:fld>
            <a:endParaRPr lang="ja-JP" altLang="en-US" dirty="0"/>
          </a:p>
        </p:txBody>
      </p:sp>
    </p:spTree>
    <p:extLst>
      <p:ext uri="{BB962C8B-B14F-4D97-AF65-F5344CB8AC3E}">
        <p14:creationId xmlns:p14="http://schemas.microsoft.com/office/powerpoint/2010/main" val="341107078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22</a:t>
            </a:fld>
            <a:endParaRPr lang="ja-JP" altLang="en-US" dirty="0"/>
          </a:p>
        </p:txBody>
      </p:sp>
    </p:spTree>
    <p:extLst>
      <p:ext uri="{BB962C8B-B14F-4D97-AF65-F5344CB8AC3E}">
        <p14:creationId xmlns:p14="http://schemas.microsoft.com/office/powerpoint/2010/main" val="27643945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23</a:t>
            </a:fld>
            <a:endParaRPr lang="ja-JP" altLang="en-US" dirty="0"/>
          </a:p>
        </p:txBody>
      </p:sp>
    </p:spTree>
    <p:extLst>
      <p:ext uri="{BB962C8B-B14F-4D97-AF65-F5344CB8AC3E}">
        <p14:creationId xmlns:p14="http://schemas.microsoft.com/office/powerpoint/2010/main" val="2245303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24</a:t>
            </a:fld>
            <a:endParaRPr lang="ja-JP" altLang="en-US" dirty="0"/>
          </a:p>
        </p:txBody>
      </p:sp>
    </p:spTree>
    <p:extLst>
      <p:ext uri="{BB962C8B-B14F-4D97-AF65-F5344CB8AC3E}">
        <p14:creationId xmlns:p14="http://schemas.microsoft.com/office/powerpoint/2010/main" val="2873059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3</a:t>
            </a:fld>
            <a:endParaRPr lang="ja-JP" altLang="en-US" dirty="0"/>
          </a:p>
        </p:txBody>
      </p:sp>
    </p:spTree>
    <p:extLst>
      <p:ext uri="{BB962C8B-B14F-4D97-AF65-F5344CB8AC3E}">
        <p14:creationId xmlns:p14="http://schemas.microsoft.com/office/powerpoint/2010/main" val="3508156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4</a:t>
            </a:fld>
            <a:endParaRPr lang="ja-JP" altLang="en-US" dirty="0"/>
          </a:p>
        </p:txBody>
      </p:sp>
    </p:spTree>
    <p:extLst>
      <p:ext uri="{BB962C8B-B14F-4D97-AF65-F5344CB8AC3E}">
        <p14:creationId xmlns:p14="http://schemas.microsoft.com/office/powerpoint/2010/main" val="37247864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5</a:t>
            </a:fld>
            <a:endParaRPr lang="ja-JP" altLang="en-US" dirty="0"/>
          </a:p>
        </p:txBody>
      </p:sp>
    </p:spTree>
    <p:extLst>
      <p:ext uri="{BB962C8B-B14F-4D97-AF65-F5344CB8AC3E}">
        <p14:creationId xmlns:p14="http://schemas.microsoft.com/office/powerpoint/2010/main" val="3666040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6</a:t>
            </a:fld>
            <a:endParaRPr lang="ja-JP" altLang="en-US" dirty="0"/>
          </a:p>
        </p:txBody>
      </p:sp>
    </p:spTree>
    <p:extLst>
      <p:ext uri="{BB962C8B-B14F-4D97-AF65-F5344CB8AC3E}">
        <p14:creationId xmlns:p14="http://schemas.microsoft.com/office/powerpoint/2010/main" val="28656675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7</a:t>
            </a:fld>
            <a:endParaRPr lang="ja-JP" altLang="en-US" dirty="0"/>
          </a:p>
        </p:txBody>
      </p:sp>
    </p:spTree>
    <p:extLst>
      <p:ext uri="{BB962C8B-B14F-4D97-AF65-F5344CB8AC3E}">
        <p14:creationId xmlns:p14="http://schemas.microsoft.com/office/powerpoint/2010/main" val="3201081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8</a:t>
            </a:fld>
            <a:endParaRPr lang="ja-JP" altLang="en-US" dirty="0"/>
          </a:p>
        </p:txBody>
      </p:sp>
    </p:spTree>
    <p:extLst>
      <p:ext uri="{BB962C8B-B14F-4D97-AF65-F5344CB8AC3E}">
        <p14:creationId xmlns:p14="http://schemas.microsoft.com/office/powerpoint/2010/main" val="33657100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rtlCol="0"/>
          <a:lstStyle/>
          <a:p>
            <a:pPr rtl="0"/>
            <a:endParaRPr lang="ja-JP" altLang="en-US" dirty="0"/>
          </a:p>
        </p:txBody>
      </p:sp>
      <p:sp>
        <p:nvSpPr>
          <p:cNvPr id="4" name="スライド番号プレースホルダー 3"/>
          <p:cNvSpPr>
            <a:spLocks noGrp="1"/>
          </p:cNvSpPr>
          <p:nvPr>
            <p:ph type="sldNum" sz="quarter" idx="10"/>
          </p:nvPr>
        </p:nvSpPr>
        <p:spPr/>
        <p:txBody>
          <a:bodyPr rtlCol="0"/>
          <a:lstStyle/>
          <a:p>
            <a:pPr rtl="0"/>
            <a:fld id="{82869989-EB00-4EE7-BCB5-25BDC5BB29F8}" type="slidenum">
              <a:rPr lang="en-US" altLang="ja-JP" smtClean="0"/>
              <a:t>9</a:t>
            </a:fld>
            <a:endParaRPr lang="ja-JP" altLang="en-US" dirty="0"/>
          </a:p>
        </p:txBody>
      </p:sp>
    </p:spTree>
    <p:extLst>
      <p:ext uri="{BB962C8B-B14F-4D97-AF65-F5344CB8AC3E}">
        <p14:creationId xmlns:p14="http://schemas.microsoft.com/office/powerpoint/2010/main" val="290556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51249" y="1909346"/>
            <a:ext cx="7803502" cy="3383280"/>
          </a:xfrm>
        </p:spPr>
        <p:txBody>
          <a:bodyPr rtlCol="0" anchor="b">
            <a:normAutofit/>
          </a:bodyPr>
          <a:lstStyle>
            <a:lvl1pPr algn="l">
              <a:lnSpc>
                <a:spcPct val="100000"/>
              </a:lnSpc>
              <a:defRPr sz="8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サブタイトル 2"/>
          <p:cNvSpPr>
            <a:spLocks noGrp="1"/>
          </p:cNvSpPr>
          <p:nvPr>
            <p:ph type="subTitle" idx="1"/>
          </p:nvPr>
        </p:nvSpPr>
        <p:spPr>
          <a:xfrm>
            <a:off x="1051249" y="5432564"/>
            <a:ext cx="7803502" cy="457200"/>
          </a:xfrm>
        </p:spPr>
        <p:txBody>
          <a:bodyPr rtlCol="0">
            <a:normAutofit/>
          </a:bodyPr>
          <a:lstStyle>
            <a:lvl1pPr marL="0" indent="0" algn="l">
              <a:spcBef>
                <a:spcPts val="0"/>
              </a:spcBef>
              <a:buNone/>
              <a:defRPr sz="2000" b="0">
                <a:solidFill>
                  <a:schemeClr val="accent1">
                    <a:lumMod val="75000"/>
                  </a:schemeClr>
                </a:solidFill>
              </a:defRPr>
            </a:lvl1pPr>
            <a:lvl2pPr marL="457211" indent="0" algn="ctr">
              <a:buNone/>
              <a:defRPr sz="2000"/>
            </a:lvl2pPr>
            <a:lvl3pPr marL="914423" indent="0" algn="ctr">
              <a:buNone/>
              <a:defRPr sz="1801"/>
            </a:lvl3pPr>
            <a:lvl4pPr marL="1371634" indent="0" algn="ctr">
              <a:buNone/>
              <a:defRPr sz="1600"/>
            </a:lvl4pPr>
            <a:lvl5pPr marL="1828846" indent="0" algn="ctr">
              <a:buNone/>
              <a:defRPr sz="1600"/>
            </a:lvl5pPr>
            <a:lvl6pPr marL="2286057" indent="0" algn="ctr">
              <a:buNone/>
              <a:defRPr sz="1600"/>
            </a:lvl6pPr>
            <a:lvl7pPr marL="2743269" indent="0" algn="ctr">
              <a:buNone/>
              <a:defRPr sz="1600"/>
            </a:lvl7pPr>
            <a:lvl8pPr marL="3200480" indent="0" algn="ctr">
              <a:buNone/>
              <a:defRPr sz="1600"/>
            </a:lvl8pPr>
            <a:lvl9pPr marL="3657691" indent="0" algn="ctr">
              <a:buNone/>
              <a:defRPr sz="1600"/>
            </a:lvl9pPr>
          </a:lstStyle>
          <a:p>
            <a:pPr rtl="0"/>
            <a:r>
              <a:rPr lang="ja-JP" altLang="en-US" noProof="0"/>
              <a:t>マスター サブタイトルの書式設定</a:t>
            </a:r>
            <a:endParaRPr lang="ja-JP" altLang="en-US" noProof="0" dirty="0"/>
          </a:p>
        </p:txBody>
      </p:sp>
      <p:cxnSp>
        <p:nvCxnSpPr>
          <p:cNvPr id="58" name="直線​​コネクタ 57"/>
          <p:cNvCxnSpPr/>
          <p:nvPr userDrawn="1"/>
        </p:nvCxnSpPr>
        <p:spPr>
          <a:xfrm>
            <a:off x="1052513" y="5294175"/>
            <a:ext cx="7800975"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862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04799" y="142265"/>
            <a:ext cx="9279467" cy="667961"/>
          </a:xfrm>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304800" y="1176867"/>
            <a:ext cx="9279467" cy="5137153"/>
          </a:xfrm>
        </p:spPr>
        <p:txBody>
          <a:bodyPr rtlCol="0"/>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フッター プレースホルダー 4"/>
          <p:cNvSpPr>
            <a:spLocks noGrp="1"/>
          </p:cNvSpPr>
          <p:nvPr>
            <p:ph type="ftr" sz="quarter" idx="11"/>
          </p:nvPr>
        </p:nvSpPr>
        <p:spPr>
          <a:xfrm>
            <a:off x="495301" y="6289679"/>
            <a:ext cx="4979024" cy="222436"/>
          </a:xfrm>
          <a:prstGeom prst="rect">
            <a:avLst/>
          </a:prstGeom>
        </p:spPr>
        <p:txBody>
          <a:bodyPr rtlCol="0"/>
          <a:lstStyle>
            <a:lvl1pPr>
              <a:defRPr>
                <a:latin typeface="メイリオ" panose="020B0604030504040204" pitchFamily="50" charset="-128"/>
              </a:defRPr>
            </a:lvl1pPr>
          </a:lstStyle>
          <a:p>
            <a:r>
              <a:rPr lang="ja-JP" altLang="en-US" dirty="0"/>
              <a:t>フッターを追加</a:t>
            </a:r>
          </a:p>
        </p:txBody>
      </p:sp>
      <p:sp>
        <p:nvSpPr>
          <p:cNvPr id="4" name="日付プレースホルダー 3"/>
          <p:cNvSpPr>
            <a:spLocks noGrp="1"/>
          </p:cNvSpPr>
          <p:nvPr>
            <p:ph type="dt" sz="half" idx="10"/>
          </p:nvPr>
        </p:nvSpPr>
        <p:spPr>
          <a:xfrm>
            <a:off x="7551409" y="6289679"/>
            <a:ext cx="1082250" cy="222436"/>
          </a:xfrm>
          <a:prstGeom prst="rect">
            <a:avLst/>
          </a:prstGeom>
        </p:spPr>
        <p:txBody>
          <a:bodyPr rtlCol="0"/>
          <a:lstStyle>
            <a:lvl1pPr>
              <a:defRPr>
                <a:latin typeface="メイリオ" panose="020B0604030504040204" pitchFamily="50" charset="-128"/>
              </a:defRPr>
            </a:lvl1pPr>
          </a:lstStyle>
          <a:p>
            <a:fld id="{A4D23076-6C35-4239-BC7E-18BC21FEEE34}" type="datetime4">
              <a:rPr lang="ja-JP" altLang="en-US" smtClean="0"/>
              <a:pPr/>
              <a:t>2022年9月15日</a:t>
            </a:fld>
            <a:endParaRPr lang="en-US" dirty="0"/>
          </a:p>
        </p:txBody>
      </p:sp>
      <p:sp>
        <p:nvSpPr>
          <p:cNvPr id="6" name="スライド番号プレースホルダー 5"/>
          <p:cNvSpPr>
            <a:spLocks noGrp="1"/>
          </p:cNvSpPr>
          <p:nvPr>
            <p:ph type="sldNum" sz="quarter" idx="12"/>
          </p:nvPr>
        </p:nvSpPr>
        <p:spPr>
          <a:xfrm>
            <a:off x="8665565" y="6289679"/>
            <a:ext cx="746592" cy="222436"/>
          </a:xfrm>
          <a:prstGeom prst="rect">
            <a:avLst/>
          </a:prstGeom>
        </p:spPr>
        <p:txBody>
          <a:bodyPr rtlCol="0"/>
          <a:lstStyle>
            <a:lvl1pPr>
              <a:defRPr>
                <a:latin typeface="メイリオ"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31124441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 ヘッダー">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7" name="グループ 6"/>
          <p:cNvGrpSpPr/>
          <p:nvPr userDrawn="1"/>
        </p:nvGrpSpPr>
        <p:grpSpPr bwMode="hidden">
          <a:xfrm>
            <a:off x="-1" y="0"/>
            <a:ext cx="9906002" cy="6858000"/>
            <a:chOff x="-1" y="0"/>
            <a:chExt cx="12192002" cy="6858000"/>
          </a:xfrm>
        </p:grpSpPr>
        <p:cxnSp>
          <p:nvCxnSpPr>
            <p:cNvPr id="8" name="直線​​コネクタ(S) 7"/>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直線コネクタ 8"/>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4" name="グループ 23"/>
            <p:cNvGrpSpPr/>
            <p:nvPr userDrawn="1"/>
          </p:nvGrpSpPr>
          <p:grpSpPr bwMode="hidden">
            <a:xfrm>
              <a:off x="-1" y="0"/>
              <a:ext cx="12192001" cy="6858000"/>
              <a:chOff x="-1" y="0"/>
              <a:chExt cx="12192001" cy="6858000"/>
            </a:xfrm>
          </p:grpSpPr>
          <p:cxnSp>
            <p:nvCxnSpPr>
              <p:cNvPr id="42" name="直線​​コネクタ 41"/>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7" name="グループ 46"/>
              <p:cNvGrpSpPr/>
              <p:nvPr/>
            </p:nvGrpSpPr>
            <p:grpSpPr bwMode="hidden">
              <a:xfrm>
                <a:off x="6327885" y="0"/>
                <a:ext cx="5864115" cy="5898673"/>
                <a:chOff x="6327885" y="0"/>
                <a:chExt cx="5864115" cy="5898673"/>
              </a:xfrm>
            </p:grpSpPr>
            <p:cxnSp>
              <p:nvCxnSpPr>
                <p:cNvPr id="53" name="直線​​コネクタ 52"/>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S) 53"/>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 56"/>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直線​​コネクタ(S) 48"/>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 51"/>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5" name="グループ 24"/>
            <p:cNvGrpSpPr/>
            <p:nvPr userDrawn="1"/>
          </p:nvGrpSpPr>
          <p:grpSpPr bwMode="hidden">
            <a:xfrm flipH="1">
              <a:off x="0" y="0"/>
              <a:ext cx="12192001" cy="6858000"/>
              <a:chOff x="-1" y="0"/>
              <a:chExt cx="12192001" cy="6858000"/>
            </a:xfrm>
          </p:grpSpPr>
          <p:cxnSp>
            <p:nvCxnSpPr>
              <p:cNvPr id="26" name="直線コネクタ 25"/>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1" name="グループ 30"/>
              <p:cNvGrpSpPr/>
              <p:nvPr/>
            </p:nvGrpSpPr>
            <p:grpSpPr bwMode="hidden">
              <a:xfrm>
                <a:off x="6327885" y="0"/>
                <a:ext cx="5864115" cy="5898673"/>
                <a:chOff x="6327885" y="0"/>
                <a:chExt cx="5864115" cy="5898673"/>
              </a:xfrm>
            </p:grpSpPr>
            <p:cxnSp>
              <p:nvCxnSpPr>
                <p:cNvPr id="37" name="直線​​コネクタ 36"/>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S) 37"/>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2" name="直線​​コネクタ 31"/>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直線​​コネクタ(S) 32"/>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1"/>
          <p:cNvSpPr>
            <a:spLocks noGrp="1"/>
          </p:cNvSpPr>
          <p:nvPr>
            <p:ph type="title"/>
          </p:nvPr>
        </p:nvSpPr>
        <p:spPr>
          <a:xfrm>
            <a:off x="1052513" y="2541573"/>
            <a:ext cx="7800975" cy="2743200"/>
          </a:xfrm>
        </p:spPr>
        <p:txBody>
          <a:bodyPr rtlCol="0" anchor="b">
            <a:normAutofit/>
          </a:bodyPr>
          <a:lstStyle>
            <a:lvl1pPr>
              <a:lnSpc>
                <a:spcPct val="85000"/>
              </a:lnSpc>
              <a:defRPr sz="6000" cap="none" baseline="0">
                <a:solidFill>
                  <a:schemeClr val="tx1"/>
                </a:solidFill>
              </a:defRPr>
            </a:lvl1pPr>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052513" y="5431536"/>
            <a:ext cx="7800975" cy="457200"/>
          </a:xfrm>
        </p:spPr>
        <p:txBody>
          <a:bodyPr rtlCol="0">
            <a:normAutofit/>
          </a:bodyPr>
          <a:lstStyle>
            <a:lvl1pPr marL="0" indent="0">
              <a:spcBef>
                <a:spcPts val="0"/>
              </a:spcBef>
              <a:buNone/>
              <a:defRPr sz="2000" b="0">
                <a:solidFill>
                  <a:schemeClr val="tx1"/>
                </a:solidFill>
              </a:defRPr>
            </a:lvl1pPr>
            <a:lvl2pPr marL="457211" indent="0">
              <a:buNone/>
              <a:defRPr sz="2000"/>
            </a:lvl2pPr>
            <a:lvl3pPr marL="914423" indent="0">
              <a:buNone/>
              <a:defRPr sz="1801"/>
            </a:lvl3pPr>
            <a:lvl4pPr marL="1371634" indent="0">
              <a:buNone/>
              <a:defRPr sz="1600"/>
            </a:lvl4pPr>
            <a:lvl5pPr marL="1828846" indent="0">
              <a:buNone/>
              <a:defRPr sz="1600"/>
            </a:lvl5pPr>
            <a:lvl6pPr marL="2286057" indent="0">
              <a:buNone/>
              <a:defRPr sz="1600"/>
            </a:lvl6pPr>
            <a:lvl7pPr marL="2743269" indent="0">
              <a:buNone/>
              <a:defRPr sz="1600"/>
            </a:lvl7pPr>
            <a:lvl8pPr marL="3200480" indent="0">
              <a:buNone/>
              <a:defRPr sz="1600"/>
            </a:lvl8pPr>
            <a:lvl9pPr marL="3657691" indent="0">
              <a:buNone/>
              <a:defRPr sz="1600"/>
            </a:lvl9pPr>
          </a:lstStyle>
          <a:p>
            <a:pPr lvl="0" rtl="0"/>
            <a:r>
              <a:rPr lang="ja-JP" altLang="en-US" noProof="0"/>
              <a:t>マスター テキストの書式設定</a:t>
            </a:r>
          </a:p>
        </p:txBody>
      </p:sp>
      <p:cxnSp>
        <p:nvCxnSpPr>
          <p:cNvPr id="58" name="直線​​コネクタ 57"/>
          <p:cNvCxnSpPr/>
          <p:nvPr userDrawn="1"/>
        </p:nvCxnSpPr>
        <p:spPr>
          <a:xfrm>
            <a:off x="1052513" y="5294175"/>
            <a:ext cx="7800975"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6778040"/>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段組">
    <p:spTree>
      <p:nvGrpSpPr>
        <p:cNvPr id="1" name=""/>
        <p:cNvGrpSpPr/>
        <p:nvPr/>
      </p:nvGrpSpPr>
      <p:grpSpPr>
        <a:xfrm>
          <a:off x="0" y="0"/>
          <a:ext cx="0" cy="0"/>
          <a:chOff x="0" y="0"/>
          <a:chExt cx="0" cy="0"/>
        </a:xfrm>
      </p:grpSpPr>
      <p:sp>
        <p:nvSpPr>
          <p:cNvPr id="2" name="タイトル 1"/>
          <p:cNvSpPr>
            <a:spLocks noGrp="1"/>
          </p:cNvSpPr>
          <p:nvPr>
            <p:ph type="title"/>
          </p:nvPr>
        </p:nvSpPr>
        <p:spPr>
          <a:xfrm>
            <a:off x="237067" y="182122"/>
            <a:ext cx="9175089" cy="667961"/>
          </a:xfrm>
        </p:spPr>
        <p:txBody>
          <a:bodyPr rtlCol="0"/>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sz="half" idx="1"/>
          </p:nvPr>
        </p:nvSpPr>
        <p:spPr>
          <a:xfrm>
            <a:off x="237067" y="990600"/>
            <a:ext cx="4530196" cy="5299079"/>
          </a:xfrm>
        </p:spPr>
        <p:txBody>
          <a:bodyPr rtlCol="0">
            <a:normAutofit/>
          </a:bodyPr>
          <a:lstStyle>
            <a:lvl1pPr>
              <a:defRPr sz="2000"/>
            </a:lvl1pPr>
            <a:lvl2pPr>
              <a:defRPr sz="1801"/>
            </a:lvl2pPr>
            <a:lvl3pPr>
              <a:defRPr sz="1600"/>
            </a:lvl3pPr>
            <a:lvl4pPr>
              <a:defRPr sz="1401"/>
            </a:lvl4pPr>
            <a:lvl5pPr>
              <a:defRPr sz="1401"/>
            </a:lvl5pPr>
            <a:lvl6pPr>
              <a:defRPr sz="1801"/>
            </a:lvl6pPr>
            <a:lvl7pPr>
              <a:defRPr sz="1801"/>
            </a:lvl7pPr>
            <a:lvl8pPr>
              <a:defRPr sz="1801"/>
            </a:lvl8pPr>
            <a:lvl9pPr>
              <a:defRPr sz="1801"/>
            </a:lvl9pPr>
          </a:lstStyle>
          <a:p>
            <a:pPr lvl="0" rtl="0"/>
            <a:r>
              <a:rPr lang="ja-JP" altLang="en-US" noProof="0" dirty="0"/>
              <a:t>マスター テキストの書式設定</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sp>
        <p:nvSpPr>
          <p:cNvPr id="4" name="コンテンツ プレースホルダー 3"/>
          <p:cNvSpPr>
            <a:spLocks noGrp="1"/>
          </p:cNvSpPr>
          <p:nvPr>
            <p:ph sz="half" idx="2"/>
          </p:nvPr>
        </p:nvSpPr>
        <p:spPr>
          <a:xfrm>
            <a:off x="4881960" y="990600"/>
            <a:ext cx="4530196" cy="5299079"/>
          </a:xfrm>
        </p:spPr>
        <p:txBody>
          <a:bodyPr rtlCol="0">
            <a:normAutofit/>
          </a:bodyPr>
          <a:lstStyle>
            <a:lvl1pPr>
              <a:defRPr sz="2000"/>
            </a:lvl1pPr>
            <a:lvl2pPr>
              <a:defRPr sz="1801"/>
            </a:lvl2pPr>
            <a:lvl3pPr>
              <a:defRPr sz="1600"/>
            </a:lvl3pPr>
            <a:lvl4pPr>
              <a:defRPr sz="1401"/>
            </a:lvl4pPr>
            <a:lvl5pPr>
              <a:defRPr sz="1401"/>
            </a:lvl5pPr>
            <a:lvl6pPr>
              <a:defRPr sz="1801"/>
            </a:lvl6pPr>
            <a:lvl7pPr>
              <a:defRPr sz="1801"/>
            </a:lvl7pPr>
            <a:lvl8pPr>
              <a:defRPr sz="1801"/>
            </a:lvl8pPr>
            <a:lvl9pPr>
              <a:defRPr sz="1801"/>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Tree>
    <p:extLst>
      <p:ext uri="{BB962C8B-B14F-4D97-AF65-F5344CB8AC3E}">
        <p14:creationId xmlns:p14="http://schemas.microsoft.com/office/powerpoint/2010/main" val="4044567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3" name="テキスト プレースホルダー 2"/>
          <p:cNvSpPr>
            <a:spLocks noGrp="1"/>
          </p:cNvSpPr>
          <p:nvPr>
            <p:ph type="body" idx="1"/>
          </p:nvPr>
        </p:nvSpPr>
        <p:spPr>
          <a:xfrm>
            <a:off x="1052513" y="1818322"/>
            <a:ext cx="3714750" cy="641350"/>
          </a:xfrm>
        </p:spPr>
        <p:txBody>
          <a:bodyPr rtlCol="0" anchor="ctr">
            <a:normAutofit/>
          </a:bodyPr>
          <a:lstStyle>
            <a:lvl1pPr marL="0" indent="0">
              <a:spcBef>
                <a:spcPts val="0"/>
              </a:spcBef>
              <a:buNone/>
              <a:defRPr sz="2000" b="0">
                <a:solidFill>
                  <a:schemeClr val="accent1"/>
                </a:solidFill>
              </a:defRPr>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rtl="0"/>
            <a:r>
              <a:rPr lang="ja-JP" altLang="en-US" noProof="0"/>
              <a:t>マスター テキストの書式設定</a:t>
            </a:r>
          </a:p>
        </p:txBody>
      </p:sp>
      <p:sp>
        <p:nvSpPr>
          <p:cNvPr id="4" name="コンテンツ プレースホルダー 3"/>
          <p:cNvSpPr>
            <a:spLocks noGrp="1"/>
          </p:cNvSpPr>
          <p:nvPr>
            <p:ph sz="half" idx="2"/>
          </p:nvPr>
        </p:nvSpPr>
        <p:spPr>
          <a:xfrm>
            <a:off x="1052513" y="2503715"/>
            <a:ext cx="3714750" cy="3287487"/>
          </a:xfrm>
        </p:spPr>
        <p:txBody>
          <a:bodyPr rtlCol="0">
            <a:normAutofit/>
          </a:bodyPr>
          <a:lstStyle>
            <a:lvl1pPr>
              <a:defRPr sz="2000"/>
            </a:lvl1pPr>
            <a:lvl2pPr>
              <a:defRPr sz="1801"/>
            </a:lvl2pPr>
            <a:lvl3pPr>
              <a:defRPr sz="1600"/>
            </a:lvl3pPr>
            <a:lvl4pPr>
              <a:defRPr sz="1401"/>
            </a:lvl4pPr>
            <a:lvl5pPr>
              <a:defRPr sz="1401"/>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5" name="テキスト プレースホルダー 4"/>
          <p:cNvSpPr>
            <a:spLocks noGrp="1"/>
          </p:cNvSpPr>
          <p:nvPr>
            <p:ph type="body" sz="quarter" idx="3"/>
          </p:nvPr>
        </p:nvSpPr>
        <p:spPr>
          <a:xfrm>
            <a:off x="5138738" y="1818322"/>
            <a:ext cx="3714750" cy="641350"/>
          </a:xfrm>
        </p:spPr>
        <p:txBody>
          <a:bodyPr rtlCol="0" anchor="ctr">
            <a:normAutofit/>
          </a:bodyPr>
          <a:lstStyle>
            <a:lvl1pPr marL="0" indent="0">
              <a:spcBef>
                <a:spcPts val="0"/>
              </a:spcBef>
              <a:buNone/>
              <a:defRPr sz="2000" b="0">
                <a:solidFill>
                  <a:schemeClr val="accent1"/>
                </a:solidFill>
              </a:defRPr>
            </a:lvl1pPr>
            <a:lvl2pPr marL="457211" indent="0">
              <a:buNone/>
              <a:defRPr sz="2000" b="1"/>
            </a:lvl2pPr>
            <a:lvl3pPr marL="914423" indent="0">
              <a:buNone/>
              <a:defRPr sz="1801" b="1"/>
            </a:lvl3pPr>
            <a:lvl4pPr marL="1371634" indent="0">
              <a:buNone/>
              <a:defRPr sz="1600" b="1"/>
            </a:lvl4pPr>
            <a:lvl5pPr marL="1828846" indent="0">
              <a:buNone/>
              <a:defRPr sz="1600" b="1"/>
            </a:lvl5pPr>
            <a:lvl6pPr marL="2286057" indent="0">
              <a:buNone/>
              <a:defRPr sz="1600" b="1"/>
            </a:lvl6pPr>
            <a:lvl7pPr marL="2743269" indent="0">
              <a:buNone/>
              <a:defRPr sz="1600" b="1"/>
            </a:lvl7pPr>
            <a:lvl8pPr marL="3200480" indent="0">
              <a:buNone/>
              <a:defRPr sz="1600" b="1"/>
            </a:lvl8pPr>
            <a:lvl9pPr marL="3657691" indent="0">
              <a:buNone/>
              <a:defRPr sz="1600" b="1"/>
            </a:lvl9pPr>
          </a:lstStyle>
          <a:p>
            <a:pPr lvl="0" rtl="0"/>
            <a:r>
              <a:rPr lang="ja-JP" altLang="en-US" noProof="0"/>
              <a:t>マスター テキストの書式設定</a:t>
            </a:r>
          </a:p>
        </p:txBody>
      </p:sp>
      <p:sp>
        <p:nvSpPr>
          <p:cNvPr id="6" name="コンテンツ プレースホルダー 5"/>
          <p:cNvSpPr>
            <a:spLocks noGrp="1"/>
          </p:cNvSpPr>
          <p:nvPr>
            <p:ph sz="quarter" idx="4"/>
          </p:nvPr>
        </p:nvSpPr>
        <p:spPr>
          <a:xfrm>
            <a:off x="5138738" y="2503715"/>
            <a:ext cx="3714750" cy="3287487"/>
          </a:xfrm>
        </p:spPr>
        <p:txBody>
          <a:bodyPr rtlCol="0">
            <a:normAutofit/>
          </a:bodyPr>
          <a:lstStyle>
            <a:lvl1pPr>
              <a:defRPr sz="2000"/>
            </a:lvl1pPr>
            <a:lvl2pPr>
              <a:defRPr sz="1801"/>
            </a:lvl2pPr>
            <a:lvl3pPr>
              <a:defRPr sz="1600"/>
            </a:lvl3pPr>
            <a:lvl4pPr>
              <a:defRPr sz="1401"/>
            </a:lvl4pPr>
            <a:lvl5pPr>
              <a:defRPr sz="1401"/>
            </a:lvl5pPr>
            <a:lvl6pPr>
              <a:defRPr sz="1600"/>
            </a:lvl6pPr>
            <a:lvl7pPr>
              <a:defRPr sz="1600"/>
            </a:lvl7pPr>
            <a:lvl8pPr>
              <a:defRPr sz="1600"/>
            </a:lvl8pPr>
            <a:lvl9pPr>
              <a:defRPr sz="16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8" name="フッター プレースホルダー 7"/>
          <p:cNvSpPr>
            <a:spLocks noGrp="1"/>
          </p:cNvSpPr>
          <p:nvPr>
            <p:ph type="ftr" sz="quarter" idx="11"/>
          </p:nvPr>
        </p:nvSpPr>
        <p:spPr>
          <a:xfrm>
            <a:off x="495301" y="6289679"/>
            <a:ext cx="4979024" cy="222436"/>
          </a:xfrm>
          <a:prstGeom prst="rect">
            <a:avLst/>
          </a:prstGeom>
        </p:spPr>
        <p:txBody>
          <a:bodyPr rtlCol="0"/>
          <a:lstStyle>
            <a:lvl1pPr>
              <a:defRPr>
                <a:latin typeface="メイリオ" panose="020B0604030504040204" pitchFamily="50" charset="-128"/>
              </a:defRPr>
            </a:lvl1pPr>
          </a:lstStyle>
          <a:p>
            <a:r>
              <a:rPr lang="ja-JP" altLang="en-US" dirty="0"/>
              <a:t>フッターを追加</a:t>
            </a:r>
          </a:p>
        </p:txBody>
      </p:sp>
      <p:sp>
        <p:nvSpPr>
          <p:cNvPr id="7" name="日付プレースホルダー 6"/>
          <p:cNvSpPr>
            <a:spLocks noGrp="1"/>
          </p:cNvSpPr>
          <p:nvPr>
            <p:ph type="dt" sz="half" idx="10"/>
          </p:nvPr>
        </p:nvSpPr>
        <p:spPr>
          <a:xfrm>
            <a:off x="7551409" y="6289679"/>
            <a:ext cx="1082250" cy="222436"/>
          </a:xfrm>
          <a:prstGeom prst="rect">
            <a:avLst/>
          </a:prstGeom>
        </p:spPr>
        <p:txBody>
          <a:bodyPr rtlCol="0"/>
          <a:lstStyle>
            <a:lvl1pPr>
              <a:defRPr>
                <a:latin typeface="メイリオ" panose="020B0604030504040204" pitchFamily="50" charset="-128"/>
              </a:defRPr>
            </a:lvl1pPr>
          </a:lstStyle>
          <a:p>
            <a:fld id="{C4818A72-7BCB-4800-828E-D7E851401F62}" type="datetime4">
              <a:rPr lang="ja-JP" altLang="en-US" smtClean="0"/>
              <a:pPr/>
              <a:t>2022年9月15日</a:t>
            </a:fld>
            <a:endParaRPr lang="en-US" dirty="0"/>
          </a:p>
        </p:txBody>
      </p:sp>
      <p:sp>
        <p:nvSpPr>
          <p:cNvPr id="9" name="スライド番号プレースホルダー 8"/>
          <p:cNvSpPr>
            <a:spLocks noGrp="1"/>
          </p:cNvSpPr>
          <p:nvPr>
            <p:ph type="sldNum" sz="quarter" idx="12"/>
          </p:nvPr>
        </p:nvSpPr>
        <p:spPr>
          <a:xfrm>
            <a:off x="8665565" y="6289679"/>
            <a:ext cx="746592" cy="222436"/>
          </a:xfrm>
          <a:prstGeom prst="rect">
            <a:avLst/>
          </a:prstGeom>
        </p:spPr>
        <p:txBody>
          <a:bodyPr rtlCol="0"/>
          <a:lstStyle>
            <a:lvl1pPr>
              <a:defRPr>
                <a:latin typeface="メイリオ"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33979065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noProof="0"/>
              <a:t>マスター タイトルの書式設定</a:t>
            </a:r>
            <a:endParaRPr lang="ja-JP" altLang="en-US" noProof="0" dirty="0"/>
          </a:p>
        </p:txBody>
      </p:sp>
      <p:sp>
        <p:nvSpPr>
          <p:cNvPr id="4" name="フッター プレースホルダー 3"/>
          <p:cNvSpPr>
            <a:spLocks noGrp="1"/>
          </p:cNvSpPr>
          <p:nvPr>
            <p:ph type="ftr" sz="quarter" idx="11"/>
          </p:nvPr>
        </p:nvSpPr>
        <p:spPr>
          <a:xfrm>
            <a:off x="495301" y="6289679"/>
            <a:ext cx="4979024" cy="222436"/>
          </a:xfrm>
          <a:prstGeom prst="rect">
            <a:avLst/>
          </a:prstGeom>
        </p:spPr>
        <p:txBody>
          <a:bodyPr rtlCol="0"/>
          <a:lstStyle>
            <a:lvl1pPr>
              <a:defRPr>
                <a:latin typeface="メイリオ" panose="020B0604030504040204" pitchFamily="50" charset="-128"/>
              </a:defRPr>
            </a:lvl1pPr>
          </a:lstStyle>
          <a:p>
            <a:r>
              <a:rPr lang="ja-JP" altLang="en-US" dirty="0"/>
              <a:t>フッターを追加</a:t>
            </a:r>
          </a:p>
        </p:txBody>
      </p:sp>
      <p:sp>
        <p:nvSpPr>
          <p:cNvPr id="3" name="日付プレースホルダー 2"/>
          <p:cNvSpPr>
            <a:spLocks noGrp="1"/>
          </p:cNvSpPr>
          <p:nvPr>
            <p:ph type="dt" sz="half" idx="10"/>
          </p:nvPr>
        </p:nvSpPr>
        <p:spPr>
          <a:xfrm>
            <a:off x="7551409" y="6289679"/>
            <a:ext cx="1082250" cy="222436"/>
          </a:xfrm>
          <a:prstGeom prst="rect">
            <a:avLst/>
          </a:prstGeom>
        </p:spPr>
        <p:txBody>
          <a:bodyPr rtlCol="0"/>
          <a:lstStyle>
            <a:lvl1pPr>
              <a:defRPr>
                <a:latin typeface="メイリオ" panose="020B0604030504040204" pitchFamily="50" charset="-128"/>
              </a:defRPr>
            </a:lvl1pPr>
          </a:lstStyle>
          <a:p>
            <a:fld id="{1A130545-DC52-4BAC-BC78-237D4702162D}" type="datetime4">
              <a:rPr lang="ja-JP" altLang="en-US" smtClean="0"/>
              <a:pPr/>
              <a:t>2022年9月15日</a:t>
            </a:fld>
            <a:endParaRPr lang="en-US" dirty="0"/>
          </a:p>
        </p:txBody>
      </p:sp>
      <p:sp>
        <p:nvSpPr>
          <p:cNvPr id="5" name="スライド番号プレースホルダー 4"/>
          <p:cNvSpPr>
            <a:spLocks noGrp="1"/>
          </p:cNvSpPr>
          <p:nvPr>
            <p:ph type="sldNum" sz="quarter" idx="12"/>
          </p:nvPr>
        </p:nvSpPr>
        <p:spPr>
          <a:xfrm>
            <a:off x="8665565" y="6289679"/>
            <a:ext cx="746592" cy="222436"/>
          </a:xfrm>
          <a:prstGeom prst="rect">
            <a:avLst/>
          </a:prstGeom>
        </p:spPr>
        <p:txBody>
          <a:bodyPr rtlCol="0"/>
          <a:lstStyle>
            <a:lvl1pPr>
              <a:defRPr>
                <a:latin typeface="メイリオ"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3238976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grpSp>
        <p:nvGrpSpPr>
          <p:cNvPr id="161" name="グループ 160"/>
          <p:cNvGrpSpPr/>
          <p:nvPr userDrawn="1"/>
        </p:nvGrpSpPr>
        <p:grpSpPr bwMode="hidden">
          <a:xfrm>
            <a:off x="-1" y="0"/>
            <a:ext cx="9906002" cy="6858000"/>
            <a:chOff x="-1" y="0"/>
            <a:chExt cx="12192002" cy="6858000"/>
          </a:xfrm>
        </p:grpSpPr>
        <p:cxnSp>
          <p:nvCxnSpPr>
            <p:cNvPr id="162" name="直線​​コネクタ(S) 161"/>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3" name="直線​​コネクタ(S) 162"/>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4" name="直線​​コネクタ(S) 163"/>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5" name="直線​​コネクタ(S) 164"/>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6" name="直線​​コネクタ(S) 165"/>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7" name="直線​​コネクタ 166"/>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8" name="直線​​コネクタ 167"/>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9" name="直線​​コネクタ(S) 168"/>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0" name="直線​​コネクタ(S) 169"/>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1" name="直線​​コネクタ(S) 170"/>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2" name="直線​​コネクタ(S) 171"/>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3" name="直線​​コネクタ 172"/>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4" name="直線​​コネクタ 173"/>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5" name="直線​​コネクタ(S) 174"/>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6" name="直線​​コネクタ(S) 175"/>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7" name="直線​​コネクタ 176"/>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78" name="グループ 177"/>
            <p:cNvGrpSpPr/>
            <p:nvPr userDrawn="1"/>
          </p:nvGrpSpPr>
          <p:grpSpPr bwMode="hidden">
            <a:xfrm>
              <a:off x="-1" y="0"/>
              <a:ext cx="12192001" cy="6858000"/>
              <a:chOff x="-1" y="0"/>
              <a:chExt cx="12192001" cy="6858000"/>
            </a:xfrm>
          </p:grpSpPr>
          <p:cxnSp>
            <p:nvCxnSpPr>
              <p:cNvPr id="196" name="直線​​コネクタ 195"/>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7" name="直線​​コネクタ 196"/>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8" name="直線​​コネクタ 197"/>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9" name="直線​​コネクタ 198"/>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0" name="直線​​コネクタ 199"/>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01" name="グループ 200"/>
              <p:cNvGrpSpPr/>
              <p:nvPr/>
            </p:nvGrpSpPr>
            <p:grpSpPr bwMode="hidden">
              <a:xfrm>
                <a:off x="6327885" y="0"/>
                <a:ext cx="5864115" cy="5898673"/>
                <a:chOff x="6327885" y="0"/>
                <a:chExt cx="5864115" cy="5898673"/>
              </a:xfrm>
            </p:grpSpPr>
            <p:cxnSp>
              <p:nvCxnSpPr>
                <p:cNvPr id="207" name="直線​​コネクタ 206"/>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8" name="直線​​コネクタ(S) 207"/>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9" name="直線​​コネクタ 208"/>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0" name="直線​​コネクタ 209"/>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1" name="直線​​コネクタ 210"/>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02" name="直線​​コネクタ 201"/>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3" name="直線​​コネクタ 202"/>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4" name="直線​​コネクタ 203"/>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5" name="直線​​コネクタ(S) 204"/>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6" name="直線​​コネクタ 205"/>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179" name="グループ 178"/>
            <p:cNvGrpSpPr/>
            <p:nvPr userDrawn="1"/>
          </p:nvGrpSpPr>
          <p:grpSpPr bwMode="hidden">
            <a:xfrm flipH="1">
              <a:off x="0" y="0"/>
              <a:ext cx="12192001" cy="6858000"/>
              <a:chOff x="-1" y="0"/>
              <a:chExt cx="12192001" cy="6858000"/>
            </a:xfrm>
          </p:grpSpPr>
          <p:cxnSp>
            <p:nvCxnSpPr>
              <p:cNvPr id="180" name="直線​​コネクタ 179"/>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1" name="直線​​コネクタ 180"/>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2" name="直線​​コネクタ 181"/>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3" name="直線​​コネクタ 182"/>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4" name="直線​​コネクタ 183"/>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85" name="グループ 184"/>
              <p:cNvGrpSpPr/>
              <p:nvPr/>
            </p:nvGrpSpPr>
            <p:grpSpPr bwMode="hidden">
              <a:xfrm>
                <a:off x="6327885" y="0"/>
                <a:ext cx="5864115" cy="5898673"/>
                <a:chOff x="6327885" y="0"/>
                <a:chExt cx="5864115" cy="5898673"/>
              </a:xfrm>
            </p:grpSpPr>
            <p:cxnSp>
              <p:nvCxnSpPr>
                <p:cNvPr id="191" name="直線​​コネクタ 190"/>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2" name="直線​​コネクタ 191"/>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3" name="直線​​コネクタ(S) 192"/>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4" name="直線​​コネクタ(S) 193"/>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5" name="直線​​コネクタ 194"/>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186" name="直線​​コネクタ 185"/>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7" name="直線​​コネクタ(S) 186"/>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8" name="直線​​コネクタ(S) 187"/>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9" name="直線​​コネクタ(S) 188"/>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0" name="直線​​コネクタ 189"/>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213" name="フッター プレースホルダー 212"/>
          <p:cNvSpPr>
            <a:spLocks noGrp="1"/>
          </p:cNvSpPr>
          <p:nvPr>
            <p:ph type="ftr" sz="quarter" idx="11"/>
          </p:nvPr>
        </p:nvSpPr>
        <p:spPr>
          <a:xfrm>
            <a:off x="495301" y="6289679"/>
            <a:ext cx="4979024" cy="222436"/>
          </a:xfrm>
          <a:prstGeom prst="rect">
            <a:avLst/>
          </a:prstGeom>
        </p:spPr>
        <p:txBody>
          <a:bodyPr rtlCol="0"/>
          <a:lstStyle>
            <a:lvl1pPr>
              <a:defRPr>
                <a:latin typeface="メイリオ" panose="020B0604030504040204" pitchFamily="50" charset="-128"/>
              </a:defRPr>
            </a:lvl1pPr>
          </a:lstStyle>
          <a:p>
            <a:r>
              <a:rPr lang="ja-JP" altLang="en-US" dirty="0"/>
              <a:t>フッターを追加</a:t>
            </a:r>
          </a:p>
        </p:txBody>
      </p:sp>
      <p:sp>
        <p:nvSpPr>
          <p:cNvPr id="212" name="日付プレースホルダー 211"/>
          <p:cNvSpPr>
            <a:spLocks noGrp="1"/>
          </p:cNvSpPr>
          <p:nvPr>
            <p:ph type="dt" sz="half" idx="10"/>
          </p:nvPr>
        </p:nvSpPr>
        <p:spPr>
          <a:xfrm>
            <a:off x="7551409" y="6289679"/>
            <a:ext cx="1082250" cy="222436"/>
          </a:xfrm>
          <a:prstGeom prst="rect">
            <a:avLst/>
          </a:prstGeom>
        </p:spPr>
        <p:txBody>
          <a:bodyPr rtlCol="0"/>
          <a:lstStyle>
            <a:lvl1pPr>
              <a:defRPr>
                <a:latin typeface="メイリオ" panose="020B0604030504040204" pitchFamily="50" charset="-128"/>
              </a:defRPr>
            </a:lvl1pPr>
          </a:lstStyle>
          <a:p>
            <a:fld id="{BCE75A9F-D334-4A20-83DC-80F1FE2C6ED9}" type="datetime4">
              <a:rPr lang="ja-JP" altLang="en-US" smtClean="0"/>
              <a:pPr/>
              <a:t>2022年9月15日</a:t>
            </a:fld>
            <a:endParaRPr lang="en-US" dirty="0"/>
          </a:p>
        </p:txBody>
      </p:sp>
      <p:sp>
        <p:nvSpPr>
          <p:cNvPr id="214" name="スライド番号プレースホルダー 213"/>
          <p:cNvSpPr>
            <a:spLocks noGrp="1"/>
          </p:cNvSpPr>
          <p:nvPr>
            <p:ph type="sldNum" sz="quarter" idx="12"/>
          </p:nvPr>
        </p:nvSpPr>
        <p:spPr>
          <a:xfrm>
            <a:off x="8665565" y="6289679"/>
            <a:ext cx="746592" cy="222436"/>
          </a:xfrm>
          <a:prstGeom prst="rect">
            <a:avLst/>
          </a:prstGeom>
        </p:spPr>
        <p:txBody>
          <a:bodyPr rtlCol="0"/>
          <a:lstStyle>
            <a:lvl1pPr>
              <a:defRPr>
                <a:latin typeface="メイリオ"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2146817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9" name="グループ 8"/>
          <p:cNvGrpSpPr/>
          <p:nvPr userDrawn="1"/>
        </p:nvGrpSpPr>
        <p:grpSpPr bwMode="hidden">
          <a:xfrm>
            <a:off x="-1" y="0"/>
            <a:ext cx="9906002" cy="6858000"/>
            <a:chOff x="-1" y="0"/>
            <a:chExt cx="12192002" cy="6858000"/>
          </a:xfrm>
        </p:grpSpPr>
        <p:cxnSp>
          <p:nvCxnSpPr>
            <p:cNvPr id="10" name="直線​​コネクタ 9"/>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直線コネクタ 24"/>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6" name="グループ 25"/>
            <p:cNvGrpSpPr/>
            <p:nvPr userDrawn="1"/>
          </p:nvGrpSpPr>
          <p:grpSpPr bwMode="hidden">
            <a:xfrm>
              <a:off x="-1" y="0"/>
              <a:ext cx="12192001" cy="6858000"/>
              <a:chOff x="-1" y="0"/>
              <a:chExt cx="12192001" cy="6858000"/>
            </a:xfrm>
          </p:grpSpPr>
          <p:cxnSp>
            <p:nvCxnSpPr>
              <p:cNvPr id="44" name="直線​​コネクタ 43"/>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S) 46"/>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9" name="グループ 48"/>
              <p:cNvGrpSpPr/>
              <p:nvPr/>
            </p:nvGrpSpPr>
            <p:grpSpPr bwMode="hidden">
              <a:xfrm>
                <a:off x="6327885" y="0"/>
                <a:ext cx="5864115" cy="5898673"/>
                <a:chOff x="6327885" y="0"/>
                <a:chExt cx="5864115" cy="5898673"/>
              </a:xfrm>
            </p:grpSpPr>
            <p:cxnSp>
              <p:nvCxnSpPr>
                <p:cNvPr id="55" name="直線​​コネクタ 54"/>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50" name="直線​​コネクタ 49"/>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S) 52"/>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グループ 26"/>
            <p:cNvGrpSpPr/>
            <p:nvPr userDrawn="1"/>
          </p:nvGrpSpPr>
          <p:grpSpPr bwMode="hidden">
            <a:xfrm flipH="1">
              <a:off x="0" y="0"/>
              <a:ext cx="12192001" cy="6858000"/>
              <a:chOff x="-1" y="0"/>
              <a:chExt cx="12192001" cy="6858000"/>
            </a:xfrm>
          </p:grpSpPr>
          <p:cxnSp>
            <p:nvCxnSpPr>
              <p:cNvPr id="28" name="直線​​コネクタ 27"/>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S) 30"/>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3" name="グループ 32"/>
              <p:cNvGrpSpPr/>
              <p:nvPr/>
            </p:nvGrpSpPr>
            <p:grpSpPr bwMode="hidden">
              <a:xfrm>
                <a:off x="6327885" y="0"/>
                <a:ext cx="5864115" cy="5898673"/>
                <a:chOff x="6327885" y="0"/>
                <a:chExt cx="5864115" cy="5898673"/>
              </a:xfrm>
            </p:grpSpPr>
            <p:cxnSp>
              <p:nvCxnSpPr>
                <p:cNvPr id="39" name="直線​​コネクタ 38"/>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4" name="直線​​コネクタ 33"/>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S) 36"/>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直線​​コネクタ 37"/>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7" name="長方形 6"/>
          <p:cNvSpPr/>
          <p:nvPr userDrawn="1"/>
        </p:nvSpPr>
        <p:spPr>
          <a:xfrm>
            <a:off x="0" y="0"/>
            <a:ext cx="59436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801" noProof="0" dirty="0">
              <a:latin typeface="メイリオ" panose="020B0604030504040204" pitchFamily="50" charset="-128"/>
            </a:endParaRPr>
          </a:p>
        </p:txBody>
      </p:sp>
      <p:sp>
        <p:nvSpPr>
          <p:cNvPr id="2" name="タイトル 1"/>
          <p:cNvSpPr>
            <a:spLocks noGrp="1"/>
          </p:cNvSpPr>
          <p:nvPr>
            <p:ph type="title"/>
          </p:nvPr>
        </p:nvSpPr>
        <p:spPr>
          <a:xfrm>
            <a:off x="6429436" y="571500"/>
            <a:ext cx="2971800" cy="2197100"/>
          </a:xfrm>
        </p:spPr>
        <p:txBody>
          <a:bodyPr rtlCol="0" anchor="b">
            <a:normAutofit/>
          </a:bodyPr>
          <a:lstStyle>
            <a:lvl1pPr>
              <a:defRPr sz="2601">
                <a:solidFill>
                  <a:schemeClr val="bg1"/>
                </a:solidFill>
              </a:defRPr>
            </a:lvl1pPr>
          </a:lstStyle>
          <a:p>
            <a:pPr rtl="0"/>
            <a:r>
              <a:rPr lang="ja-JP" altLang="en-US" noProof="0"/>
              <a:t>マスター タイトルの書式設定</a:t>
            </a:r>
            <a:endParaRPr lang="ja-JP" altLang="en-US" noProof="0" dirty="0"/>
          </a:p>
        </p:txBody>
      </p:sp>
      <p:sp>
        <p:nvSpPr>
          <p:cNvPr id="3" name="コンテンツ プレースホルダー 2"/>
          <p:cNvSpPr>
            <a:spLocks noGrp="1"/>
          </p:cNvSpPr>
          <p:nvPr>
            <p:ph idx="1"/>
          </p:nvPr>
        </p:nvSpPr>
        <p:spPr>
          <a:xfrm>
            <a:off x="441348" y="571500"/>
            <a:ext cx="5052060" cy="5715000"/>
          </a:xfrm>
        </p:spPr>
        <p:txBody>
          <a:bodyPr rtlCol="0">
            <a:normAutofit/>
          </a:bodyPr>
          <a:lstStyle>
            <a:lvl1pPr>
              <a:defRPr sz="2000"/>
            </a:lvl1pPr>
            <a:lvl2pPr>
              <a:defRPr sz="1801"/>
            </a:lvl2pPr>
            <a:lvl3pPr>
              <a:defRPr sz="1600"/>
            </a:lvl3pPr>
            <a:lvl4pPr>
              <a:defRPr sz="1401"/>
            </a:lvl4pPr>
            <a:lvl5pPr>
              <a:defRPr sz="1401"/>
            </a:lvl5pPr>
            <a:lvl6pPr>
              <a:defRPr sz="2000"/>
            </a:lvl6pPr>
            <a:lvl7pPr>
              <a:defRPr sz="2000"/>
            </a:lvl7pPr>
            <a:lvl8pPr>
              <a:defRPr sz="2000"/>
            </a:lvl8pPr>
            <a:lvl9pPr>
              <a:defRPr sz="2000"/>
            </a:lvl9pPr>
          </a:lstStyle>
          <a:p>
            <a:pPr lvl="0" rtl="0"/>
            <a:r>
              <a:rPr lang="ja-JP" altLang="en-US" noProof="0"/>
              <a:t>マスター テキストの書式設定</a:t>
            </a:r>
          </a:p>
          <a:p>
            <a:pPr lvl="1" rtl="0"/>
            <a:r>
              <a:rPr lang="ja-JP" altLang="en-US" noProof="0"/>
              <a:t>第 </a:t>
            </a:r>
            <a:r>
              <a:rPr lang="en-US" altLang="ja-JP" noProof="0"/>
              <a:t>2 </a:t>
            </a:r>
            <a:r>
              <a:rPr lang="ja-JP" altLang="en-US" noProof="0"/>
              <a:t>レベル</a:t>
            </a:r>
          </a:p>
          <a:p>
            <a:pPr lvl="2" rtl="0"/>
            <a:r>
              <a:rPr lang="ja-JP" altLang="en-US" noProof="0"/>
              <a:t>第 </a:t>
            </a:r>
            <a:r>
              <a:rPr lang="en-US" altLang="ja-JP" noProof="0"/>
              <a:t>3 </a:t>
            </a:r>
            <a:r>
              <a:rPr lang="ja-JP" altLang="en-US" noProof="0"/>
              <a:t>レベル</a:t>
            </a:r>
          </a:p>
          <a:p>
            <a:pPr lvl="3" rtl="0"/>
            <a:r>
              <a:rPr lang="ja-JP" altLang="en-US" noProof="0"/>
              <a:t>第 </a:t>
            </a:r>
            <a:r>
              <a:rPr lang="en-US" altLang="ja-JP" noProof="0"/>
              <a:t>4 </a:t>
            </a:r>
            <a:r>
              <a:rPr lang="ja-JP" altLang="en-US" noProof="0"/>
              <a:t>レベル</a:t>
            </a:r>
          </a:p>
          <a:p>
            <a:pPr lvl="4" rtl="0"/>
            <a:r>
              <a:rPr lang="ja-JP" altLang="en-US" noProof="0"/>
              <a:t>第 </a:t>
            </a:r>
            <a:r>
              <a:rPr lang="en-US" altLang="ja-JP" noProof="0"/>
              <a:t>5 </a:t>
            </a:r>
            <a:r>
              <a:rPr lang="ja-JP" altLang="en-US" noProof="0"/>
              <a:t>レベル</a:t>
            </a:r>
            <a:endParaRPr lang="ja-JP" altLang="en-US" noProof="0" dirty="0"/>
          </a:p>
        </p:txBody>
      </p:sp>
      <p:sp>
        <p:nvSpPr>
          <p:cNvPr id="4" name="テキスト プレースホルダー 3"/>
          <p:cNvSpPr>
            <a:spLocks noGrp="1"/>
          </p:cNvSpPr>
          <p:nvPr>
            <p:ph type="body" sz="half" idx="2"/>
          </p:nvPr>
        </p:nvSpPr>
        <p:spPr>
          <a:xfrm>
            <a:off x="6429436" y="2995012"/>
            <a:ext cx="2971800" cy="2285950"/>
          </a:xfrm>
        </p:spPr>
        <p:txBody>
          <a:bodyPr rtlCol="0">
            <a:normAutofit/>
          </a:bodyPr>
          <a:lstStyle>
            <a:lvl1pPr marL="0" indent="0">
              <a:spcBef>
                <a:spcPts val="1200"/>
              </a:spcBef>
              <a:buNone/>
              <a:defRPr sz="1600">
                <a:solidFill>
                  <a:schemeClr val="bg1"/>
                </a:solidFill>
              </a:defRPr>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rtl="0"/>
            <a:r>
              <a:rPr lang="ja-JP" altLang="en-US" noProof="0"/>
              <a:t>マスター テキストの書式設定</a:t>
            </a:r>
          </a:p>
        </p:txBody>
      </p:sp>
      <p:cxnSp>
        <p:nvCxnSpPr>
          <p:cNvPr id="60" name="直線​​コネクタ 59"/>
          <p:cNvCxnSpPr/>
          <p:nvPr userDrawn="1"/>
        </p:nvCxnSpPr>
        <p:spPr>
          <a:xfrm>
            <a:off x="6437510" y="2895600"/>
            <a:ext cx="297319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フッター プレースホルダー 5"/>
          <p:cNvSpPr>
            <a:spLocks noGrp="1"/>
          </p:cNvSpPr>
          <p:nvPr>
            <p:ph type="ftr" sz="quarter" idx="11"/>
          </p:nvPr>
        </p:nvSpPr>
        <p:spPr>
          <a:xfrm>
            <a:off x="495301" y="6289679"/>
            <a:ext cx="4979024" cy="222436"/>
          </a:xfrm>
          <a:prstGeom prst="rect">
            <a:avLst/>
          </a:prstGeom>
        </p:spPr>
        <p:txBody>
          <a:bodyPr rtlCol="0"/>
          <a:lstStyle>
            <a:lvl1pPr>
              <a:defRPr>
                <a:latin typeface="メイリオ" panose="020B0604030504040204" pitchFamily="50" charset="-128"/>
              </a:defRPr>
            </a:lvl1pPr>
          </a:lstStyle>
          <a:p>
            <a:r>
              <a:rPr lang="ja-JP" altLang="en-US" dirty="0"/>
              <a:t>フッターを追加</a:t>
            </a:r>
          </a:p>
        </p:txBody>
      </p:sp>
      <p:sp>
        <p:nvSpPr>
          <p:cNvPr id="5" name="日付プレースホルダー 4"/>
          <p:cNvSpPr>
            <a:spLocks noGrp="1"/>
          </p:cNvSpPr>
          <p:nvPr>
            <p:ph type="dt" sz="half" idx="10"/>
          </p:nvPr>
        </p:nvSpPr>
        <p:spPr>
          <a:xfrm>
            <a:off x="7551409" y="6289679"/>
            <a:ext cx="1082250" cy="222436"/>
          </a:xfrm>
          <a:prstGeom prst="rect">
            <a:avLst/>
          </a:prstGeom>
        </p:spPr>
        <p:txBody>
          <a:bodyPr rtlCol="0"/>
          <a:lstStyle>
            <a:lvl1pPr>
              <a:defRPr>
                <a:solidFill>
                  <a:schemeClr val="bg1"/>
                </a:solidFill>
                <a:latin typeface="メイリオ" panose="020B0604030504040204" pitchFamily="50" charset="-128"/>
              </a:defRPr>
            </a:lvl1pPr>
          </a:lstStyle>
          <a:p>
            <a:fld id="{156F9F9B-6ABB-4874-AC08-5F1C82329193}" type="datetime4">
              <a:rPr lang="ja-JP" altLang="en-US" smtClean="0"/>
              <a:pPr/>
              <a:t>2022年9月15日</a:t>
            </a:fld>
            <a:endParaRPr lang="en-US" dirty="0"/>
          </a:p>
        </p:txBody>
      </p:sp>
      <p:sp>
        <p:nvSpPr>
          <p:cNvPr id="8" name="スライド番号プレースホルダー 7"/>
          <p:cNvSpPr>
            <a:spLocks noGrp="1"/>
          </p:cNvSpPr>
          <p:nvPr>
            <p:ph type="sldNum" sz="quarter" idx="12"/>
          </p:nvPr>
        </p:nvSpPr>
        <p:spPr>
          <a:xfrm>
            <a:off x="8665565" y="6289679"/>
            <a:ext cx="746592" cy="222436"/>
          </a:xfrm>
          <a:prstGeom prst="rect">
            <a:avLst/>
          </a:prstGeom>
        </p:spPr>
        <p:txBody>
          <a:bodyPr rtlCol="0"/>
          <a:lstStyle>
            <a:lvl1pPr>
              <a:defRPr>
                <a:solidFill>
                  <a:schemeClr val="bg1"/>
                </a:solidFill>
                <a:latin typeface="メイリオ" panose="020B0604030504040204" pitchFamily="50" charset="-128"/>
              </a:defRPr>
            </a:lvl1pPr>
          </a:lstStyle>
          <a:p>
            <a:fld id="{E31375A4-56A4-47D6-9801-1991572033F7}" type="slidenum">
              <a:rPr lang="en-US" altLang="ja-JP" smtClean="0"/>
              <a:pPr/>
              <a:t>‹#›</a:t>
            </a:fld>
            <a:endParaRPr lang="ja-JP" altLang="en-US" dirty="0"/>
          </a:p>
        </p:txBody>
      </p:sp>
    </p:spTree>
    <p:extLst>
      <p:ext uri="{BB962C8B-B14F-4D97-AF65-F5344CB8AC3E}">
        <p14:creationId xmlns:p14="http://schemas.microsoft.com/office/powerpoint/2010/main" val="1667374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8" name="グループ 7"/>
          <p:cNvGrpSpPr/>
          <p:nvPr/>
        </p:nvGrpSpPr>
        <p:grpSpPr bwMode="hidden">
          <a:xfrm>
            <a:off x="-1" y="0"/>
            <a:ext cx="9906002" cy="6858000"/>
            <a:chOff x="-1" y="0"/>
            <a:chExt cx="12192002" cy="6858000"/>
          </a:xfrm>
        </p:grpSpPr>
        <p:cxnSp>
          <p:nvCxnSpPr>
            <p:cNvPr id="9" name="直線コネクタ 8"/>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直線​​コネクタ 9"/>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直線​​コネクタ 12"/>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直線​​コネクタ 13"/>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直線​​コネクタ 14"/>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直線​​コネクタ 16"/>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直線​​コネクタ 17"/>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直線​​コネクタ 18"/>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直線​​コネクタ 20"/>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直線​​コネクタ 21"/>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グループ 24"/>
            <p:cNvGrpSpPr/>
            <p:nvPr/>
          </p:nvGrpSpPr>
          <p:grpSpPr bwMode="hidden">
            <a:xfrm>
              <a:off x="-1" y="0"/>
              <a:ext cx="12192001" cy="6858000"/>
              <a:chOff x="-1" y="0"/>
              <a:chExt cx="12192001" cy="6858000"/>
            </a:xfrm>
          </p:grpSpPr>
          <p:cxnSp>
            <p:nvCxnSpPr>
              <p:cNvPr id="43" name="直線​​コネクタ 42"/>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直線​​コネクタ(S) 43"/>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直線​​コネクタ(S) 44"/>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直線​​コネクタ(S) 45"/>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グループ 47"/>
              <p:cNvGrpSpPr/>
              <p:nvPr/>
            </p:nvGrpSpPr>
            <p:grpSpPr bwMode="hidden">
              <a:xfrm>
                <a:off x="6327885" y="0"/>
                <a:ext cx="5864115" cy="5898673"/>
                <a:chOff x="6327885" y="0"/>
                <a:chExt cx="5864115" cy="5898673"/>
              </a:xfrm>
            </p:grpSpPr>
            <p:cxnSp>
              <p:nvCxnSpPr>
                <p:cNvPr id="54" name="直線​​コネクタ 53"/>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直線​​コネクタ(S) 54"/>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直線​​コネクタ(S) 55"/>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直線​​コネクタ(S) 56"/>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直線​​コネクタ 48"/>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直線​​コネクタ 49"/>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直線​​コネクタ 50"/>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直線​​コネクタ(S) 51"/>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直線​​コネクタ 52"/>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グループ 25"/>
            <p:cNvGrpSpPr/>
            <p:nvPr/>
          </p:nvGrpSpPr>
          <p:grpSpPr bwMode="hidden">
            <a:xfrm flipH="1">
              <a:off x="0" y="0"/>
              <a:ext cx="12192001" cy="6858000"/>
              <a:chOff x="-1" y="0"/>
              <a:chExt cx="12192001" cy="6858000"/>
            </a:xfrm>
          </p:grpSpPr>
          <p:cxnSp>
            <p:nvCxnSpPr>
              <p:cNvPr id="27" name="直線​​コネクタ(S) 26"/>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直線​​コネクタ(S) 27"/>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直線​​コネクタ(S) 28"/>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直線​​コネクタ(S) 29"/>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グループ 31"/>
              <p:cNvGrpSpPr/>
              <p:nvPr/>
            </p:nvGrpSpPr>
            <p:grpSpPr bwMode="hidden">
              <a:xfrm>
                <a:off x="6327885" y="0"/>
                <a:ext cx="5864115" cy="5898673"/>
                <a:chOff x="6327885" y="0"/>
                <a:chExt cx="5864115" cy="5898673"/>
              </a:xfrm>
            </p:grpSpPr>
            <p:cxnSp>
              <p:nvCxnSpPr>
                <p:cNvPr id="38" name="直線​​コネクタ 37"/>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直線​​コネクタ(S) 38"/>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直線​​コネクタ(S) 39"/>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直線​​コネクタ(S) 40"/>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直線​​コネクタ 32"/>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直線​​コネクタ 33"/>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直線​​コネクタ(S) 35"/>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60" name="長方形 59"/>
          <p:cNvSpPr/>
          <p:nvPr/>
        </p:nvSpPr>
        <p:spPr>
          <a:xfrm>
            <a:off x="0" y="0"/>
            <a:ext cx="59436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ja-JP" altLang="en-US" sz="1801" noProof="0" dirty="0">
              <a:latin typeface="メイリオ" panose="020B0604030504040204" pitchFamily="50" charset="-128"/>
            </a:endParaRPr>
          </a:p>
        </p:txBody>
      </p:sp>
      <p:cxnSp>
        <p:nvCxnSpPr>
          <p:cNvPr id="59" name="直線​​コネクタ 58"/>
          <p:cNvCxnSpPr/>
          <p:nvPr/>
        </p:nvCxnSpPr>
        <p:spPr>
          <a:xfrm>
            <a:off x="6437510" y="2895600"/>
            <a:ext cx="2973190"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p:cNvSpPr>
            <a:spLocks noGrp="1"/>
          </p:cNvSpPr>
          <p:nvPr>
            <p:ph type="title"/>
          </p:nvPr>
        </p:nvSpPr>
        <p:spPr>
          <a:xfrm>
            <a:off x="6426518" y="576072"/>
            <a:ext cx="2971800" cy="2194560"/>
          </a:xfrm>
        </p:spPr>
        <p:txBody>
          <a:bodyPr rtlCol="0" anchor="b">
            <a:normAutofit/>
          </a:bodyPr>
          <a:lstStyle>
            <a:lvl1pPr>
              <a:defRPr sz="2601">
                <a:solidFill>
                  <a:schemeClr val="bg1"/>
                </a:solidFill>
              </a:defRPr>
            </a:lvl1pPr>
          </a:lstStyle>
          <a:p>
            <a:pPr rtl="0"/>
            <a:r>
              <a:rPr lang="ja-JP" altLang="en-US" noProof="0"/>
              <a:t>マスター タイトルの書式設定</a:t>
            </a:r>
            <a:endParaRPr lang="ja-JP" altLang="en-US" noProof="0" dirty="0"/>
          </a:p>
        </p:txBody>
      </p:sp>
      <p:sp>
        <p:nvSpPr>
          <p:cNvPr id="3" name="図プレースホルダー 2" descr="画像を追加する空のプレースホルダー。プレースホルダーをクリックし、追加する画像を選択します。"/>
          <p:cNvSpPr>
            <a:spLocks noGrp="1"/>
          </p:cNvSpPr>
          <p:nvPr>
            <p:ph type="pic" idx="1"/>
          </p:nvPr>
        </p:nvSpPr>
        <p:spPr>
          <a:xfrm>
            <a:off x="3585" y="-159"/>
            <a:ext cx="5943600" cy="6858000"/>
          </a:xfrm>
        </p:spPr>
        <p:txBody>
          <a:bodyPr tIns="457200" rtlCol="0">
            <a:normAutofit/>
          </a:bodyPr>
          <a:lstStyle>
            <a:lvl1pPr marL="0" indent="0" algn="ctr">
              <a:buNone/>
              <a:defRPr sz="2000"/>
            </a:lvl1pPr>
            <a:lvl2pPr marL="457211" indent="0">
              <a:buNone/>
              <a:defRPr sz="2800"/>
            </a:lvl2pPr>
            <a:lvl3pPr marL="914423" indent="0">
              <a:buNone/>
              <a:defRPr sz="2400"/>
            </a:lvl3pPr>
            <a:lvl4pPr marL="1371634" indent="0">
              <a:buNone/>
              <a:defRPr sz="2000"/>
            </a:lvl4pPr>
            <a:lvl5pPr marL="1828846" indent="0">
              <a:buNone/>
              <a:defRPr sz="2000"/>
            </a:lvl5pPr>
            <a:lvl6pPr marL="2286057" indent="0">
              <a:buNone/>
              <a:defRPr sz="2000"/>
            </a:lvl6pPr>
            <a:lvl7pPr marL="2743269" indent="0">
              <a:buNone/>
              <a:defRPr sz="2000"/>
            </a:lvl7pPr>
            <a:lvl8pPr marL="3200480" indent="0">
              <a:buNone/>
              <a:defRPr sz="2000"/>
            </a:lvl8pPr>
            <a:lvl9pPr marL="3657691" indent="0">
              <a:buNone/>
              <a:defRPr sz="2000"/>
            </a:lvl9pPr>
          </a:lstStyle>
          <a:p>
            <a:pPr rtl="0"/>
            <a:r>
              <a:rPr lang="ja-JP" altLang="en-US" noProof="0"/>
              <a:t>アイコンをクリックして図を追加</a:t>
            </a:r>
            <a:endParaRPr lang="ja-JP" altLang="en-US" noProof="0" dirty="0"/>
          </a:p>
        </p:txBody>
      </p:sp>
      <p:sp>
        <p:nvSpPr>
          <p:cNvPr id="4" name="テキスト プレースホルダー 3"/>
          <p:cNvSpPr>
            <a:spLocks noGrp="1"/>
          </p:cNvSpPr>
          <p:nvPr>
            <p:ph type="body" sz="half" idx="2"/>
          </p:nvPr>
        </p:nvSpPr>
        <p:spPr>
          <a:xfrm>
            <a:off x="6426518" y="2999232"/>
            <a:ext cx="2971800" cy="2286000"/>
          </a:xfrm>
        </p:spPr>
        <p:txBody>
          <a:bodyPr rtlCol="0"/>
          <a:lstStyle>
            <a:lvl1pPr marL="0" indent="0">
              <a:spcBef>
                <a:spcPts val="1200"/>
              </a:spcBef>
              <a:buNone/>
              <a:defRPr sz="1600">
                <a:solidFill>
                  <a:schemeClr val="bg1"/>
                </a:solidFill>
              </a:defRPr>
            </a:lvl1pPr>
            <a:lvl2pPr marL="457211" indent="0">
              <a:buNone/>
              <a:defRPr sz="1401"/>
            </a:lvl2pPr>
            <a:lvl3pPr marL="914423" indent="0">
              <a:buNone/>
              <a:defRPr sz="1200"/>
            </a:lvl3pPr>
            <a:lvl4pPr marL="1371634" indent="0">
              <a:buNone/>
              <a:defRPr sz="1001"/>
            </a:lvl4pPr>
            <a:lvl5pPr marL="1828846" indent="0">
              <a:buNone/>
              <a:defRPr sz="1001"/>
            </a:lvl5pPr>
            <a:lvl6pPr marL="2286057" indent="0">
              <a:buNone/>
              <a:defRPr sz="1001"/>
            </a:lvl6pPr>
            <a:lvl7pPr marL="2743269" indent="0">
              <a:buNone/>
              <a:defRPr sz="1001"/>
            </a:lvl7pPr>
            <a:lvl8pPr marL="3200480" indent="0">
              <a:buNone/>
              <a:defRPr sz="1001"/>
            </a:lvl8pPr>
            <a:lvl9pPr marL="3657691" indent="0">
              <a:buNone/>
              <a:defRPr sz="1001"/>
            </a:lvl9pPr>
          </a:lstStyle>
          <a:p>
            <a:pPr lvl="0" rtl="0"/>
            <a:r>
              <a:rPr lang="ja-JP" altLang="en-US" noProof="0"/>
              <a:t>マスター テキストの書式設定</a:t>
            </a:r>
          </a:p>
        </p:txBody>
      </p:sp>
    </p:spTree>
    <p:extLst>
      <p:ext uri="{BB962C8B-B14F-4D97-AF65-F5344CB8AC3E}">
        <p14:creationId xmlns:p14="http://schemas.microsoft.com/office/powerpoint/2010/main" val="6203180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96" name="グループ 95"/>
          <p:cNvGrpSpPr/>
          <p:nvPr userDrawn="1"/>
        </p:nvGrpSpPr>
        <p:grpSpPr bwMode="hidden">
          <a:xfrm>
            <a:off x="-1" y="-195943"/>
            <a:ext cx="9906002" cy="6858000"/>
            <a:chOff x="-1" y="0"/>
            <a:chExt cx="12192002" cy="6858000"/>
          </a:xfrm>
        </p:grpSpPr>
        <p:cxnSp>
          <p:nvCxnSpPr>
            <p:cNvPr id="97" name="直線​​コネクタ 96"/>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直線​​コネクタ 97"/>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直線​​コネクタ 98"/>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直線​​コネクタ 99"/>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直線​​コネクタ 100"/>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直線​​コネクタ 101"/>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直線​​コネクタ 102"/>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直線​​コネクタ 103"/>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直線​​コネクタ 104"/>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直線​​コネクタ 105"/>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直線​​コネクタ 106"/>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直線​​コネクタ 107"/>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直線​​コネクタ 108"/>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直線​​コネクタ 109"/>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直線​​コネクタ 110"/>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13" name="グループ 112"/>
            <p:cNvGrpSpPr/>
            <p:nvPr userDrawn="1"/>
          </p:nvGrpSpPr>
          <p:grpSpPr bwMode="hidden">
            <a:xfrm>
              <a:off x="-1" y="0"/>
              <a:ext cx="12192001" cy="6858000"/>
              <a:chOff x="-1" y="0"/>
              <a:chExt cx="12192001" cy="6858000"/>
            </a:xfrm>
          </p:grpSpPr>
          <p:cxnSp>
            <p:nvCxnSpPr>
              <p:cNvPr id="131" name="直線​​コネクタ 130"/>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直線​​コネクタ 131"/>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直線​​コネクタ 132"/>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直線​​コネクタ 133"/>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直線​​コネクタ 134"/>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36" name="グループ 135"/>
              <p:cNvGrpSpPr/>
              <p:nvPr/>
            </p:nvGrpSpPr>
            <p:grpSpPr bwMode="hidden">
              <a:xfrm>
                <a:off x="6327885" y="0"/>
                <a:ext cx="5864115" cy="5898673"/>
                <a:chOff x="6327885" y="0"/>
                <a:chExt cx="5864115" cy="5898673"/>
              </a:xfrm>
            </p:grpSpPr>
            <p:cxnSp>
              <p:nvCxnSpPr>
                <p:cNvPr id="142" name="直線​​コネクタ 141"/>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直線​​コネクタ 142"/>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直線​​コネクタ 143"/>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直線​​コネクタ 144"/>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直線​​コネクタ 145"/>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直線​​コネクタ 136"/>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直線​​コネクタ 137"/>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直線​​コネクタ 138"/>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直線​​コネクタ 139"/>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直線​​コネクタ 140"/>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14" name="グループ 113"/>
            <p:cNvGrpSpPr/>
            <p:nvPr userDrawn="1"/>
          </p:nvGrpSpPr>
          <p:grpSpPr bwMode="hidden">
            <a:xfrm flipH="1">
              <a:off x="0" y="0"/>
              <a:ext cx="12192001" cy="6858000"/>
              <a:chOff x="-1" y="0"/>
              <a:chExt cx="12192001" cy="6858000"/>
            </a:xfrm>
          </p:grpSpPr>
          <p:cxnSp>
            <p:nvCxnSpPr>
              <p:cNvPr id="115" name="直線​​コネクタ 114"/>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直線​​コネクタ 115"/>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直線​​コネクタ 118"/>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20" name="グループ 119"/>
              <p:cNvGrpSpPr/>
              <p:nvPr/>
            </p:nvGrpSpPr>
            <p:grpSpPr bwMode="hidden">
              <a:xfrm>
                <a:off x="6327885" y="0"/>
                <a:ext cx="5864115" cy="5898673"/>
                <a:chOff x="6327885" y="0"/>
                <a:chExt cx="5864115" cy="5898673"/>
              </a:xfrm>
            </p:grpSpPr>
            <p:cxnSp>
              <p:nvCxnSpPr>
                <p:cNvPr id="126" name="直線​​コネクタ 125"/>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直線​​コネクタ 126"/>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直線​​コネクタ 127"/>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直線​​コネクタ 129"/>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直線​​コネクタ 120"/>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直線​​コネクタ 121"/>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直線​​コネクタ 122"/>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直線​​コネクタ 123"/>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2" name="タイトル プレースホルダー 1"/>
          <p:cNvSpPr>
            <a:spLocks noGrp="1"/>
          </p:cNvSpPr>
          <p:nvPr>
            <p:ph type="title"/>
          </p:nvPr>
        </p:nvSpPr>
        <p:spPr>
          <a:xfrm>
            <a:off x="601134" y="503856"/>
            <a:ext cx="8626431" cy="667961"/>
          </a:xfrm>
          <a:prstGeom prst="rect">
            <a:avLst/>
          </a:prstGeom>
        </p:spPr>
        <p:txBody>
          <a:bodyPr vert="horz" lIns="91440" tIns="45720" rIns="91440" bIns="45720" rtlCol="0" anchor="b">
            <a:normAutofit/>
          </a:bodyPr>
          <a:lstStyle/>
          <a:p>
            <a:pPr rtl="0"/>
            <a:r>
              <a:rPr lang="ja-JP" altLang="en-US" noProof="0" dirty="0"/>
              <a:t>マスター タイトルの書式設定</a:t>
            </a:r>
          </a:p>
        </p:txBody>
      </p:sp>
      <p:sp>
        <p:nvSpPr>
          <p:cNvPr id="3" name="テキスト プレースホルダー 2"/>
          <p:cNvSpPr>
            <a:spLocks noGrp="1"/>
          </p:cNvSpPr>
          <p:nvPr>
            <p:ph type="body" idx="1"/>
          </p:nvPr>
        </p:nvSpPr>
        <p:spPr>
          <a:xfrm>
            <a:off x="601134" y="1395352"/>
            <a:ext cx="8626431" cy="4918668"/>
          </a:xfrm>
          <a:prstGeom prst="rect">
            <a:avLst/>
          </a:prstGeom>
        </p:spPr>
        <p:txBody>
          <a:bodyPr vert="horz" lIns="91440" tIns="45720" rIns="91440" bIns="45720" rtlCol="0">
            <a:normAutofit/>
          </a:bodyPr>
          <a:lstStyle/>
          <a:p>
            <a:pPr lvl="0" rtl="0"/>
            <a:r>
              <a:rPr lang="ja-JP" altLang="en-US" noProof="0" dirty="0"/>
              <a:t>クリックしてマスター テキストのスタイルを編集</a:t>
            </a:r>
          </a:p>
          <a:p>
            <a:pPr lvl="1" rtl="0"/>
            <a:r>
              <a:rPr lang="ja-JP" altLang="en-US" noProof="0" dirty="0"/>
              <a:t>第 </a:t>
            </a:r>
            <a:r>
              <a:rPr lang="en-US" altLang="ja-JP" noProof="0" dirty="0"/>
              <a:t>2 </a:t>
            </a:r>
            <a:r>
              <a:rPr lang="ja-JP" altLang="en-US" noProof="0" dirty="0"/>
              <a:t>レベル</a:t>
            </a:r>
          </a:p>
          <a:p>
            <a:pPr lvl="2" rtl="0"/>
            <a:r>
              <a:rPr lang="ja-JP" altLang="en-US" noProof="0" dirty="0"/>
              <a:t>第 </a:t>
            </a:r>
            <a:r>
              <a:rPr lang="en-US" altLang="ja-JP" noProof="0" dirty="0"/>
              <a:t>3 </a:t>
            </a:r>
            <a:r>
              <a:rPr lang="ja-JP" altLang="en-US" noProof="0" dirty="0"/>
              <a:t>レベル</a:t>
            </a:r>
          </a:p>
          <a:p>
            <a:pPr lvl="3" rtl="0"/>
            <a:r>
              <a:rPr lang="ja-JP" altLang="en-US" noProof="0" dirty="0"/>
              <a:t>第 </a:t>
            </a:r>
            <a:r>
              <a:rPr lang="en-US" altLang="ja-JP" noProof="0" dirty="0"/>
              <a:t>4 </a:t>
            </a:r>
            <a:r>
              <a:rPr lang="ja-JP" altLang="en-US" noProof="0" dirty="0"/>
              <a:t>レベル</a:t>
            </a:r>
          </a:p>
          <a:p>
            <a:pPr lvl="4" rtl="0"/>
            <a:r>
              <a:rPr lang="ja-JP" altLang="en-US" noProof="0" dirty="0"/>
              <a:t>第 </a:t>
            </a:r>
            <a:r>
              <a:rPr lang="en-US" altLang="ja-JP" noProof="0" dirty="0"/>
              <a:t>5 </a:t>
            </a:r>
            <a:r>
              <a:rPr lang="ja-JP" altLang="en-US" noProof="0" dirty="0"/>
              <a:t>レベル</a:t>
            </a:r>
          </a:p>
        </p:txBody>
      </p:sp>
      <p:cxnSp>
        <p:nvCxnSpPr>
          <p:cNvPr id="148" name="直線​​コネクタ 147"/>
          <p:cNvCxnSpPr>
            <a:cxnSpLocks/>
          </p:cNvCxnSpPr>
          <p:nvPr userDrawn="1"/>
        </p:nvCxnSpPr>
        <p:spPr>
          <a:xfrm>
            <a:off x="0" y="6512115"/>
            <a:ext cx="99060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46CAACAB-98ED-43F5-8EE3-327D6790BD81}"/>
              </a:ext>
            </a:extLst>
          </p:cNvPr>
          <p:cNvSpPr txBox="1"/>
          <p:nvPr userDrawn="1"/>
        </p:nvSpPr>
        <p:spPr>
          <a:xfrm>
            <a:off x="8383831" y="6512115"/>
            <a:ext cx="1438836" cy="338554"/>
          </a:xfrm>
          <a:prstGeom prst="rect">
            <a:avLst/>
          </a:prstGeom>
          <a:noFill/>
        </p:spPr>
        <p:txBody>
          <a:bodyPr wrap="square" rtlCol="0">
            <a:spAutoFit/>
          </a:bodyPr>
          <a:lstStyle/>
          <a:p>
            <a:pPr algn="r"/>
            <a:r>
              <a:rPr kumimoji="1" lang="en-US" altLang="ja-JP" sz="1600" i="1" dirty="0">
                <a:latin typeface="メイリオ" panose="020B0604030504040204" pitchFamily="50" charset="-128"/>
                <a:ea typeface="メイリオ" panose="020B0604030504040204" pitchFamily="50" charset="-128"/>
              </a:rPr>
              <a:t>P.</a:t>
            </a:r>
            <a:fld id="{A4E96518-BAC0-4A4F-A3DD-AB4123DFB69F}" type="slidenum">
              <a:rPr kumimoji="1" lang="en-US" altLang="ja-JP" sz="1600" i="1" smtClean="0">
                <a:latin typeface="メイリオ" panose="020B0604030504040204" pitchFamily="50" charset="-128"/>
                <a:ea typeface="メイリオ" panose="020B0604030504040204" pitchFamily="50" charset="-128"/>
              </a:rPr>
              <a:pPr algn="r"/>
              <a:t>‹#›</a:t>
            </a:fld>
            <a:r>
              <a:rPr kumimoji="1" lang="en-US" altLang="ja-JP" sz="1600" i="1" dirty="0">
                <a:latin typeface="メイリオ" panose="020B0604030504040204" pitchFamily="50" charset="-128"/>
                <a:ea typeface="メイリオ" panose="020B0604030504040204" pitchFamily="50" charset="-128"/>
              </a:rPr>
              <a:t>/24</a:t>
            </a:r>
            <a:endParaRPr kumimoji="1" lang="ja-JP" altLang="en-US" sz="1600" i="1" dirty="0">
              <a:latin typeface="メイリオ" panose="020B0604030504040204" pitchFamily="50" charset="-128"/>
              <a:ea typeface="メイリオ" panose="020B0604030504040204" pitchFamily="50" charset="-128"/>
            </a:endParaRPr>
          </a:p>
        </p:txBody>
      </p:sp>
      <p:sp>
        <p:nvSpPr>
          <p:cNvPr id="62" name="テキスト ボックス 61">
            <a:extLst>
              <a:ext uri="{FF2B5EF4-FFF2-40B4-BE49-F238E27FC236}">
                <a16:creationId xmlns:a16="http://schemas.microsoft.com/office/drawing/2014/main" id="{8891BF80-8781-4E85-94D6-2CB86FC9725C}"/>
              </a:ext>
            </a:extLst>
          </p:cNvPr>
          <p:cNvSpPr txBox="1"/>
          <p:nvPr userDrawn="1"/>
        </p:nvSpPr>
        <p:spPr>
          <a:xfrm>
            <a:off x="-28688" y="6573670"/>
            <a:ext cx="4817321" cy="276999"/>
          </a:xfrm>
          <a:prstGeom prst="rect">
            <a:avLst/>
          </a:prstGeom>
          <a:noFill/>
        </p:spPr>
        <p:txBody>
          <a:bodyPr wrap="square" rtlCol="0">
            <a:spAutoFit/>
          </a:bodyPr>
          <a:lstStyle/>
          <a:p>
            <a:pPr algn="l"/>
            <a:r>
              <a:rPr kumimoji="1" lang="ja-JP" altLang="en-US" sz="1200" i="1" dirty="0">
                <a:latin typeface="メイリオ" panose="020B0604030504040204" pitchFamily="50" charset="-128"/>
                <a:ea typeface="メイリオ" panose="020B0604030504040204" pitchFamily="50" charset="-128"/>
              </a:rPr>
              <a:t>◆◆◆商工会　事業継続計画書</a:t>
            </a:r>
            <a:r>
              <a:rPr kumimoji="1" lang="en-US" altLang="ja-JP" sz="1200" i="1" dirty="0">
                <a:latin typeface="メイリオ" panose="020B0604030504040204" pitchFamily="50" charset="-128"/>
                <a:ea typeface="メイリオ" panose="020B0604030504040204" pitchFamily="50" charset="-128"/>
              </a:rPr>
              <a:t>	1.0</a:t>
            </a:r>
            <a:r>
              <a:rPr kumimoji="1" lang="ja-JP" altLang="en-US" sz="1200" i="1" dirty="0">
                <a:latin typeface="メイリオ" panose="020B0604030504040204" pitchFamily="50" charset="-128"/>
                <a:ea typeface="メイリオ" panose="020B0604030504040204" pitchFamily="50" charset="-128"/>
              </a:rPr>
              <a:t>版</a:t>
            </a:r>
          </a:p>
        </p:txBody>
      </p:sp>
    </p:spTree>
    <p:extLst>
      <p:ext uri="{BB962C8B-B14F-4D97-AF65-F5344CB8AC3E}">
        <p14:creationId xmlns:p14="http://schemas.microsoft.com/office/powerpoint/2010/main" val="19432598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9" r:id="rId9"/>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23" rtl="0" eaLnBrk="1" latinLnBrk="0" hangingPunct="1">
        <a:lnSpc>
          <a:spcPct val="90000"/>
        </a:lnSpc>
        <a:spcBef>
          <a:spcPct val="0"/>
        </a:spcBef>
        <a:buNone/>
        <a:defRPr kumimoji="1" sz="3200" b="1" kern="1200">
          <a:solidFill>
            <a:schemeClr val="accent1">
              <a:lumMod val="75000"/>
            </a:schemeClr>
          </a:solidFill>
          <a:latin typeface="メイリオ" panose="020B0604030504040204" pitchFamily="50" charset="-128"/>
          <a:ea typeface="メイリオ" panose="020B0604030504040204" pitchFamily="50" charset="-128"/>
          <a:cs typeface="+mj-cs"/>
        </a:defRPr>
      </a:lvl1pPr>
    </p:titleStyle>
    <p:bodyStyle>
      <a:lvl1pPr marL="228606" indent="-228606" algn="l" defTabSz="914423" rtl="0" eaLnBrk="1" latinLnBrk="0" hangingPunct="1">
        <a:lnSpc>
          <a:spcPct val="90000"/>
        </a:lnSpc>
        <a:spcBef>
          <a:spcPts val="1801"/>
        </a:spcBef>
        <a:buClr>
          <a:schemeClr val="accent1">
            <a:lumMod val="75000"/>
          </a:schemeClr>
        </a:buClr>
        <a:buSzPct val="100000"/>
        <a:buFont typeface="Arial"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1pPr>
      <a:lvl2pPr marL="457211" indent="-182885" algn="l" defTabSz="914423" rtl="0" eaLnBrk="1" latinLnBrk="0" hangingPunct="1">
        <a:lnSpc>
          <a:spcPct val="90000"/>
        </a:lnSpc>
        <a:spcBef>
          <a:spcPts val="1200"/>
        </a:spcBef>
        <a:buClr>
          <a:schemeClr val="accent1">
            <a:lumMod val="75000"/>
          </a:schemeClr>
        </a:buClr>
        <a:buSzPct val="100000"/>
        <a:buFont typeface="Arial" pitchFamily="34" charset="0"/>
        <a:buChar char="▪"/>
        <a:defRPr kumimoji="1" sz="1801" kern="1200">
          <a:solidFill>
            <a:schemeClr val="tx1"/>
          </a:solidFill>
          <a:latin typeface="メイリオ" panose="020B0604030504040204" pitchFamily="50" charset="-128"/>
          <a:ea typeface="メイリオ" panose="020B0604030504040204" pitchFamily="50" charset="-128"/>
          <a:cs typeface="+mn-cs"/>
        </a:defRPr>
      </a:lvl2pPr>
      <a:lvl3pPr marL="685818" indent="-179393" algn="l" defTabSz="914423" rtl="0" eaLnBrk="1" latinLnBrk="0" hangingPunct="1">
        <a:lnSpc>
          <a:spcPct val="90000"/>
        </a:lnSpc>
        <a:spcBef>
          <a:spcPts val="800"/>
        </a:spcBef>
        <a:buClr>
          <a:schemeClr val="accent1">
            <a:lumMod val="75000"/>
          </a:schemeClr>
        </a:buClr>
        <a:buSzPct val="100000"/>
        <a:buFont typeface="Arial" pitchFamily="34" charset="0"/>
        <a:buChar char="▪"/>
        <a:defRPr kumimoji="1" sz="1600" kern="1200">
          <a:solidFill>
            <a:schemeClr val="tx1"/>
          </a:solidFill>
          <a:latin typeface="メイリオ" panose="020B0604030504040204" pitchFamily="50" charset="-128"/>
          <a:ea typeface="メイリオ" panose="020B0604030504040204" pitchFamily="50" charset="-128"/>
          <a:cs typeface="+mn-cs"/>
        </a:defRPr>
      </a:lvl3pPr>
      <a:lvl4pPr marL="914423" indent="-182885" algn="l" defTabSz="914423" rtl="0" eaLnBrk="1" latinLnBrk="0" hangingPunct="1">
        <a:lnSpc>
          <a:spcPct val="90000"/>
        </a:lnSpc>
        <a:spcBef>
          <a:spcPts val="800"/>
        </a:spcBef>
        <a:buClr>
          <a:schemeClr val="accent1">
            <a:lumMod val="75000"/>
          </a:schemeClr>
        </a:buClr>
        <a:buSzPct val="100000"/>
        <a:buFont typeface="Arial" pitchFamily="34" charset="0"/>
        <a:buChar char="▪"/>
        <a:defRPr kumimoji="1" sz="1401" kern="1200">
          <a:solidFill>
            <a:schemeClr val="tx1"/>
          </a:solidFill>
          <a:latin typeface="メイリオ" panose="020B0604030504040204" pitchFamily="50" charset="-128"/>
          <a:ea typeface="メイリオ" panose="020B0604030504040204" pitchFamily="50" charset="-128"/>
          <a:cs typeface="+mn-cs"/>
        </a:defRPr>
      </a:lvl4pPr>
      <a:lvl5pPr marL="1143029" indent="-179393" algn="l" defTabSz="914423" rtl="0" eaLnBrk="1" latinLnBrk="0" hangingPunct="1">
        <a:lnSpc>
          <a:spcPct val="90000"/>
        </a:lnSpc>
        <a:spcBef>
          <a:spcPts val="601"/>
        </a:spcBef>
        <a:buClr>
          <a:schemeClr val="accent1">
            <a:lumMod val="75000"/>
          </a:schemeClr>
        </a:buClr>
        <a:buSzPct val="100000"/>
        <a:buFont typeface="Arial" pitchFamily="34" charset="0"/>
        <a:buChar char="▪"/>
        <a:defRPr kumimoji="1" sz="1401" kern="1200">
          <a:solidFill>
            <a:schemeClr val="tx1"/>
          </a:solidFill>
          <a:latin typeface="メイリオ" panose="020B0604030504040204" pitchFamily="50" charset="-128"/>
          <a:ea typeface="メイリオ" panose="020B0604030504040204" pitchFamily="50" charset="-128"/>
          <a:cs typeface="+mn-cs"/>
        </a:defRPr>
      </a:lvl5pPr>
      <a:lvl6pPr marL="1371634" indent="-182885" algn="l" defTabSz="914423" rtl="0" eaLnBrk="1" latinLnBrk="0" hangingPunct="1">
        <a:lnSpc>
          <a:spcPct val="90000"/>
        </a:lnSpc>
        <a:spcBef>
          <a:spcPts val="601"/>
        </a:spcBef>
        <a:buClr>
          <a:schemeClr val="accent1">
            <a:lumMod val="75000"/>
          </a:schemeClr>
        </a:buClr>
        <a:buSzPct val="100000"/>
        <a:buFont typeface="Arial" pitchFamily="34" charset="0"/>
        <a:buChar char="▪"/>
        <a:defRPr kumimoji="1" sz="1401" kern="1200">
          <a:solidFill>
            <a:schemeClr val="tx1"/>
          </a:solidFill>
          <a:latin typeface="+mn-lt"/>
          <a:ea typeface="+mn-ea"/>
          <a:cs typeface="+mn-cs"/>
        </a:defRPr>
      </a:lvl6pPr>
      <a:lvl7pPr marL="1600241" indent="-179393" algn="l" defTabSz="914423" rtl="0" eaLnBrk="1" latinLnBrk="0" hangingPunct="1">
        <a:lnSpc>
          <a:spcPct val="90000"/>
        </a:lnSpc>
        <a:spcBef>
          <a:spcPts val="601"/>
        </a:spcBef>
        <a:buClr>
          <a:schemeClr val="accent1">
            <a:lumMod val="75000"/>
          </a:schemeClr>
        </a:buClr>
        <a:buSzPct val="100000"/>
        <a:buFont typeface="Arial" pitchFamily="34" charset="0"/>
        <a:buChar char="▪"/>
        <a:defRPr kumimoji="1" sz="1401" kern="1200">
          <a:solidFill>
            <a:schemeClr val="tx1"/>
          </a:solidFill>
          <a:latin typeface="+mn-lt"/>
          <a:ea typeface="+mn-ea"/>
          <a:cs typeface="+mn-cs"/>
        </a:defRPr>
      </a:lvl7pPr>
      <a:lvl8pPr marL="1828846" indent="-182885" algn="l" defTabSz="914423" rtl="0" eaLnBrk="1" latinLnBrk="0" hangingPunct="1">
        <a:lnSpc>
          <a:spcPct val="90000"/>
        </a:lnSpc>
        <a:spcBef>
          <a:spcPts val="601"/>
        </a:spcBef>
        <a:buClr>
          <a:schemeClr val="accent1">
            <a:lumMod val="75000"/>
          </a:schemeClr>
        </a:buClr>
        <a:buSzPct val="100000"/>
        <a:buFont typeface="Arial" pitchFamily="34" charset="0"/>
        <a:buChar char="▪"/>
        <a:defRPr kumimoji="1" sz="1401" kern="1200">
          <a:solidFill>
            <a:schemeClr val="tx1"/>
          </a:solidFill>
          <a:latin typeface="+mn-lt"/>
          <a:ea typeface="+mn-ea"/>
          <a:cs typeface="+mn-cs"/>
        </a:defRPr>
      </a:lvl8pPr>
      <a:lvl9pPr marL="1878059" indent="0" algn="l" defTabSz="914423" rtl="0" eaLnBrk="1" latinLnBrk="0" hangingPunct="1">
        <a:lnSpc>
          <a:spcPct val="90000"/>
        </a:lnSpc>
        <a:spcBef>
          <a:spcPts val="601"/>
        </a:spcBef>
        <a:buClr>
          <a:schemeClr val="accent1">
            <a:lumMod val="75000"/>
          </a:schemeClr>
        </a:buClr>
        <a:buSzPct val="100000"/>
        <a:buFont typeface="Arial" pitchFamily="34" charset="0"/>
        <a:buNone/>
        <a:defRPr kumimoji="1" sz="1401" kern="1200">
          <a:solidFill>
            <a:schemeClr val="tx1"/>
          </a:solidFill>
          <a:latin typeface="+mn-lt"/>
          <a:ea typeface="+mn-ea"/>
          <a:cs typeface="+mn-cs"/>
        </a:defRPr>
      </a:lvl9pPr>
    </p:bodyStyle>
    <p:otherStyle>
      <a:defPPr>
        <a:defRPr lang="en-US"/>
      </a:defPPr>
      <a:lvl1pPr marL="0" algn="l" defTabSz="914423" rtl="0" eaLnBrk="1" latinLnBrk="0" hangingPunct="1">
        <a:defRPr kumimoji="1" sz="1801" kern="1200">
          <a:solidFill>
            <a:schemeClr val="tx1"/>
          </a:solidFill>
          <a:latin typeface="+mn-lt"/>
          <a:ea typeface="+mn-ea"/>
          <a:cs typeface="+mn-cs"/>
        </a:defRPr>
      </a:lvl1pPr>
      <a:lvl2pPr marL="457211" algn="l" defTabSz="914423" rtl="0" eaLnBrk="1" latinLnBrk="0" hangingPunct="1">
        <a:defRPr kumimoji="1" sz="1801" kern="1200">
          <a:solidFill>
            <a:schemeClr val="tx1"/>
          </a:solidFill>
          <a:latin typeface="+mn-lt"/>
          <a:ea typeface="+mn-ea"/>
          <a:cs typeface="+mn-cs"/>
        </a:defRPr>
      </a:lvl2pPr>
      <a:lvl3pPr marL="914423" algn="l" defTabSz="914423" rtl="0" eaLnBrk="1" latinLnBrk="0" hangingPunct="1">
        <a:defRPr kumimoji="1" sz="1801" kern="1200">
          <a:solidFill>
            <a:schemeClr val="tx1"/>
          </a:solidFill>
          <a:latin typeface="+mn-lt"/>
          <a:ea typeface="+mn-ea"/>
          <a:cs typeface="+mn-cs"/>
        </a:defRPr>
      </a:lvl3pPr>
      <a:lvl4pPr marL="1371634" algn="l" defTabSz="914423" rtl="0" eaLnBrk="1" latinLnBrk="0" hangingPunct="1">
        <a:defRPr kumimoji="1" sz="1801" kern="1200">
          <a:solidFill>
            <a:schemeClr val="tx1"/>
          </a:solidFill>
          <a:latin typeface="+mn-lt"/>
          <a:ea typeface="+mn-ea"/>
          <a:cs typeface="+mn-cs"/>
        </a:defRPr>
      </a:lvl4pPr>
      <a:lvl5pPr marL="1828846" algn="l" defTabSz="914423" rtl="0" eaLnBrk="1" latinLnBrk="0" hangingPunct="1">
        <a:defRPr kumimoji="1" sz="1801" kern="1200">
          <a:solidFill>
            <a:schemeClr val="tx1"/>
          </a:solidFill>
          <a:latin typeface="+mn-lt"/>
          <a:ea typeface="+mn-ea"/>
          <a:cs typeface="+mn-cs"/>
        </a:defRPr>
      </a:lvl5pPr>
      <a:lvl6pPr marL="2286057" algn="l" defTabSz="914423" rtl="0" eaLnBrk="1" latinLnBrk="0" hangingPunct="1">
        <a:defRPr kumimoji="1" sz="1801" kern="1200">
          <a:solidFill>
            <a:schemeClr val="tx1"/>
          </a:solidFill>
          <a:latin typeface="+mn-lt"/>
          <a:ea typeface="+mn-ea"/>
          <a:cs typeface="+mn-cs"/>
        </a:defRPr>
      </a:lvl6pPr>
      <a:lvl7pPr marL="2743269" algn="l" defTabSz="914423" rtl="0" eaLnBrk="1" latinLnBrk="0" hangingPunct="1">
        <a:defRPr kumimoji="1" sz="1801" kern="1200">
          <a:solidFill>
            <a:schemeClr val="tx1"/>
          </a:solidFill>
          <a:latin typeface="+mn-lt"/>
          <a:ea typeface="+mn-ea"/>
          <a:cs typeface="+mn-cs"/>
        </a:defRPr>
      </a:lvl7pPr>
      <a:lvl8pPr marL="3200480" algn="l" defTabSz="914423" rtl="0" eaLnBrk="1" latinLnBrk="0" hangingPunct="1">
        <a:defRPr kumimoji="1" sz="1801" kern="1200">
          <a:solidFill>
            <a:schemeClr val="tx1"/>
          </a:solidFill>
          <a:latin typeface="+mn-lt"/>
          <a:ea typeface="+mn-ea"/>
          <a:cs typeface="+mn-cs"/>
        </a:defRPr>
      </a:lvl8pPr>
      <a:lvl9pPr marL="3657691" algn="l" defTabSz="914423" rtl="0" eaLnBrk="1" latinLnBrk="0" hangingPunct="1">
        <a:defRPr kumimoji="1" sz="1801"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23843" y="1909346"/>
            <a:ext cx="8631252" cy="3383280"/>
          </a:xfrm>
        </p:spPr>
        <p:txBody>
          <a:bodyPr rtlCol="0">
            <a:normAutofit/>
          </a:bodyPr>
          <a:lstStyle/>
          <a:p>
            <a:pPr algn="ctr" rtl="0"/>
            <a:r>
              <a:rPr lang="ja-JP" altLang="en-US" dirty="0">
                <a:latin typeface="メイリオ" panose="020B0604030504040204" pitchFamily="50" charset="-128"/>
                <a:ea typeface="メイリオ" panose="020B0604030504040204" pitchFamily="50" charset="-128"/>
              </a:rPr>
              <a:t>事業継続計画書</a:t>
            </a:r>
          </a:p>
        </p:txBody>
      </p:sp>
      <p:sp>
        <p:nvSpPr>
          <p:cNvPr id="3" name="サブタイトル 2"/>
          <p:cNvSpPr>
            <a:spLocks noGrp="1"/>
          </p:cNvSpPr>
          <p:nvPr>
            <p:ph type="subTitle" idx="1"/>
          </p:nvPr>
        </p:nvSpPr>
        <p:spPr>
          <a:xfrm>
            <a:off x="623843" y="5432565"/>
            <a:ext cx="8631252" cy="891324"/>
          </a:xfrm>
        </p:spPr>
        <p:txBody>
          <a:bodyPr rtlCol="0">
            <a:normAutofit/>
          </a:bodyPr>
          <a:lstStyle/>
          <a:p>
            <a:pPr>
              <a:tabLst>
                <a:tab pos="4219575" algn="dec"/>
                <a:tab pos="9151938" algn="r"/>
              </a:tabLst>
            </a:pPr>
            <a:r>
              <a:rPr lang="ja-JP" altLang="en-US" b="1" dirty="0">
                <a:latin typeface="メイリオ" panose="020B0604030504040204" pitchFamily="50" charset="-128"/>
                <a:ea typeface="メイリオ" panose="020B0604030504040204" pitchFamily="50" charset="-128"/>
              </a:rPr>
              <a:t>◆◆◆商工会	</a:t>
            </a:r>
            <a:r>
              <a:rPr lang="en-US" altLang="ja-JP" b="1" dirty="0">
                <a:latin typeface="メイリオ" panose="020B0604030504040204" pitchFamily="50" charset="-128"/>
                <a:ea typeface="メイリオ" panose="020B0604030504040204" pitchFamily="50" charset="-128"/>
              </a:rPr>
              <a:t>1.0</a:t>
            </a:r>
            <a:r>
              <a:rPr lang="ja-JP" altLang="en-US" b="1" dirty="0">
                <a:latin typeface="メイリオ" panose="020B0604030504040204" pitchFamily="50" charset="-128"/>
                <a:ea typeface="メイリオ" panose="020B0604030504040204" pitchFamily="50" charset="-128"/>
              </a:rPr>
              <a:t>版</a:t>
            </a:r>
            <a:r>
              <a:rPr lang="en-US" altLang="ja-JP" b="1" dirty="0">
                <a:latin typeface="メイリオ" panose="020B0604030504040204" pitchFamily="50" charset="-128"/>
                <a:ea typeface="メイリオ" panose="020B0604030504040204" pitchFamily="50" charset="-128"/>
              </a:rPr>
              <a:t>	2021/6/11</a:t>
            </a:r>
          </a:p>
        </p:txBody>
      </p:sp>
      <p:pic>
        <p:nvPicPr>
          <p:cNvPr id="1026" name="Picture 2" descr="静岡県商工会連合会 | 静岡市の若者就活応援サイト［しずまっち］">
            <a:extLst>
              <a:ext uri="{FF2B5EF4-FFF2-40B4-BE49-F238E27FC236}">
                <a16:creationId xmlns:a16="http://schemas.microsoft.com/office/drawing/2014/main" id="{F8001DFF-D0FB-4028-B412-9AB755EB58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87508" y="267086"/>
            <a:ext cx="1145892" cy="1145892"/>
          </a:xfrm>
          <a:prstGeom prst="rect">
            <a:avLst/>
          </a:prstGeom>
          <a:noFill/>
          <a:extLst>
            <a:ext uri="{909E8E84-426E-40DD-AFC4-6F175D3DCCD1}">
              <a14:hiddenFill xmlns:a14="http://schemas.microsoft.com/office/drawing/2010/main">
                <a:solidFill>
                  <a:srgbClr val="FFFFFF"/>
                </a:solidFill>
              </a14:hiddenFill>
            </a:ext>
          </a:extLst>
        </p:spPr>
      </p:pic>
      <p:sp>
        <p:nvSpPr>
          <p:cNvPr id="6" name="テキスト ボックス 5">
            <a:extLst>
              <a:ext uri="{FF2B5EF4-FFF2-40B4-BE49-F238E27FC236}">
                <a16:creationId xmlns:a16="http://schemas.microsoft.com/office/drawing/2014/main" id="{F3DB5B21-8E34-4E6D-B553-768D4BF56A0A}"/>
              </a:ext>
            </a:extLst>
          </p:cNvPr>
          <p:cNvSpPr txBox="1"/>
          <p:nvPr/>
        </p:nvSpPr>
        <p:spPr>
          <a:xfrm>
            <a:off x="2448316" y="2045010"/>
            <a:ext cx="4982306" cy="646331"/>
          </a:xfrm>
          <a:prstGeom prst="rect">
            <a:avLst/>
          </a:prstGeom>
          <a:noFill/>
        </p:spPr>
        <p:txBody>
          <a:bodyPr wrap="square">
            <a:spAutoFit/>
          </a:bodyPr>
          <a:lstStyle/>
          <a:p>
            <a:pPr algn="ctr"/>
            <a:r>
              <a:rPr lang="ja-JP" altLang="en-US" sz="3600" b="1" dirty="0">
                <a:latin typeface="メイリオ" panose="020B0604030504040204" pitchFamily="50" charset="-128"/>
                <a:ea typeface="メイリオ" panose="020B0604030504040204" pitchFamily="50" charset="-128"/>
              </a:rPr>
              <a:t>◆◆◆商工会</a:t>
            </a:r>
            <a:endParaRPr lang="ja-JP" altLang="en-US" sz="3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69049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5.</a:t>
            </a:r>
            <a:r>
              <a:rPr lang="ja-JP" altLang="en-US" dirty="0"/>
              <a:t>脅威発生時の被害想定と脆弱性</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3242217403"/>
              </p:ext>
            </p:extLst>
          </p:nvPr>
        </p:nvGraphicFramePr>
        <p:xfrm>
          <a:off x="247874" y="835919"/>
          <a:ext cx="9441692" cy="4899222"/>
        </p:xfrm>
        <a:graphic>
          <a:graphicData uri="http://schemas.openxmlformats.org/drawingml/2006/table">
            <a:tbl>
              <a:tblPr firstRow="1" bandRow="1">
                <a:tableStyleId>{BC89EF96-8CEA-46FF-86C4-4CE0E7609802}</a:tableStyleId>
              </a:tblPr>
              <a:tblGrid>
                <a:gridCol w="374533">
                  <a:extLst>
                    <a:ext uri="{9D8B030D-6E8A-4147-A177-3AD203B41FA5}">
                      <a16:colId xmlns:a16="http://schemas.microsoft.com/office/drawing/2014/main" val="1342439235"/>
                    </a:ext>
                  </a:extLst>
                </a:gridCol>
                <a:gridCol w="1045028">
                  <a:extLst>
                    <a:ext uri="{9D8B030D-6E8A-4147-A177-3AD203B41FA5}">
                      <a16:colId xmlns:a16="http://schemas.microsoft.com/office/drawing/2014/main" val="3347851902"/>
                    </a:ext>
                  </a:extLst>
                </a:gridCol>
                <a:gridCol w="5386508">
                  <a:extLst>
                    <a:ext uri="{9D8B030D-6E8A-4147-A177-3AD203B41FA5}">
                      <a16:colId xmlns:a16="http://schemas.microsoft.com/office/drawing/2014/main" val="2543166140"/>
                    </a:ext>
                  </a:extLst>
                </a:gridCol>
                <a:gridCol w="2635623">
                  <a:extLst>
                    <a:ext uri="{9D8B030D-6E8A-4147-A177-3AD203B41FA5}">
                      <a16:colId xmlns:a16="http://schemas.microsoft.com/office/drawing/2014/main" val="3344851086"/>
                    </a:ext>
                  </a:extLst>
                </a:gridCol>
              </a:tblGrid>
              <a:tr h="333416">
                <a:tc gridSpan="2">
                  <a:txBody>
                    <a:bodyPr/>
                    <a:lstStyle/>
                    <a:p>
                      <a:pPr algn="ctr"/>
                      <a:r>
                        <a:rPr kumimoji="1" lang="ja-JP" altLang="en-US" sz="1400" b="0" dirty="0">
                          <a:latin typeface="メイリオ" panose="020B0604030504040204" pitchFamily="50" charset="-128"/>
                          <a:ea typeface="メイリオ" panose="020B0604030504040204" pitchFamily="50" charset="-128"/>
                        </a:rPr>
                        <a:t>カテゴリー</a:t>
                      </a:r>
                    </a:p>
                  </a:txBody>
                  <a:tcPr anchor="ctr"/>
                </a:tc>
                <a:tc hMerge="1">
                  <a:txBody>
                    <a:bodyPr/>
                    <a:lstStyle/>
                    <a:p>
                      <a:pPr algn="ctr"/>
                      <a:r>
                        <a:rPr kumimoji="1" lang="ja-JP" altLang="en-US" sz="1400" b="0" dirty="0">
                          <a:latin typeface="メイリオ" panose="020B0604030504040204" pitchFamily="50" charset="-128"/>
                          <a:ea typeface="メイリオ" panose="020B0604030504040204" pitchFamily="50" charset="-128"/>
                        </a:rPr>
                        <a:t>カテゴリー</a:t>
                      </a:r>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想定する被害</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震度</a:t>
                      </a:r>
                      <a:r>
                        <a:rPr kumimoji="1" lang="en-US" altLang="ja-JP" sz="1400" b="0" dirty="0">
                          <a:latin typeface="メイリオ" panose="020B0604030504040204" pitchFamily="50" charset="-128"/>
                          <a:ea typeface="メイリオ" panose="020B0604030504040204" pitchFamily="50" charset="-128"/>
                        </a:rPr>
                        <a:t>6</a:t>
                      </a:r>
                      <a:r>
                        <a:rPr kumimoji="1" lang="ja-JP" altLang="en-US" sz="1400" b="0" dirty="0">
                          <a:latin typeface="メイリオ" panose="020B0604030504040204" pitchFamily="50" charset="-128"/>
                          <a:ea typeface="メイリオ" panose="020B0604030504040204" pitchFamily="50" charset="-128"/>
                        </a:rPr>
                        <a:t>弱を想定</a:t>
                      </a:r>
                      <a:r>
                        <a:rPr kumimoji="1" lang="en-US" altLang="ja-JP" sz="1400" b="0" dirty="0">
                          <a:latin typeface="メイリオ" panose="020B0604030504040204" pitchFamily="50" charset="-128"/>
                          <a:ea typeface="メイリオ" panose="020B0604030504040204" pitchFamily="50" charset="-128"/>
                        </a:rPr>
                        <a:t>)</a:t>
                      </a:r>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被害を大きくする要因</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脆弱性</a:t>
                      </a:r>
                      <a:r>
                        <a:rPr kumimoji="1" lang="en-US" altLang="ja-JP" sz="11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028494"/>
                  </a:ext>
                </a:extLst>
              </a:tr>
              <a:tr h="1033590">
                <a:tc rowSpan="2">
                  <a:txBody>
                    <a:bodyPr/>
                    <a:lstStyle/>
                    <a:p>
                      <a:pPr algn="ct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人命</a:t>
                      </a:r>
                    </a:p>
                  </a:txBody>
                  <a:tcPr anchor="ctr"/>
                </a:tc>
                <a:tc>
                  <a:txBody>
                    <a:bodyPr/>
                    <a:lstStyle/>
                    <a:p>
                      <a:pPr algn="ct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職員</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事務所内であれば、設備等の落下や散乱により負傷者が発生する。</a:t>
                      </a:r>
                    </a:p>
                    <a:p>
                      <a:r>
                        <a:rPr kumimoji="1" lang="ja-JP" altLang="en-US" sz="1400" b="0" dirty="0">
                          <a:latin typeface="メイリオ" panose="020B0604030504040204" pitchFamily="50" charset="-128"/>
                          <a:ea typeface="メイリオ" panose="020B0604030504040204" pitchFamily="50" charset="-128"/>
                        </a:rPr>
                        <a:t>巡回中等であれば、道路の損傷等で帰着困難になる。職員の家族にも被害が発生する。結果的に、業務に携われる職員が不足してしまう。</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発災時の初動体制</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避難・救助、安否確認、設備緊急停止方法、体制構築</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のルールやそのための共通認識がない。</a:t>
                      </a:r>
                    </a:p>
                  </a:txBody>
                  <a:tcPr anchor="ctr"/>
                </a:tc>
                <a:extLst>
                  <a:ext uri="{0D108BD9-81ED-4DB2-BD59-A6C34878D82A}">
                    <a16:rowId xmlns:a16="http://schemas.microsoft.com/office/drawing/2014/main" val="992246553"/>
                  </a:ext>
                </a:extLst>
              </a:tr>
              <a:tr h="566807">
                <a:tc vMerge="1">
                  <a:txBody>
                    <a:bodyPr/>
                    <a:lstStyle/>
                    <a:p>
                      <a:pPr algn="ct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tc>
                <a:tc>
                  <a:txBody>
                    <a:bodyPr/>
                    <a:lstStyle/>
                    <a:p>
                      <a:pPr algn="ct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来客</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事務所内であれば、設備等の落下や散乱により負傷者が発生する。</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発災時の避難・救助のルールやその共通認識がない。</a:t>
                      </a:r>
                    </a:p>
                  </a:txBody>
                  <a:tcPr anchor="ctr"/>
                </a:tc>
                <a:extLst>
                  <a:ext uri="{0D108BD9-81ED-4DB2-BD59-A6C34878D82A}">
                    <a16:rowId xmlns:a16="http://schemas.microsoft.com/office/drawing/2014/main" val="2000400200"/>
                  </a:ext>
                </a:extLst>
              </a:tr>
              <a:tr h="800199">
                <a:tc rowSpan="2">
                  <a:txBody>
                    <a:bodyPr/>
                    <a:lstStyle/>
                    <a:p>
                      <a:pPr algn="ctr"/>
                      <a:r>
                        <a:rPr kumimoji="1" lang="ja-JP" altLang="en-US" sz="1400" b="0" dirty="0">
                          <a:latin typeface="メイリオ" panose="020B0604030504040204" pitchFamily="50" charset="-128"/>
                          <a:ea typeface="メイリオ" panose="020B0604030504040204" pitchFamily="50" charset="-128"/>
                        </a:rPr>
                        <a:t>建物・設備</a:t>
                      </a:r>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建物</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壁や柱などに、ひび割れ・亀裂が入るが、免振対策が施してあるため引き続き利用可能だが、内部の設備は破損・散乱する。</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設備等に関する免震対策がなく、発災時の設備緊急停止方法等のルールがない</a:t>
                      </a:r>
                    </a:p>
                  </a:txBody>
                  <a:tcPr anchor="ctr"/>
                </a:tc>
                <a:extLst>
                  <a:ext uri="{0D108BD9-81ED-4DB2-BD59-A6C34878D82A}">
                    <a16:rowId xmlns:a16="http://schemas.microsoft.com/office/drawing/2014/main" val="4289175503"/>
                  </a:ext>
                </a:extLst>
              </a:tr>
              <a:tr h="604388">
                <a:tc vMerge="1">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インフラ</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電気・水道は</a:t>
                      </a:r>
                      <a:r>
                        <a:rPr kumimoji="1" lang="en-US" altLang="ja-JP" sz="1400" b="0" dirty="0">
                          <a:latin typeface="メイリオ" panose="020B0604030504040204" pitchFamily="50" charset="-128"/>
                          <a:ea typeface="メイリオ" panose="020B0604030504040204" pitchFamily="50" charset="-128"/>
                        </a:rPr>
                        <a:t>1</a:t>
                      </a:r>
                      <a:r>
                        <a:rPr kumimoji="1" lang="ja-JP" altLang="en-US" sz="1400" b="0" dirty="0">
                          <a:latin typeface="メイリオ" panose="020B0604030504040204" pitchFamily="50" charset="-128"/>
                          <a:ea typeface="メイリオ" panose="020B0604030504040204" pitchFamily="50" charset="-128"/>
                        </a:rPr>
                        <a:t>週間程度、ガスは</a:t>
                      </a:r>
                      <a:r>
                        <a:rPr kumimoji="1" lang="en-US" altLang="ja-JP" sz="1400" b="0" dirty="0">
                          <a:latin typeface="メイリオ" panose="020B0604030504040204" pitchFamily="50" charset="-128"/>
                          <a:ea typeface="メイリオ" panose="020B0604030504040204" pitchFamily="50" charset="-128"/>
                        </a:rPr>
                        <a:t>2</a:t>
                      </a:r>
                      <a:r>
                        <a:rPr kumimoji="1" lang="ja-JP" altLang="en-US" sz="1400" b="0" dirty="0">
                          <a:latin typeface="メイリオ" panose="020B0604030504040204" pitchFamily="50" charset="-128"/>
                          <a:ea typeface="メイリオ" panose="020B0604030504040204" pitchFamily="50" charset="-128"/>
                        </a:rPr>
                        <a:t>週間程度、公共交通機関は</a:t>
                      </a:r>
                      <a:r>
                        <a:rPr kumimoji="1" lang="en-US" altLang="ja-JP" sz="1400" b="0" dirty="0">
                          <a:latin typeface="メイリオ" panose="020B0604030504040204" pitchFamily="50" charset="-128"/>
                          <a:ea typeface="メイリオ" panose="020B0604030504040204" pitchFamily="50" charset="-128"/>
                        </a:rPr>
                        <a:t>1</a:t>
                      </a:r>
                      <a:r>
                        <a:rPr kumimoji="1" lang="ja-JP" altLang="en-US" sz="1400" b="0" dirty="0">
                          <a:latin typeface="メイリオ" panose="020B0604030504040204" pitchFamily="50" charset="-128"/>
                          <a:ea typeface="メイリオ" panose="020B0604030504040204" pitchFamily="50" charset="-128"/>
                        </a:rPr>
                        <a:t>週間程度、携帯電話回線は</a:t>
                      </a:r>
                      <a:r>
                        <a:rPr kumimoji="1" lang="en-US" altLang="ja-JP" sz="1400" b="0" dirty="0">
                          <a:latin typeface="メイリオ" panose="020B0604030504040204" pitchFamily="50" charset="-128"/>
                          <a:ea typeface="メイリオ" panose="020B0604030504040204" pitchFamily="50" charset="-128"/>
                        </a:rPr>
                        <a:t>3</a:t>
                      </a:r>
                      <a:r>
                        <a:rPr kumimoji="1" lang="ja-JP" altLang="en-US" sz="1400" b="0" dirty="0">
                          <a:latin typeface="メイリオ" panose="020B0604030504040204" pitchFamily="50" charset="-128"/>
                          <a:ea typeface="メイリオ" panose="020B0604030504040204" pitchFamily="50" charset="-128"/>
                        </a:rPr>
                        <a:t>日程度機能不全となる。</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非常食の準備がない。非常用発電装置や非常時の通信手段がない。</a:t>
                      </a:r>
                    </a:p>
                  </a:txBody>
                  <a:tcPr anchor="ctr"/>
                </a:tc>
                <a:extLst>
                  <a:ext uri="{0D108BD9-81ED-4DB2-BD59-A6C34878D82A}">
                    <a16:rowId xmlns:a16="http://schemas.microsoft.com/office/drawing/2014/main" val="1089077196"/>
                  </a:ext>
                </a:extLst>
              </a:tr>
              <a:tr h="800199">
                <a:tc>
                  <a:txBody>
                    <a:bodyPr/>
                    <a:lstStyle/>
                    <a:p>
                      <a:pPr algn="ctr"/>
                      <a:r>
                        <a:rPr kumimoji="1" lang="ja-JP" altLang="en-US" sz="1400" b="0" dirty="0">
                          <a:latin typeface="メイリオ" panose="020B0604030504040204" pitchFamily="50" charset="-128"/>
                          <a:ea typeface="メイリオ" panose="020B0604030504040204" pitchFamily="50" charset="-128"/>
                        </a:rPr>
                        <a:t>情報</a:t>
                      </a:r>
                    </a:p>
                  </a:txBody>
                  <a:tcPr anchor="ctr"/>
                </a:tc>
                <a:tc>
                  <a:txBody>
                    <a:bodyPr/>
                    <a:lstStyle/>
                    <a:p>
                      <a:pPr algn="ctr"/>
                      <a:r>
                        <a:rPr kumimoji="1" lang="ja-JP" altLang="en-US" sz="1400" b="0" dirty="0">
                          <a:latin typeface="メイリオ" panose="020B0604030504040204" pitchFamily="50" charset="-128"/>
                          <a:ea typeface="メイリオ" panose="020B0604030504040204" pitchFamily="50" charset="-128"/>
                        </a:rPr>
                        <a:t>情報・システム</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固定していないパソコンが転倒し、破損する。パソコン内に保存しているデータが破損して使えなくなる。事業所のカルテなど個人情報や法人機密情報が紛失・漏洩する。</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パソコン・データのバックアップ</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クラウド含む</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や運用ルールが整備されていない。</a:t>
                      </a:r>
                    </a:p>
                  </a:txBody>
                  <a:tcPr anchor="ctr"/>
                </a:tc>
                <a:extLst>
                  <a:ext uri="{0D108BD9-81ED-4DB2-BD59-A6C34878D82A}">
                    <a16:rowId xmlns:a16="http://schemas.microsoft.com/office/drawing/2014/main" val="457018682"/>
                  </a:ext>
                </a:extLst>
              </a:tr>
              <a:tr h="633491">
                <a:tc>
                  <a:txBody>
                    <a:bodyPr/>
                    <a:lstStyle/>
                    <a:p>
                      <a:pPr algn="ctr"/>
                      <a:r>
                        <a:rPr kumimoji="1" lang="ja-JP" altLang="en-US" sz="1600" b="0" dirty="0">
                          <a:latin typeface="メイリオ" panose="020B0604030504040204" pitchFamily="50" charset="-128"/>
                          <a:ea typeface="メイリオ" panose="020B0604030504040204" pitchFamily="50" charset="-128"/>
                        </a:rPr>
                        <a:t>資金</a:t>
                      </a:r>
                    </a:p>
                  </a:txBody>
                  <a:tcPr anchor="ctr"/>
                </a:tc>
                <a:tc>
                  <a:txBody>
                    <a:bodyPr/>
                    <a:lstStyle/>
                    <a:p>
                      <a:pPr algn="ctr"/>
                      <a:r>
                        <a:rPr kumimoji="1" lang="ja-JP" altLang="en-US" sz="1600" b="0" dirty="0">
                          <a:latin typeface="メイリオ" panose="020B0604030504040204" pitchFamily="50" charset="-128"/>
                          <a:ea typeface="メイリオ" panose="020B0604030504040204" pitchFamily="50" charset="-128"/>
                        </a:rPr>
                        <a:t>支払</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事業者向けの緊急支援や資金融通需要が求められるが、金融機関との連動ができないと実行できない。</a:t>
                      </a:r>
                    </a:p>
                  </a:txBody>
                  <a:tcPr anchor="ctr"/>
                </a:tc>
                <a:tc>
                  <a:txBody>
                    <a:bodyPr/>
                    <a:lstStyle/>
                    <a:p>
                      <a:r>
                        <a:rPr kumimoji="1" lang="ja-JP" altLang="en-US" sz="1400" b="0" dirty="0">
                          <a:latin typeface="メイリオ" panose="020B0604030504040204" pitchFamily="50" charset="-128"/>
                          <a:ea typeface="メイリオ" panose="020B0604030504040204" pitchFamily="50" charset="-128"/>
                        </a:rPr>
                        <a:t>金融機関との緊急時の連携が明確になっていない。</a:t>
                      </a:r>
                    </a:p>
                  </a:txBody>
                  <a:tcPr anchor="ctr"/>
                </a:tc>
                <a:extLst>
                  <a:ext uri="{0D108BD9-81ED-4DB2-BD59-A6C34878D82A}">
                    <a16:rowId xmlns:a16="http://schemas.microsoft.com/office/drawing/2014/main" val="2261436429"/>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5778929"/>
            <a:ext cx="9278937" cy="738664"/>
          </a:xfrm>
          <a:prstGeom prst="rect">
            <a:avLst/>
          </a:prstGeom>
          <a:noFill/>
        </p:spPr>
        <p:txBody>
          <a:bodyPr wrap="square" rtlCol="0">
            <a:spAutoFit/>
          </a:bodyPr>
          <a:lstStyle/>
          <a:p>
            <a:pPr algn="l"/>
            <a:r>
              <a:rPr lang="en-US" altLang="ja-JP" sz="1400" b="0" i="0" u="none" strike="noStrike" baseline="0" dirty="0">
                <a:solidFill>
                  <a:srgbClr val="181C1E"/>
                </a:solidFill>
                <a:latin typeface="メイリオ" panose="020B0604030504040204" pitchFamily="50" charset="-128"/>
                <a:ea typeface="メイリオ" panose="020B0604030504040204" pitchFamily="50" charset="-128"/>
              </a:rPr>
              <a:t>※</a:t>
            </a:r>
            <a:r>
              <a:rPr lang="ja-JP" altLang="en-US" sz="1400" b="0" i="0" u="none" strike="noStrike" baseline="0" dirty="0">
                <a:solidFill>
                  <a:srgbClr val="181C1E"/>
                </a:solidFill>
                <a:latin typeface="メイリオ" panose="020B0604030504040204" pitchFamily="50" charset="-128"/>
                <a:ea typeface="メイリオ" panose="020B0604030504040204" pitchFamily="50" charset="-128"/>
              </a:rPr>
              <a:t>大規模地震などの脅威が顕在化することにより発生する被害の想定は極めて難しく、被害を特定することによる対応の硬直化の弊害も少なからずあるが、最も震度の大きく影響の大きさが心配される被害想定とすることで、それ以下の発災に対しても対応できるようにする。</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4390095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6.</a:t>
            </a:r>
            <a:r>
              <a:rPr lang="ja-JP" altLang="en-US" dirty="0"/>
              <a:t>重要業務と目標復旧時間</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1380028242"/>
              </p:ext>
            </p:extLst>
          </p:nvPr>
        </p:nvGraphicFramePr>
        <p:xfrm>
          <a:off x="247874" y="1902204"/>
          <a:ext cx="9336393" cy="4404810"/>
        </p:xfrm>
        <a:graphic>
          <a:graphicData uri="http://schemas.openxmlformats.org/drawingml/2006/table">
            <a:tbl>
              <a:tblPr firstRow="1" bandRow="1">
                <a:tableStyleId>{BC89EF96-8CEA-46FF-86C4-4CE0E7609802}</a:tableStyleId>
              </a:tblPr>
              <a:tblGrid>
                <a:gridCol w="2224359">
                  <a:extLst>
                    <a:ext uri="{9D8B030D-6E8A-4147-A177-3AD203B41FA5}">
                      <a16:colId xmlns:a16="http://schemas.microsoft.com/office/drawing/2014/main" val="3347851902"/>
                    </a:ext>
                  </a:extLst>
                </a:gridCol>
                <a:gridCol w="977535">
                  <a:extLst>
                    <a:ext uri="{9D8B030D-6E8A-4147-A177-3AD203B41FA5}">
                      <a16:colId xmlns:a16="http://schemas.microsoft.com/office/drawing/2014/main" val="2543166140"/>
                    </a:ext>
                  </a:extLst>
                </a:gridCol>
                <a:gridCol w="977535">
                  <a:extLst>
                    <a:ext uri="{9D8B030D-6E8A-4147-A177-3AD203B41FA5}">
                      <a16:colId xmlns:a16="http://schemas.microsoft.com/office/drawing/2014/main" val="2239643026"/>
                    </a:ext>
                  </a:extLst>
                </a:gridCol>
                <a:gridCol w="977535">
                  <a:extLst>
                    <a:ext uri="{9D8B030D-6E8A-4147-A177-3AD203B41FA5}">
                      <a16:colId xmlns:a16="http://schemas.microsoft.com/office/drawing/2014/main" val="2121324751"/>
                    </a:ext>
                  </a:extLst>
                </a:gridCol>
                <a:gridCol w="977535">
                  <a:extLst>
                    <a:ext uri="{9D8B030D-6E8A-4147-A177-3AD203B41FA5}">
                      <a16:colId xmlns:a16="http://schemas.microsoft.com/office/drawing/2014/main" val="3650588492"/>
                    </a:ext>
                  </a:extLst>
                </a:gridCol>
                <a:gridCol w="977535">
                  <a:extLst>
                    <a:ext uri="{9D8B030D-6E8A-4147-A177-3AD203B41FA5}">
                      <a16:colId xmlns:a16="http://schemas.microsoft.com/office/drawing/2014/main" val="505366294"/>
                    </a:ext>
                  </a:extLst>
                </a:gridCol>
                <a:gridCol w="2224359">
                  <a:extLst>
                    <a:ext uri="{9D8B030D-6E8A-4147-A177-3AD203B41FA5}">
                      <a16:colId xmlns:a16="http://schemas.microsoft.com/office/drawing/2014/main" val="1078431094"/>
                    </a:ext>
                  </a:extLst>
                </a:gridCol>
              </a:tblGrid>
              <a:tr h="353901">
                <a:tc rowSpan="2">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事業</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gridSpan="5">
                  <a:txBody>
                    <a:bodyPr/>
                    <a:lstStyle/>
                    <a:p>
                      <a:pPr algn="ctr"/>
                      <a:r>
                        <a:rPr kumimoji="1" lang="ja-JP" altLang="en-US" sz="1400" b="0" dirty="0">
                          <a:latin typeface="メイリオ" panose="020B0604030504040204" pitchFamily="50" charset="-128"/>
                          <a:ea typeface="メイリオ" panose="020B0604030504040204" pitchFamily="50" charset="-128"/>
                        </a:rPr>
                        <a:t>影響の深刻度</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高・中・低</a:t>
                      </a:r>
                      <a:r>
                        <a:rPr kumimoji="1" lang="en-US" altLang="ja-JP" sz="1400" b="0" dirty="0">
                          <a:latin typeface="メイリオ" panose="020B0604030504040204" pitchFamily="50" charset="-128"/>
                          <a:ea typeface="メイリオ" panose="020B0604030504040204" pitchFamily="50" charset="-128"/>
                        </a:rPr>
                        <a:t>)</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h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tc h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tc h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tc h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tc rowSpan="2">
                  <a:txBody>
                    <a:bodyPr/>
                    <a:lstStyle/>
                    <a:p>
                      <a:pPr algn="ctr"/>
                      <a:r>
                        <a:rPr kumimoji="1" lang="ja-JP" altLang="en-US" sz="1400" b="0" dirty="0">
                          <a:latin typeface="メイリオ" panose="020B0604030504040204" pitchFamily="50" charset="-128"/>
                          <a:ea typeface="メイリオ" panose="020B0604030504040204" pitchFamily="50" charset="-128"/>
                        </a:rPr>
                        <a:t>目標復旧時間</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601631">
                <a:tc vMerge="1">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400" b="0" dirty="0">
                          <a:latin typeface="メイリオ" panose="020B0604030504040204" pitchFamily="50" charset="-128"/>
                          <a:ea typeface="メイリオ" panose="020B0604030504040204" pitchFamily="50" charset="-128"/>
                        </a:rPr>
                        <a:t>6</a:t>
                      </a:r>
                      <a:r>
                        <a:rPr kumimoji="1" lang="ja-JP" altLang="en-US" sz="1400" b="0" dirty="0">
                          <a:latin typeface="メイリオ" panose="020B0604030504040204" pitchFamily="50" charset="-128"/>
                          <a:ea typeface="メイリオ" panose="020B0604030504040204" pitchFamily="50" charset="-128"/>
                        </a:rPr>
                        <a:t>時間</a:t>
                      </a:r>
                    </a:p>
                    <a:p>
                      <a:pPr algn="ctr"/>
                      <a:r>
                        <a:rPr kumimoji="1" lang="ja-JP" altLang="en-US" sz="1400" b="0" dirty="0">
                          <a:latin typeface="メイリオ" panose="020B0604030504040204" pitchFamily="50" charset="-128"/>
                          <a:ea typeface="メイリオ" panose="020B0604030504040204" pitchFamily="50" charset="-128"/>
                        </a:rPr>
                        <a:t>以内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400" b="0" dirty="0">
                          <a:latin typeface="メイリオ" panose="020B0604030504040204" pitchFamily="50" charset="-128"/>
                          <a:ea typeface="メイリオ" panose="020B0604030504040204" pitchFamily="50" charset="-128"/>
                        </a:rPr>
                        <a:t>12</a:t>
                      </a:r>
                      <a:r>
                        <a:rPr kumimoji="1" lang="ja-JP" altLang="en-US" sz="1400" b="0" dirty="0">
                          <a:latin typeface="メイリオ" panose="020B0604030504040204" pitchFamily="50" charset="-128"/>
                          <a:ea typeface="メイリオ" panose="020B0604030504040204" pitchFamily="50" charset="-128"/>
                        </a:rPr>
                        <a:t>時間</a:t>
                      </a:r>
                    </a:p>
                    <a:p>
                      <a:pPr algn="ctr"/>
                      <a:r>
                        <a:rPr kumimoji="1" lang="ja-JP" altLang="en-US" sz="1400" b="0" dirty="0">
                          <a:latin typeface="メイリオ" panose="020B0604030504040204" pitchFamily="50" charset="-128"/>
                          <a:ea typeface="メイリオ" panose="020B0604030504040204" pitchFamily="50" charset="-128"/>
                        </a:rPr>
                        <a:t>以内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400" b="0" dirty="0">
                          <a:latin typeface="メイリオ" panose="020B0604030504040204" pitchFamily="50" charset="-128"/>
                          <a:ea typeface="メイリオ" panose="020B0604030504040204" pitchFamily="50" charset="-128"/>
                        </a:rPr>
                        <a:t>24</a:t>
                      </a:r>
                      <a:r>
                        <a:rPr kumimoji="1" lang="ja-JP" altLang="en-US" sz="1400" b="0" dirty="0">
                          <a:latin typeface="メイリオ" panose="020B0604030504040204" pitchFamily="50" charset="-128"/>
                          <a:ea typeface="メイリオ" panose="020B0604030504040204" pitchFamily="50" charset="-128"/>
                        </a:rPr>
                        <a:t>時間</a:t>
                      </a:r>
                    </a:p>
                    <a:p>
                      <a:pPr algn="ctr"/>
                      <a:r>
                        <a:rPr kumimoji="1" lang="ja-JP" altLang="en-US" sz="1400" b="0" dirty="0">
                          <a:latin typeface="メイリオ" panose="020B0604030504040204" pitchFamily="50" charset="-128"/>
                          <a:ea typeface="メイリオ" panose="020B0604030504040204" pitchFamily="50" charset="-128"/>
                        </a:rPr>
                        <a:t>以内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400" b="0" dirty="0">
                          <a:latin typeface="メイリオ" panose="020B0604030504040204" pitchFamily="50" charset="-128"/>
                          <a:ea typeface="メイリオ" panose="020B0604030504040204" pitchFamily="50" charset="-128"/>
                        </a:rPr>
                        <a:t>48</a:t>
                      </a:r>
                      <a:r>
                        <a:rPr kumimoji="1" lang="ja-JP" altLang="en-US" sz="1400" b="0" dirty="0">
                          <a:latin typeface="メイリオ" panose="020B0604030504040204" pitchFamily="50" charset="-128"/>
                          <a:ea typeface="メイリオ" panose="020B0604030504040204" pitchFamily="50" charset="-128"/>
                        </a:rPr>
                        <a:t>時間</a:t>
                      </a:r>
                    </a:p>
                    <a:p>
                      <a:pPr algn="ctr"/>
                      <a:r>
                        <a:rPr kumimoji="1" lang="ja-JP" altLang="en-US" sz="1400" b="0" dirty="0">
                          <a:latin typeface="メイリオ" panose="020B0604030504040204" pitchFamily="50" charset="-128"/>
                          <a:ea typeface="メイリオ" panose="020B0604030504040204" pitchFamily="50" charset="-128"/>
                        </a:rPr>
                        <a:t>以内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400" b="0" dirty="0">
                          <a:latin typeface="メイリオ" panose="020B0604030504040204" pitchFamily="50" charset="-128"/>
                          <a:ea typeface="メイリオ" panose="020B0604030504040204" pitchFamily="50" charset="-128"/>
                        </a:rPr>
                        <a:t>48</a:t>
                      </a:r>
                      <a:r>
                        <a:rPr kumimoji="1" lang="ja-JP" altLang="en-US" sz="1400" b="0" dirty="0">
                          <a:latin typeface="メイリオ" panose="020B0604030504040204" pitchFamily="50" charset="-128"/>
                          <a:ea typeface="メイリオ" panose="020B0604030504040204" pitchFamily="50" charset="-128"/>
                        </a:rPr>
                        <a:t>時間</a:t>
                      </a:r>
                    </a:p>
                    <a:p>
                      <a:pPr algn="ctr"/>
                      <a:r>
                        <a:rPr kumimoji="1" lang="ja-JP" altLang="en-US" sz="1400" b="0" dirty="0">
                          <a:latin typeface="メイリオ" panose="020B0604030504040204" pitchFamily="50" charset="-128"/>
                          <a:ea typeface="メイリオ" panose="020B0604030504040204" pitchFamily="50" charset="-128"/>
                        </a:rPr>
                        <a:t>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v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609207872"/>
                  </a:ext>
                </a:extLst>
              </a:tr>
              <a:tr h="492754">
                <a:tc>
                  <a:txBody>
                    <a:bodyPr/>
                    <a:lstStyle/>
                    <a:p>
                      <a:pPr algn="ctr"/>
                      <a:r>
                        <a:rPr kumimoji="1" lang="ja-JP" altLang="en-US" sz="1600" b="1" i="0" u="none" strike="noStrike" kern="1200" baseline="0" dirty="0">
                          <a:solidFill>
                            <a:schemeClr val="tx1"/>
                          </a:solidFill>
                          <a:latin typeface="メイリオ" panose="020B0604030504040204" pitchFamily="50" charset="-128"/>
                          <a:ea typeface="メイリオ" panose="020B0604030504040204" pitchFamily="50" charset="-128"/>
                          <a:cs typeface="+mn-cs"/>
                        </a:rPr>
                        <a:t>人命の安全確保</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高</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時間以内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492754">
                <a:tc>
                  <a:txBody>
                    <a:bodyPr/>
                    <a:lstStyle/>
                    <a:p>
                      <a:pPr algn="ctr"/>
                      <a:r>
                        <a:rPr kumimoji="1" lang="ja-JP" altLang="en-US" sz="1600" b="1" dirty="0">
                          <a:latin typeface="メイリオ" panose="020B0604030504040204" pitchFamily="50" charset="-128"/>
                          <a:ea typeface="メイリオ" panose="020B0604030504040204" pitchFamily="50" charset="-128"/>
                        </a:rPr>
                        <a:t>事業継続委員会編成</a:t>
                      </a:r>
                      <a:endParaRPr kumimoji="1" lang="ja-JP" altLang="en-US" sz="1600" b="1"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中</a:t>
                      </a:r>
                      <a:endParaRPr kumimoji="1" lang="en-US" altLang="ja-JP"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高</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1" dirty="0">
                          <a:latin typeface="メイリオ" panose="020B0604030504040204" pitchFamily="50" charset="-128"/>
                          <a:ea typeface="メイリオ" panose="020B0604030504040204" pitchFamily="50" charset="-128"/>
                        </a:rPr>
                        <a:t>12</a:t>
                      </a:r>
                      <a:r>
                        <a:rPr kumimoji="1" lang="ja-JP" altLang="en-US" sz="1600" b="1" dirty="0">
                          <a:latin typeface="メイリオ" panose="020B0604030504040204" pitchFamily="50" charset="-128"/>
                          <a:ea typeface="メイリオ" panose="020B0604030504040204" pitchFamily="50" charset="-128"/>
                        </a:rPr>
                        <a:t>時間以内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49275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baseline="0" dirty="0">
                          <a:solidFill>
                            <a:schemeClr val="tx1"/>
                          </a:solidFill>
                          <a:latin typeface="メイリオ" panose="020B0604030504040204" pitchFamily="50" charset="-128"/>
                          <a:ea typeface="メイリオ" panose="020B0604030504040204" pitchFamily="50" charset="-128"/>
                          <a:cs typeface="+mn-cs"/>
                        </a:rPr>
                        <a:t>被害状況の把握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中</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高</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1" dirty="0">
                          <a:latin typeface="メイリオ" panose="020B0604030504040204" pitchFamily="50" charset="-128"/>
                          <a:ea typeface="メイリオ" panose="020B0604030504040204" pitchFamily="50" charset="-128"/>
                        </a:rPr>
                        <a:t>12</a:t>
                      </a:r>
                      <a:r>
                        <a:rPr kumimoji="1" lang="ja-JP" altLang="en-US" sz="1600" b="1" dirty="0">
                          <a:latin typeface="メイリオ" panose="020B0604030504040204" pitchFamily="50" charset="-128"/>
                          <a:ea typeface="メイリオ" panose="020B0604030504040204" pitchFamily="50" charset="-128"/>
                        </a:rPr>
                        <a:t>時間以内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49275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baseline="0" dirty="0">
                          <a:solidFill>
                            <a:schemeClr val="tx1"/>
                          </a:solidFill>
                          <a:latin typeface="メイリオ" panose="020B0604030504040204" pitchFamily="50" charset="-128"/>
                          <a:ea typeface="メイリオ" panose="020B0604030504040204" pitchFamily="50" charset="-128"/>
                          <a:cs typeface="+mn-cs"/>
                        </a:rPr>
                        <a:t>被害情報の共有</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中</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高</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1" dirty="0">
                          <a:latin typeface="メイリオ" panose="020B0604030504040204" pitchFamily="50" charset="-128"/>
                          <a:ea typeface="メイリオ" panose="020B0604030504040204" pitchFamily="50" charset="-128"/>
                        </a:rPr>
                        <a:t>12</a:t>
                      </a:r>
                      <a:r>
                        <a:rPr kumimoji="1" lang="ja-JP" altLang="en-US" sz="1600" b="1" dirty="0">
                          <a:latin typeface="メイリオ" panose="020B0604030504040204" pitchFamily="50" charset="-128"/>
                          <a:ea typeface="メイリオ" panose="020B0604030504040204" pitchFamily="50" charset="-128"/>
                        </a:rPr>
                        <a:t>時間以内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69402009"/>
                  </a:ext>
                </a:extLst>
              </a:tr>
              <a:tr h="49275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事業継続対応方針決定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中</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高</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1" dirty="0">
                          <a:latin typeface="メイリオ" panose="020B0604030504040204" pitchFamily="50" charset="-128"/>
                          <a:ea typeface="メイリオ" panose="020B0604030504040204" pitchFamily="50" charset="-128"/>
                        </a:rPr>
                        <a:t>24</a:t>
                      </a:r>
                      <a:r>
                        <a:rPr kumimoji="1" lang="ja-JP" altLang="en-US" sz="1600" b="1" dirty="0">
                          <a:latin typeface="メイリオ" panose="020B0604030504040204" pitchFamily="50" charset="-128"/>
                          <a:ea typeface="メイリオ" panose="020B0604030504040204" pitchFamily="50" charset="-128"/>
                        </a:rPr>
                        <a:t>時間以内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89077196"/>
                  </a:ext>
                </a:extLst>
              </a:tr>
              <a:tr h="49275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危機対応の情報発信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中</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高</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1" dirty="0">
                          <a:latin typeface="メイリオ" panose="020B0604030504040204" pitchFamily="50" charset="-128"/>
                          <a:ea typeface="メイリオ" panose="020B0604030504040204" pitchFamily="50" charset="-128"/>
                        </a:rPr>
                        <a:t>24</a:t>
                      </a:r>
                      <a:r>
                        <a:rPr kumimoji="1" lang="ja-JP" altLang="en-US" sz="1600" b="1" dirty="0">
                          <a:latin typeface="メイリオ" panose="020B0604030504040204" pitchFamily="50" charset="-128"/>
                          <a:ea typeface="メイリオ" panose="020B0604030504040204" pitchFamily="50" charset="-128"/>
                        </a:rPr>
                        <a:t>時間以内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57018682"/>
                  </a:ext>
                </a:extLst>
              </a:tr>
              <a:tr h="49275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相談業務</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低</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中</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600" b="1" dirty="0">
                          <a:latin typeface="メイリオ" panose="020B0604030504040204" pitchFamily="50" charset="-128"/>
                          <a:ea typeface="メイリオ" panose="020B0604030504040204" pitchFamily="50" charset="-128"/>
                        </a:rPr>
                        <a:t>高</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1"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1" dirty="0">
                          <a:latin typeface="メイリオ" panose="020B0604030504040204" pitchFamily="50" charset="-128"/>
                          <a:ea typeface="メイリオ" panose="020B0604030504040204" pitchFamily="50" charset="-128"/>
                        </a:rPr>
                        <a:t>48</a:t>
                      </a:r>
                      <a:r>
                        <a:rPr kumimoji="1" lang="ja-JP" altLang="en-US" sz="1600" b="1" dirty="0">
                          <a:latin typeface="メイリオ" panose="020B0604030504040204" pitchFamily="50" charset="-128"/>
                          <a:ea typeface="メイリオ" panose="020B0604030504040204" pitchFamily="50" charset="-128"/>
                        </a:rPr>
                        <a:t>時間以内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261436429"/>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978874"/>
            <a:ext cx="9278937" cy="923330"/>
          </a:xfrm>
          <a:prstGeom prst="rect">
            <a:avLst/>
          </a:prstGeom>
          <a:noFill/>
        </p:spPr>
        <p:txBody>
          <a:bodyPr wrap="square" rtlCol="0">
            <a:spAutoFit/>
          </a:bodyPr>
          <a:lstStyle/>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不測の事態発生時における全社共通の重要業務と目標復旧時間を以下のとおりとする。</a:t>
            </a:r>
          </a:p>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商工会の本業に当たる経営支援業務の早期復旧並びに、地域事業者の被災情報の収集伝達に早期に移行するため以下のスケジュール達成を目標とする。</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1657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7.</a:t>
            </a:r>
            <a:r>
              <a:rPr lang="zh-TW" altLang="en-US" dirty="0"/>
              <a:t>事業継続戦略</a:t>
            </a:r>
            <a:endParaRPr lang="ja-JP" altLang="en-US" dirty="0"/>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2468877599"/>
              </p:ext>
            </p:extLst>
          </p:nvPr>
        </p:nvGraphicFramePr>
        <p:xfrm>
          <a:off x="247873" y="3178847"/>
          <a:ext cx="9447112" cy="2361864"/>
        </p:xfrm>
        <a:graphic>
          <a:graphicData uri="http://schemas.openxmlformats.org/drawingml/2006/table">
            <a:tbl>
              <a:tblPr firstRow="1" bandRow="1">
                <a:tableStyleId>{BC89EF96-8CEA-46FF-86C4-4CE0E7609802}</a:tableStyleId>
              </a:tblPr>
              <a:tblGrid>
                <a:gridCol w="1967789">
                  <a:extLst>
                    <a:ext uri="{9D8B030D-6E8A-4147-A177-3AD203B41FA5}">
                      <a16:colId xmlns:a16="http://schemas.microsoft.com/office/drawing/2014/main" val="3347851902"/>
                    </a:ext>
                  </a:extLst>
                </a:gridCol>
                <a:gridCol w="7479323">
                  <a:extLst>
                    <a:ext uri="{9D8B030D-6E8A-4147-A177-3AD203B41FA5}">
                      <a16:colId xmlns:a16="http://schemas.microsoft.com/office/drawing/2014/main" val="1078431094"/>
                    </a:ext>
                  </a:extLst>
                </a:gridCol>
              </a:tblGrid>
              <a:tr h="467030">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事業継続戦略</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lang="ja-JP" altLang="en-US" sz="1400" b="0" i="0" u="none" strike="noStrike" baseline="0" dirty="0">
                          <a:solidFill>
                            <a:srgbClr val="181C1E"/>
                          </a:solidFill>
                          <a:latin typeface="メイリオ" panose="020B0604030504040204" pitchFamily="50" charset="-128"/>
                          <a:ea typeface="メイリオ" panose="020B0604030504040204" pitchFamily="50" charset="-128"/>
                        </a:rPr>
                        <a:t>事業継続戦略の発動</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492754">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復旧戦略</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軽微な被害（</a:t>
                      </a:r>
                      <a:r>
                        <a:rPr kumimoji="1" lang="en-US" altLang="ja-JP" sz="1600" b="0" dirty="0">
                          <a:latin typeface="メイリオ" panose="020B0604030504040204" pitchFamily="50" charset="-128"/>
                          <a:ea typeface="メイリオ" panose="020B0604030504040204" pitchFamily="50" charset="-128"/>
                        </a:rPr>
                        <a:t>2</a:t>
                      </a:r>
                      <a:r>
                        <a:rPr kumimoji="1" lang="ja-JP" altLang="en-US" sz="1600" b="0" dirty="0">
                          <a:latin typeface="メイリオ" panose="020B0604030504040204" pitchFamily="50" charset="-128"/>
                          <a:ea typeface="メイリオ" panose="020B0604030504040204" pitchFamily="50" charset="-128"/>
                        </a:rPr>
                        <a:t>日以内に相談業務再開可能）の場合には現地復旧</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492754">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代替戦略</a:t>
                      </a: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市内</a:t>
                      </a: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甚大な被害（</a:t>
                      </a:r>
                      <a:r>
                        <a:rPr kumimoji="1" lang="en-US" altLang="ja-JP" sz="1600" b="0" dirty="0">
                          <a:latin typeface="メイリオ" panose="020B0604030504040204" pitchFamily="50" charset="-128"/>
                          <a:ea typeface="メイリオ" panose="020B0604030504040204" pitchFamily="50" charset="-128"/>
                        </a:rPr>
                        <a:t>2</a:t>
                      </a:r>
                      <a:r>
                        <a:rPr kumimoji="1" lang="ja-JP" altLang="en-US" sz="1600" b="0" dirty="0">
                          <a:latin typeface="メイリオ" panose="020B0604030504040204" pitchFamily="50" charset="-128"/>
                          <a:ea typeface="メイリオ" panose="020B0604030504040204" pitchFamily="50" charset="-128"/>
                        </a:rPr>
                        <a:t>日以内に相談業務再開は困難）の場合には利用可能な会場</a:t>
                      </a:r>
                      <a:r>
                        <a:rPr kumimoji="1" lang="en-US" altLang="ja-JP" sz="1600" b="0" dirty="0">
                          <a:latin typeface="メイリオ" panose="020B0604030504040204" pitchFamily="50" charset="-128"/>
                          <a:ea typeface="メイリオ" panose="020B0604030504040204" pitchFamily="50" charset="-128"/>
                        </a:rPr>
                        <a:t>(</a:t>
                      </a:r>
                      <a:r>
                        <a:rPr kumimoji="1" lang="ja-JP" altLang="en-US" sz="1600" b="0" dirty="0">
                          <a:latin typeface="メイリオ" panose="020B0604030504040204" pitchFamily="50" charset="-128"/>
                          <a:ea typeface="メイリオ" panose="020B0604030504040204" pitchFamily="50" charset="-128"/>
                        </a:rPr>
                        <a:t>市役所などの公共施設等</a:t>
                      </a:r>
                      <a:r>
                        <a:rPr kumimoji="1" lang="en-US" altLang="ja-JP" sz="1600" b="0" dirty="0">
                          <a:latin typeface="メイリオ" panose="020B0604030504040204" pitchFamily="50" charset="-128"/>
                          <a:ea typeface="メイリオ" panose="020B0604030504040204" pitchFamily="50" charset="-128"/>
                        </a:rPr>
                        <a:t>)</a:t>
                      </a:r>
                      <a:r>
                        <a:rPr kumimoji="1" lang="ja-JP" altLang="en-US" sz="1600" b="0" dirty="0">
                          <a:latin typeface="メイリオ" panose="020B0604030504040204" pitchFamily="50" charset="-128"/>
                          <a:ea typeface="メイリオ" panose="020B0604030504040204" pitchFamily="50" charset="-128"/>
                        </a:rPr>
                        <a:t>で相談業務を行う。</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49275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代替戦略</a:t>
                      </a: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市外</a:t>
                      </a: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甚大な被害（</a:t>
                      </a:r>
                      <a:r>
                        <a:rPr kumimoji="1" lang="en-US" altLang="ja-JP" sz="1600" b="0" dirty="0">
                          <a:latin typeface="メイリオ" panose="020B0604030504040204" pitchFamily="50" charset="-128"/>
                          <a:ea typeface="メイリオ" panose="020B0604030504040204" pitchFamily="50" charset="-128"/>
                        </a:rPr>
                        <a:t>2</a:t>
                      </a:r>
                      <a:r>
                        <a:rPr kumimoji="1" lang="ja-JP" altLang="en-US" sz="1600" b="0" dirty="0">
                          <a:latin typeface="メイリオ" panose="020B0604030504040204" pitchFamily="50" charset="-128"/>
                          <a:ea typeface="メイリオ" panose="020B0604030504040204" pitchFamily="50" charset="-128"/>
                        </a:rPr>
                        <a:t>日以内に相談業務再開は困難）の場合かつ市内での代替地での相談業務が困難な場合には、岐阜県商工会連合会、全国商工会連合会に代替相談業務を依頼する。（代替相談業務＝人員派遣・遠隔地電話相談等）</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978874"/>
            <a:ext cx="9278937" cy="2031325"/>
          </a:xfrm>
          <a:prstGeom prst="rect">
            <a:avLst/>
          </a:prstGeom>
          <a:noFill/>
        </p:spPr>
        <p:txBody>
          <a:bodyPr wrap="square" rtlCol="0">
            <a:spAutoFit/>
          </a:bodyPr>
          <a:lstStyle/>
          <a:p>
            <a:pPr algn="l"/>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事業継続戦略の定義</a:t>
            </a:r>
          </a:p>
          <a:p>
            <a:pPr marL="285750" indent="-285750" algn="l">
              <a:buFont typeface="Arial" panose="020B0604020202020204" pitchFamily="34" charset="0"/>
              <a:buChar char="•"/>
            </a:pPr>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「事業継続戦略」</a:t>
            </a:r>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とは、災害等の危機事象発生時に事業継続のために必要な重要業務及び目標復旧時間を達成するための、状況に合わせた複数の対応手段である。</a:t>
            </a:r>
          </a:p>
          <a:p>
            <a:pPr marL="285750" indent="-285750" algn="l">
              <a:buFont typeface="Arial" panose="020B0604020202020204" pitchFamily="34" charset="0"/>
              <a:buChar char="•"/>
            </a:pPr>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「事業継続戦略の発動」</a:t>
            </a:r>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とは、発生した状況に合わせて最適な対応方法（戦略）を決定する発動権限者の意思決定を指す。</a:t>
            </a:r>
          </a:p>
          <a:p>
            <a:pPr algn="l"/>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事業継続戦略</a:t>
            </a:r>
          </a:p>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不測の事態発生時における目標達成のための事業継続戦略は以下のとおりとする。</a:t>
            </a:r>
            <a:endParaRPr kumimoji="1" lang="ja-JP" altLang="en-US" sz="1400" dirty="0">
              <a:latin typeface="メイリオ" panose="020B0604030504040204" pitchFamily="50" charset="-128"/>
              <a:ea typeface="メイリオ" panose="020B0604030504040204" pitchFamily="50" charset="-128"/>
            </a:endParaRPr>
          </a:p>
        </p:txBody>
      </p:sp>
      <p:sp>
        <p:nvSpPr>
          <p:cNvPr id="7" name="テキスト ボックス 6">
            <a:extLst>
              <a:ext uri="{FF2B5EF4-FFF2-40B4-BE49-F238E27FC236}">
                <a16:creationId xmlns:a16="http://schemas.microsoft.com/office/drawing/2014/main" id="{8BD16002-D752-4B64-A192-CD58D29AEE97}"/>
              </a:ext>
            </a:extLst>
          </p:cNvPr>
          <p:cNvSpPr txBox="1"/>
          <p:nvPr/>
        </p:nvSpPr>
        <p:spPr>
          <a:xfrm>
            <a:off x="247873" y="5709359"/>
            <a:ext cx="9591963" cy="584775"/>
          </a:xfrm>
          <a:prstGeom prst="rect">
            <a:avLst/>
          </a:prstGeom>
          <a:noFill/>
        </p:spPr>
        <p:txBody>
          <a:bodyPr wrap="square">
            <a:spAutoFit/>
          </a:bodyPr>
          <a:lstStyle/>
          <a:p>
            <a:pPr algn="l"/>
            <a:r>
              <a:rPr lang="en-US" altLang="ja-JP" sz="1600" b="0" i="0" u="none" strike="noStrike" baseline="0" dirty="0">
                <a:solidFill>
                  <a:srgbClr val="14191A"/>
                </a:solidFill>
                <a:latin typeface="メイリオ" panose="020B0604030504040204" pitchFamily="50" charset="-128"/>
                <a:ea typeface="メイリオ" panose="020B0604030504040204" pitchFamily="50" charset="-128"/>
              </a:rPr>
              <a:t>※2</a:t>
            </a:r>
            <a:r>
              <a:rPr lang="ja-JP" altLang="en-US" sz="1600" b="0" i="0" u="none" strike="noStrike" baseline="0" dirty="0">
                <a:solidFill>
                  <a:srgbClr val="14191A"/>
                </a:solidFill>
                <a:latin typeface="メイリオ" panose="020B0604030504040204" pitchFamily="50" charset="-128"/>
                <a:ea typeface="メイリオ" panose="020B0604030504040204" pitchFamily="50" charset="-128"/>
              </a:rPr>
              <a:t>日以内に相談業務再開可能とする判断基準</a:t>
            </a:r>
          </a:p>
          <a:p>
            <a:pPr algn="l"/>
            <a:r>
              <a:rPr lang="ja-JP" altLang="en-US" sz="1600" b="0" i="0" u="none" strike="noStrike" baseline="0" dirty="0">
                <a:solidFill>
                  <a:srgbClr val="14191A"/>
                </a:solidFill>
                <a:latin typeface="メイリオ" panose="020B0604030504040204" pitchFamily="50" charset="-128"/>
                <a:ea typeface="メイリオ" panose="020B0604030504040204" pitchFamily="50" charset="-128"/>
              </a:rPr>
              <a:t>経営指導員等の支援業務対応可否、事務所内ネットワークの稼働有無、公用車・交通網の利用可否</a:t>
            </a:r>
          </a:p>
        </p:txBody>
      </p:sp>
    </p:spTree>
    <p:extLst>
      <p:ext uri="{BB962C8B-B14F-4D97-AF65-F5344CB8AC3E}">
        <p14:creationId xmlns:p14="http://schemas.microsoft.com/office/powerpoint/2010/main" val="365111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5" name="コネクタ: カギ線 14">
            <a:extLst>
              <a:ext uri="{FF2B5EF4-FFF2-40B4-BE49-F238E27FC236}">
                <a16:creationId xmlns:a16="http://schemas.microsoft.com/office/drawing/2014/main" id="{EF0A3209-36D9-437E-A910-EE50DEAE2665}"/>
              </a:ext>
            </a:extLst>
          </p:cNvPr>
          <p:cNvCxnSpPr>
            <a:cxnSpLocks/>
            <a:stCxn id="9" idx="2"/>
            <a:endCxn id="10" idx="0"/>
          </p:cNvCxnSpPr>
          <p:nvPr/>
        </p:nvCxnSpPr>
        <p:spPr>
          <a:xfrm rot="5400000">
            <a:off x="3927291" y="4316617"/>
            <a:ext cx="201721" cy="1849698"/>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16" name="コネクタ: カギ線 15">
            <a:extLst>
              <a:ext uri="{FF2B5EF4-FFF2-40B4-BE49-F238E27FC236}">
                <a16:creationId xmlns:a16="http://schemas.microsoft.com/office/drawing/2014/main" id="{B795E04A-ADAA-4FF0-B485-8D105EB0AEAD}"/>
              </a:ext>
            </a:extLst>
          </p:cNvPr>
          <p:cNvCxnSpPr>
            <a:cxnSpLocks/>
            <a:stCxn id="9" idx="2"/>
            <a:endCxn id="11" idx="0"/>
          </p:cNvCxnSpPr>
          <p:nvPr/>
        </p:nvCxnSpPr>
        <p:spPr>
          <a:xfrm rot="16200000" flipH="1">
            <a:off x="5785398" y="4308207"/>
            <a:ext cx="201721" cy="1866517"/>
          </a:xfrm>
          <a:prstGeom prst="bentConnector3">
            <a:avLst>
              <a:gd name="adj1" fmla="val 50000"/>
            </a:avLst>
          </a:prstGeom>
        </p:spPr>
        <p:style>
          <a:lnRef idx="1">
            <a:schemeClr val="accent1"/>
          </a:lnRef>
          <a:fillRef idx="0">
            <a:schemeClr val="accent1"/>
          </a:fillRef>
          <a:effectRef idx="0">
            <a:schemeClr val="accent1"/>
          </a:effectRef>
          <a:fontRef idx="minor">
            <a:schemeClr val="tx1"/>
          </a:fontRef>
        </p:style>
      </p:cxnSp>
      <p:sp>
        <p:nvSpPr>
          <p:cNvPr id="12" name="正方形/長方形 11">
            <a:extLst>
              <a:ext uri="{FF2B5EF4-FFF2-40B4-BE49-F238E27FC236}">
                <a16:creationId xmlns:a16="http://schemas.microsoft.com/office/drawing/2014/main" id="{6466B711-E750-46F7-8B9C-E2F30AB11C5B}"/>
              </a:ext>
            </a:extLst>
          </p:cNvPr>
          <p:cNvSpPr/>
          <p:nvPr/>
        </p:nvSpPr>
        <p:spPr>
          <a:xfrm>
            <a:off x="1479656" y="5807855"/>
            <a:ext cx="3247292" cy="628113"/>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被災状況の把握・報告・対策</a:t>
            </a:r>
          </a:p>
          <a:p>
            <a:pPr algn="ctr"/>
            <a:r>
              <a:rPr kumimoji="1" lang="ja-JP" altLang="en-US" sz="1600" dirty="0">
                <a:solidFill>
                  <a:schemeClr val="tx1"/>
                </a:solidFill>
                <a:latin typeface="メイリオ" panose="020B0604030504040204" pitchFamily="50" charset="-128"/>
                <a:ea typeface="メイリオ" panose="020B0604030504040204" pitchFamily="50" charset="-128"/>
              </a:rPr>
              <a:t>（体制整備）</a:t>
            </a:r>
          </a:p>
        </p:txBody>
      </p:sp>
      <p:sp>
        <p:nvSpPr>
          <p:cNvPr id="13" name="正方形/長方形 12">
            <a:extLst>
              <a:ext uri="{FF2B5EF4-FFF2-40B4-BE49-F238E27FC236}">
                <a16:creationId xmlns:a16="http://schemas.microsoft.com/office/drawing/2014/main" id="{3CED44A4-20E1-4A37-BEEE-A9CBA0564896}"/>
              </a:ext>
            </a:extLst>
          </p:cNvPr>
          <p:cNvSpPr/>
          <p:nvPr/>
        </p:nvSpPr>
        <p:spPr>
          <a:xfrm>
            <a:off x="5195871" y="5807855"/>
            <a:ext cx="3247292" cy="628113"/>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a:solidFill>
                  <a:schemeClr val="tx1"/>
                </a:solidFill>
                <a:latin typeface="メイリオ" panose="020B0604030504040204" pitchFamily="50" charset="-128"/>
                <a:ea typeface="メイリオ" panose="020B0604030504040204" pitchFamily="50" charset="-128"/>
              </a:rPr>
              <a:t>支援業務の復旧と対策</a:t>
            </a:r>
          </a:p>
          <a:p>
            <a:pPr algn="ctr"/>
            <a:r>
              <a:rPr kumimoji="1" lang="ja-JP" altLang="en-US" sz="1600" dirty="0">
                <a:solidFill>
                  <a:schemeClr val="tx1"/>
                </a:solidFill>
                <a:latin typeface="メイリオ" panose="020B0604030504040204" pitchFamily="50" charset="-128"/>
                <a:ea typeface="メイリオ" panose="020B0604030504040204" pitchFamily="50" charset="-128"/>
              </a:rPr>
              <a:t>（業務復旧）</a:t>
            </a:r>
          </a:p>
        </p:txBody>
      </p:sp>
      <p:sp>
        <p:nvSpPr>
          <p:cNvPr id="2" name="タイトル 1"/>
          <p:cNvSpPr>
            <a:spLocks noGrp="1"/>
          </p:cNvSpPr>
          <p:nvPr>
            <p:ph type="title"/>
          </p:nvPr>
        </p:nvSpPr>
        <p:spPr/>
        <p:txBody>
          <a:bodyPr rtlCol="0">
            <a:normAutofit/>
          </a:bodyPr>
          <a:lstStyle/>
          <a:p>
            <a:pPr rtl="0"/>
            <a:r>
              <a:rPr lang="en-US" altLang="ja-JP" dirty="0"/>
              <a:t>8.</a:t>
            </a:r>
            <a:r>
              <a:rPr lang="ja-JP" altLang="en-US" dirty="0"/>
              <a:t>非常時における対応体制</a:t>
            </a:r>
          </a:p>
        </p:txBody>
      </p:sp>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978874"/>
            <a:ext cx="9278937" cy="3447098"/>
          </a:xfrm>
          <a:prstGeom prst="rect">
            <a:avLst/>
          </a:prstGeom>
          <a:noFill/>
        </p:spPr>
        <p:txBody>
          <a:bodyPr wrap="square" rtlCol="0">
            <a:spAutoFit/>
          </a:bodyPr>
          <a:lstStyle/>
          <a:p>
            <a:pPr algn="l"/>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非常時の対応体制の設置基準</a:t>
            </a:r>
          </a:p>
          <a:p>
            <a:pPr marL="342900" indent="-342900" algn="l">
              <a:buFont typeface="+mj-ea"/>
              <a:buAutoNum type="circleNumDbPlain"/>
            </a:pPr>
            <a:r>
              <a:rPr lang="ja-JP" altLang="en-US" sz="1600" i="0" u="none" strike="noStrike" baseline="0" dirty="0">
                <a:solidFill>
                  <a:srgbClr val="181C1E"/>
                </a:solidFill>
                <a:latin typeface="メイリオ" panose="020B0604030504040204" pitchFamily="50" charset="-128"/>
                <a:ea typeface="メイリオ" panose="020B0604030504040204" pitchFamily="50" charset="-128"/>
              </a:rPr>
              <a:t>主要拠点所在地における震度</a:t>
            </a:r>
            <a:r>
              <a:rPr lang="en-US" altLang="ja-JP" sz="1600" i="0" u="none" strike="noStrike" baseline="0" dirty="0">
                <a:solidFill>
                  <a:srgbClr val="181C1E"/>
                </a:solidFill>
                <a:latin typeface="メイリオ" panose="020B0604030504040204" pitchFamily="50" charset="-128"/>
                <a:ea typeface="メイリオ" panose="020B0604030504040204" pitchFamily="50" charset="-128"/>
              </a:rPr>
              <a:t>5</a:t>
            </a:r>
            <a:r>
              <a:rPr lang="ja-JP" altLang="en-US" sz="1600" i="0" u="none" strike="noStrike" baseline="0" dirty="0">
                <a:solidFill>
                  <a:srgbClr val="181C1E"/>
                </a:solidFill>
                <a:latin typeface="メイリオ" panose="020B0604030504040204" pitchFamily="50" charset="-128"/>
                <a:ea typeface="メイリオ" panose="020B0604030504040204" pitchFamily="50" charset="-128"/>
              </a:rPr>
              <a:t>強以上の地震発生時</a:t>
            </a:r>
          </a:p>
          <a:p>
            <a:pPr marL="342900" indent="-342900" algn="l">
              <a:buFont typeface="+mj-ea"/>
              <a:buAutoNum type="circleNumDbPlain"/>
            </a:pPr>
            <a:r>
              <a:rPr lang="ja-JP" altLang="en-US" sz="1600" i="0" u="none" strike="noStrike" baseline="0" dirty="0">
                <a:solidFill>
                  <a:srgbClr val="181C1E"/>
                </a:solidFill>
                <a:latin typeface="メイリオ" panose="020B0604030504040204" pitchFamily="50" charset="-128"/>
                <a:ea typeface="メイリオ" panose="020B0604030504040204" pitchFamily="50" charset="-128"/>
              </a:rPr>
              <a:t>その他自然災害や危機事象発生時において事業継続委員会委員長（委員長が参集不可の場合、代行者を委員会内で選任）が設置判断をした時</a:t>
            </a:r>
            <a:endParaRPr lang="en-US" altLang="ja-JP" sz="1600" i="0" u="none" strike="noStrike" baseline="0" dirty="0">
              <a:solidFill>
                <a:srgbClr val="181C1E"/>
              </a:solidFill>
              <a:latin typeface="メイリオ" panose="020B0604030504040204" pitchFamily="50" charset="-128"/>
              <a:ea typeface="メイリオ" panose="020B0604030504040204" pitchFamily="50" charset="-128"/>
            </a:endParaRPr>
          </a:p>
          <a:p>
            <a:pPr marL="342900" indent="-342900" algn="l">
              <a:buFont typeface="+mj-ea"/>
              <a:buAutoNum type="circleNumDbPlain"/>
            </a:pPr>
            <a:endParaRPr lang="ja-JP" altLang="en-US" sz="1800" i="0" u="none" strike="noStrike" baseline="0" dirty="0">
              <a:solidFill>
                <a:srgbClr val="181C1E"/>
              </a:solidFill>
              <a:latin typeface="メイリオ" panose="020B0604030504040204" pitchFamily="50" charset="-128"/>
              <a:ea typeface="メイリオ" panose="020B0604030504040204" pitchFamily="50" charset="-128"/>
            </a:endParaRPr>
          </a:p>
          <a:p>
            <a:pPr algn="l"/>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事業継続戦略の発動</a:t>
            </a:r>
          </a:p>
          <a:p>
            <a:pPr marL="285750" indent="-285750" algn="l">
              <a:buFont typeface="Arial" panose="020B0604020202020204" pitchFamily="34" charset="0"/>
              <a:buChar char="•"/>
            </a:pPr>
            <a:r>
              <a:rPr lang="ja-JP" altLang="en-US" sz="1600" i="0" u="none" strike="noStrike" baseline="0" dirty="0">
                <a:solidFill>
                  <a:srgbClr val="181C1E"/>
                </a:solidFill>
                <a:latin typeface="メイリオ" panose="020B0604030504040204" pitchFamily="50" charset="-128"/>
                <a:ea typeface="メイリオ" panose="020B0604030504040204" pitchFamily="50" charset="-128"/>
              </a:rPr>
              <a:t>通常のオペレーションでは目標復旧時間内での復旧が困難と事業継続委員会委員長あるいは代行者が判断した場合には、速やかに事業継続戦略を発動し、あらかじめ定められた手順により業務再開を行う。</a:t>
            </a:r>
            <a:endParaRPr lang="en-US" altLang="ja-JP" sz="1600" i="0" u="none" strike="noStrike" baseline="0" dirty="0">
              <a:solidFill>
                <a:srgbClr val="181C1E"/>
              </a:solidFill>
              <a:latin typeface="メイリオ" panose="020B0604030504040204" pitchFamily="50" charset="-128"/>
              <a:ea typeface="メイリオ" panose="020B0604030504040204" pitchFamily="50" charset="-128"/>
            </a:endParaRPr>
          </a:p>
          <a:p>
            <a:pPr marL="285750" indent="-285750" algn="l">
              <a:buFont typeface="Arial" panose="020B0604020202020204" pitchFamily="34" charset="0"/>
              <a:buChar char="•"/>
            </a:pPr>
            <a:r>
              <a:rPr lang="ja-JP" altLang="en-US" sz="1600" i="0" u="none" strike="noStrike" baseline="0" dirty="0">
                <a:solidFill>
                  <a:srgbClr val="181C1E"/>
                </a:solidFill>
                <a:latin typeface="メイリオ" panose="020B0604030504040204" pitchFamily="50" charset="-128"/>
                <a:ea typeface="メイリオ" panose="020B0604030504040204" pitchFamily="50" charset="-128"/>
              </a:rPr>
              <a:t>また、運営責任者は参集可能職員の状況を鑑みて、防災チーム並びに事業継続チームのスタッフ並びにリーターを任命する。</a:t>
            </a:r>
          </a:p>
          <a:p>
            <a:pPr algn="l"/>
            <a:endParaRPr kumimoji="1" lang="ja-JP" altLang="en-US" sz="1600" dirty="0">
              <a:solidFill>
                <a:srgbClr val="181C1E"/>
              </a:solidFill>
              <a:latin typeface="メイリオ" panose="020B0604030504040204" pitchFamily="50" charset="-128"/>
              <a:ea typeface="メイリオ" panose="020B0604030504040204" pitchFamily="50" charset="-128"/>
            </a:endParaRPr>
          </a:p>
          <a:p>
            <a:pPr algn="l"/>
            <a:r>
              <a:rPr kumimoji="1" lang="ja-JP" altLang="en-US" sz="2000" b="1" dirty="0">
                <a:latin typeface="メイリオ" panose="020B0604030504040204" pitchFamily="50" charset="-128"/>
                <a:ea typeface="メイリオ" panose="020B0604030504040204" pitchFamily="50" charset="-128"/>
              </a:rPr>
              <a:t>非常時対応体制図</a:t>
            </a:r>
          </a:p>
        </p:txBody>
      </p:sp>
      <p:sp>
        <p:nvSpPr>
          <p:cNvPr id="8" name="正方形/長方形 7">
            <a:extLst>
              <a:ext uri="{FF2B5EF4-FFF2-40B4-BE49-F238E27FC236}">
                <a16:creationId xmlns:a16="http://schemas.microsoft.com/office/drawing/2014/main" id="{34B741F0-7104-471E-B965-95F6F07E012D}"/>
              </a:ext>
            </a:extLst>
          </p:cNvPr>
          <p:cNvSpPr/>
          <p:nvPr/>
        </p:nvSpPr>
        <p:spPr>
          <a:xfrm>
            <a:off x="3329354" y="4054721"/>
            <a:ext cx="3247292" cy="4655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事業継続委員会　委員長　</a:t>
            </a:r>
          </a:p>
        </p:txBody>
      </p:sp>
      <p:sp>
        <p:nvSpPr>
          <p:cNvPr id="9" name="正方形/長方形 8">
            <a:extLst>
              <a:ext uri="{FF2B5EF4-FFF2-40B4-BE49-F238E27FC236}">
                <a16:creationId xmlns:a16="http://schemas.microsoft.com/office/drawing/2014/main" id="{50A5D231-B3C2-4534-BA42-F3F522581BD9}"/>
              </a:ext>
            </a:extLst>
          </p:cNvPr>
          <p:cNvSpPr/>
          <p:nvPr/>
        </p:nvSpPr>
        <p:spPr>
          <a:xfrm>
            <a:off x="3329354" y="4675078"/>
            <a:ext cx="3247292" cy="4655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事業継続委員会　運営責任者</a:t>
            </a:r>
          </a:p>
        </p:txBody>
      </p:sp>
      <p:sp>
        <p:nvSpPr>
          <p:cNvPr id="10" name="正方形/長方形 9">
            <a:extLst>
              <a:ext uri="{FF2B5EF4-FFF2-40B4-BE49-F238E27FC236}">
                <a16:creationId xmlns:a16="http://schemas.microsoft.com/office/drawing/2014/main" id="{9BE5F473-3944-4713-80D6-B0E3C10AA590}"/>
              </a:ext>
            </a:extLst>
          </p:cNvPr>
          <p:cNvSpPr/>
          <p:nvPr/>
        </p:nvSpPr>
        <p:spPr>
          <a:xfrm>
            <a:off x="1479656" y="5342327"/>
            <a:ext cx="3247292" cy="4655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防災チーム</a:t>
            </a:r>
          </a:p>
        </p:txBody>
      </p:sp>
      <p:sp>
        <p:nvSpPr>
          <p:cNvPr id="11" name="正方形/長方形 10">
            <a:extLst>
              <a:ext uri="{FF2B5EF4-FFF2-40B4-BE49-F238E27FC236}">
                <a16:creationId xmlns:a16="http://schemas.microsoft.com/office/drawing/2014/main" id="{8B4470D2-D40C-46EF-BF23-306E3EED71CA}"/>
              </a:ext>
            </a:extLst>
          </p:cNvPr>
          <p:cNvSpPr/>
          <p:nvPr/>
        </p:nvSpPr>
        <p:spPr>
          <a:xfrm>
            <a:off x="5195871" y="5342327"/>
            <a:ext cx="3247292" cy="465528"/>
          </a:xfrm>
          <a:prstGeom prst="rect">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a:latin typeface="メイリオ" panose="020B0604030504040204" pitchFamily="50" charset="-128"/>
                <a:ea typeface="メイリオ" panose="020B0604030504040204" pitchFamily="50" charset="-128"/>
              </a:rPr>
              <a:t>事業継続チーム</a:t>
            </a:r>
          </a:p>
        </p:txBody>
      </p:sp>
      <p:cxnSp>
        <p:nvCxnSpPr>
          <p:cNvPr id="22" name="直線コネクタ 21">
            <a:extLst>
              <a:ext uri="{FF2B5EF4-FFF2-40B4-BE49-F238E27FC236}">
                <a16:creationId xmlns:a16="http://schemas.microsoft.com/office/drawing/2014/main" id="{AB44DABE-C097-4FEE-97F5-00211620F3A7}"/>
              </a:ext>
            </a:extLst>
          </p:cNvPr>
          <p:cNvCxnSpPr>
            <a:stCxn id="8" idx="2"/>
            <a:endCxn id="9" idx="0"/>
          </p:cNvCxnSpPr>
          <p:nvPr/>
        </p:nvCxnSpPr>
        <p:spPr>
          <a:xfrm>
            <a:off x="4953000" y="4520249"/>
            <a:ext cx="0" cy="154829"/>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08606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9.</a:t>
            </a:r>
            <a:r>
              <a:rPr lang="ja-JP" altLang="en-US" dirty="0"/>
              <a:t>非常時における対応行動手順</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2305404080"/>
              </p:ext>
            </p:extLst>
          </p:nvPr>
        </p:nvGraphicFramePr>
        <p:xfrm>
          <a:off x="128954" y="1348206"/>
          <a:ext cx="9624647" cy="5076040"/>
        </p:xfrm>
        <a:graphic>
          <a:graphicData uri="http://schemas.openxmlformats.org/drawingml/2006/table">
            <a:tbl>
              <a:tblPr firstRow="1" bandRow="1">
                <a:tableStyleId>{BC89EF96-8CEA-46FF-86C4-4CE0E7609802}</a:tableStyleId>
              </a:tblPr>
              <a:tblGrid>
                <a:gridCol w="401862">
                  <a:extLst>
                    <a:ext uri="{9D8B030D-6E8A-4147-A177-3AD203B41FA5}">
                      <a16:colId xmlns:a16="http://schemas.microsoft.com/office/drawing/2014/main" val="3347851902"/>
                    </a:ext>
                  </a:extLst>
                </a:gridCol>
                <a:gridCol w="3440358">
                  <a:extLst>
                    <a:ext uri="{9D8B030D-6E8A-4147-A177-3AD203B41FA5}">
                      <a16:colId xmlns:a16="http://schemas.microsoft.com/office/drawing/2014/main" val="1078431094"/>
                    </a:ext>
                  </a:extLst>
                </a:gridCol>
                <a:gridCol w="2530119">
                  <a:extLst>
                    <a:ext uri="{9D8B030D-6E8A-4147-A177-3AD203B41FA5}">
                      <a16:colId xmlns:a16="http://schemas.microsoft.com/office/drawing/2014/main" val="2494229444"/>
                    </a:ext>
                  </a:extLst>
                </a:gridCol>
                <a:gridCol w="1312100">
                  <a:extLst>
                    <a:ext uri="{9D8B030D-6E8A-4147-A177-3AD203B41FA5}">
                      <a16:colId xmlns:a16="http://schemas.microsoft.com/office/drawing/2014/main" val="1118324614"/>
                    </a:ext>
                  </a:extLst>
                </a:gridCol>
                <a:gridCol w="646736">
                  <a:extLst>
                    <a:ext uri="{9D8B030D-6E8A-4147-A177-3AD203B41FA5}">
                      <a16:colId xmlns:a16="http://schemas.microsoft.com/office/drawing/2014/main" val="1332800111"/>
                    </a:ext>
                  </a:extLst>
                </a:gridCol>
                <a:gridCol w="646736">
                  <a:extLst>
                    <a:ext uri="{9D8B030D-6E8A-4147-A177-3AD203B41FA5}">
                      <a16:colId xmlns:a16="http://schemas.microsoft.com/office/drawing/2014/main" val="3347989540"/>
                    </a:ext>
                  </a:extLst>
                </a:gridCol>
                <a:gridCol w="646736">
                  <a:extLst>
                    <a:ext uri="{9D8B030D-6E8A-4147-A177-3AD203B41FA5}">
                      <a16:colId xmlns:a16="http://schemas.microsoft.com/office/drawing/2014/main" val="524968981"/>
                    </a:ext>
                  </a:extLst>
                </a:gridCol>
              </a:tblGrid>
              <a:tr h="551116">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手順</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対応流れ</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リソース</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指示者</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担当</a:t>
                      </a:r>
                      <a:r>
                        <a:rPr kumimoji="1" lang="en-US" altLang="ja-JP" sz="1400" b="0" dirty="0">
                          <a:latin typeface="メイリオ" panose="020B0604030504040204" pitchFamily="50" charset="-128"/>
                          <a:ea typeface="メイリオ" panose="020B0604030504040204" pitchFamily="50" charset="-128"/>
                        </a:rPr>
                        <a:t>)</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目標時間</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所要時間</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完了確認</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1474028">
                <a:tc>
                  <a:txBody>
                    <a:bodyPr/>
                    <a:lstStyle/>
                    <a:p>
                      <a:pPr algn="ct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1</a:t>
                      </a: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勤務時間中に発災した場合、点呼による職員の安全確認とともに、来客者の有無と安全確認を実施する。外出中の職員がいる場合、継続的な安否確認をする。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職員名簿、勤務スケジュール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委員長</a:t>
                      </a:r>
                    </a:p>
                    <a:p>
                      <a:r>
                        <a:rPr kumimoji="1" lang="ja-JP" altLang="en-US" sz="1600" dirty="0">
                          <a:latin typeface="メイリオ" panose="020B0604030504040204" pitchFamily="50" charset="-128"/>
                          <a:ea typeface="メイリオ" panose="020B0604030504040204" pitchFamily="50" charset="-128"/>
                        </a:rPr>
                        <a:t>運営責任者</a:t>
                      </a: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600" b="0" dirty="0">
                          <a:latin typeface="メイリオ" panose="020B0604030504040204" pitchFamily="50" charset="-128"/>
                          <a:ea typeface="メイリオ" panose="020B0604030504040204" pitchFamily="50" charset="-128"/>
                        </a:rPr>
                        <a:t>10</a:t>
                      </a:r>
                      <a:r>
                        <a:rPr kumimoji="1" lang="ja-JP" altLang="en-US" sz="1600" b="0" dirty="0">
                          <a:latin typeface="メイリオ" panose="020B0604030504040204" pitchFamily="50" charset="-128"/>
                          <a:ea typeface="メイリオ" panose="020B0604030504040204" pitchFamily="50" charset="-128"/>
                        </a:rPr>
                        <a:t>分</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925553">
                <a:tc>
                  <a:txBody>
                    <a:bodyPr/>
                    <a:lstStyle/>
                    <a:p>
                      <a:pPr algn="ct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2</a:t>
                      </a: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事業継続委員会を設置し、防災チーム、事業継続チーム</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各チームリーダーの選任含む</a:t>
                      </a:r>
                      <a:r>
                        <a:rPr kumimoji="1" lang="en-US" altLang="ja-JP" sz="1600" dirty="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を立ち上げる。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dirty="0">
                          <a:latin typeface="メイリオ" panose="020B0604030504040204" pitchFamily="50" charset="-128"/>
                          <a:ea typeface="メイリオ" panose="020B0604030504040204" pitchFamily="50" charset="-128"/>
                        </a:rPr>
                        <a:t>事業継続委員会組織図</a:t>
                      </a: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委員長</a:t>
                      </a:r>
                    </a:p>
                    <a:p>
                      <a:r>
                        <a:rPr kumimoji="1" lang="ja-JP" altLang="en-US" sz="1600" b="0" dirty="0">
                          <a:latin typeface="メイリオ" panose="020B0604030504040204" pitchFamily="50" charset="-128"/>
                          <a:ea typeface="メイリオ" panose="020B0604030504040204" pitchFamily="50" charset="-128"/>
                        </a:rPr>
                        <a:t>運営責任者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600" b="0" dirty="0">
                          <a:latin typeface="メイリオ" panose="020B0604030504040204" pitchFamily="50" charset="-128"/>
                          <a:ea typeface="メイリオ" panose="020B0604030504040204" pitchFamily="50" charset="-128"/>
                        </a:rPr>
                        <a:t>15</a:t>
                      </a:r>
                      <a:r>
                        <a:rPr kumimoji="1" lang="ja-JP" altLang="en-US" sz="1600" b="0" dirty="0">
                          <a:latin typeface="メイリオ" panose="020B0604030504040204" pitchFamily="50" charset="-128"/>
                          <a:ea typeface="メイリオ" panose="020B0604030504040204" pitchFamily="50" charset="-128"/>
                        </a:rPr>
                        <a:t>分</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925553">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3</a:t>
                      </a: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安否確認、人命救助にひきつづき、二次災害防止等を指示、実施する。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安否確認リスト、緊急参集リスト、商工会災害システム</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防災チームリーダー</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600" b="0" dirty="0">
                          <a:latin typeface="メイリオ" panose="020B0604030504040204" pitchFamily="50" charset="-128"/>
                          <a:ea typeface="メイリオ" panose="020B0604030504040204" pitchFamily="50" charset="-128"/>
                        </a:rPr>
                        <a:t>6</a:t>
                      </a:r>
                      <a:r>
                        <a:rPr kumimoji="1" lang="ja-JP" altLang="en-US" sz="1600" b="0" dirty="0">
                          <a:latin typeface="メイリオ" panose="020B0604030504040204" pitchFamily="50" charset="-128"/>
                          <a:ea typeface="メイリオ" panose="020B0604030504040204" pitchFamily="50" charset="-128"/>
                        </a:rPr>
                        <a:t>時間</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1199790">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4</a:t>
                      </a: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事業継続および早期復旧を目的に、被害状況を把握、対応方針決定、関係機関対応、復旧に必要な香道を指導・実施する。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会員名簿、非会員名簿、商工会災害システム</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事業継続チームリーダー</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600" b="0" dirty="0">
                          <a:latin typeface="メイリオ" panose="020B0604030504040204" pitchFamily="50" charset="-128"/>
                          <a:ea typeface="メイリオ" panose="020B0604030504040204" pitchFamily="50" charset="-128"/>
                        </a:rPr>
                        <a:t>12</a:t>
                      </a:r>
                      <a:r>
                        <a:rPr kumimoji="1" lang="ja-JP" altLang="en-US" sz="1600" b="0" dirty="0">
                          <a:latin typeface="メイリオ" panose="020B0604030504040204" pitchFamily="50" charset="-128"/>
                          <a:ea typeface="メイリオ" panose="020B0604030504040204" pitchFamily="50" charset="-128"/>
                        </a:rPr>
                        <a:t>時間</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40382592"/>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978874"/>
            <a:ext cx="9278937" cy="369332"/>
          </a:xfrm>
          <a:prstGeom prst="rect">
            <a:avLst/>
          </a:prstGeom>
          <a:noFill/>
        </p:spPr>
        <p:txBody>
          <a:bodyPr wrap="square" rtlCol="0">
            <a:spAutoFit/>
          </a:bodyPr>
          <a:lstStyle/>
          <a:p>
            <a:pPr algn="l"/>
            <a:r>
              <a:rPr lang="ja-JP" altLang="en-US" sz="1800" i="0" u="none" strike="noStrike" baseline="0" dirty="0">
                <a:solidFill>
                  <a:srgbClr val="181C1E"/>
                </a:solidFill>
                <a:latin typeface="メイリオ" panose="020B0604030504040204" pitchFamily="50" charset="-128"/>
                <a:ea typeface="メイリオ" panose="020B0604030504040204" pitchFamily="50" charset="-128"/>
              </a:rPr>
              <a:t>不測の事態発生時における対応行動を以下のとおりとする。</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545452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10.</a:t>
            </a:r>
            <a:r>
              <a:rPr lang="ja-JP" altLang="en-US" dirty="0"/>
              <a:t>教育訓練計画</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2083482995"/>
              </p:ext>
            </p:extLst>
          </p:nvPr>
        </p:nvGraphicFramePr>
        <p:xfrm>
          <a:off x="128954" y="1348207"/>
          <a:ext cx="9648092" cy="4947086"/>
        </p:xfrm>
        <a:graphic>
          <a:graphicData uri="http://schemas.openxmlformats.org/drawingml/2006/table">
            <a:tbl>
              <a:tblPr firstRow="1" bandRow="1">
                <a:tableStyleId>{BC89EF96-8CEA-46FF-86C4-4CE0E7609802}</a:tableStyleId>
              </a:tblPr>
              <a:tblGrid>
                <a:gridCol w="2977661">
                  <a:extLst>
                    <a:ext uri="{9D8B030D-6E8A-4147-A177-3AD203B41FA5}">
                      <a16:colId xmlns:a16="http://schemas.microsoft.com/office/drawing/2014/main" val="1078431094"/>
                    </a:ext>
                  </a:extLst>
                </a:gridCol>
                <a:gridCol w="4932137">
                  <a:extLst>
                    <a:ext uri="{9D8B030D-6E8A-4147-A177-3AD203B41FA5}">
                      <a16:colId xmlns:a16="http://schemas.microsoft.com/office/drawing/2014/main" val="2494229444"/>
                    </a:ext>
                  </a:extLst>
                </a:gridCol>
                <a:gridCol w="1738294">
                  <a:extLst>
                    <a:ext uri="{9D8B030D-6E8A-4147-A177-3AD203B41FA5}">
                      <a16:colId xmlns:a16="http://schemas.microsoft.com/office/drawing/2014/main" val="1118324614"/>
                    </a:ext>
                  </a:extLst>
                </a:gridCol>
              </a:tblGrid>
              <a:tr h="454282">
                <a:tc>
                  <a:txBody>
                    <a:bodyPr/>
                    <a:lstStyle/>
                    <a:p>
                      <a:pPr algn="ctr"/>
                      <a:r>
                        <a:rPr kumimoji="1" lang="ja-JP" altLang="en-US" sz="1400" b="0" dirty="0">
                          <a:latin typeface="メイリオ" panose="020B0604030504040204" pitchFamily="50" charset="-128"/>
                          <a:ea typeface="メイリオ" panose="020B0604030504040204" pitchFamily="50" charset="-128"/>
                        </a:rPr>
                        <a:t>教育訓練の内容</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目的</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実施時期</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1215035">
                <a:tc>
                  <a:txBody>
                    <a:bodyPr/>
                    <a:lstStyle/>
                    <a:p>
                      <a:r>
                        <a:rPr kumimoji="1" lang="ja-JP" altLang="en-US" sz="1600" b="0" dirty="0">
                          <a:latin typeface="メイリオ" panose="020B0604030504040204" pitchFamily="50" charset="-128"/>
                          <a:ea typeface="メイリオ" panose="020B0604030504040204" pitchFamily="50" charset="-128"/>
                        </a:rPr>
                        <a:t>事業継続計画の内容の説明・確認・共有</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事業継続計画の内容について、概要、内容、変更点を共有する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毎年</a:t>
                      </a:r>
                      <a:r>
                        <a:rPr kumimoji="1" lang="en-US" altLang="ja-JP" sz="1600" b="0" dirty="0">
                          <a:latin typeface="メイリオ" panose="020B0604030504040204" pitchFamily="50" charset="-128"/>
                          <a:ea typeface="メイリオ" panose="020B0604030504040204" pitchFamily="50" charset="-128"/>
                        </a:rPr>
                        <a:t>8</a:t>
                      </a:r>
                      <a:r>
                        <a:rPr kumimoji="1" lang="ja-JP" altLang="en-US" sz="1600" b="0" dirty="0">
                          <a:latin typeface="メイリオ" panose="020B0604030504040204" pitchFamily="50" charset="-128"/>
                          <a:ea typeface="メイリオ" panose="020B0604030504040204" pitchFamily="50" charset="-128"/>
                        </a:rPr>
                        <a:t>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762929">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防災訓練</a:t>
                      </a:r>
                    </a:p>
                    <a:p>
                      <a:pPr marL="0" marR="0" lvl="0" indent="0" algn="l" defTabSz="914423" rtl="0" eaLnBrk="1" fontAlgn="auto" latinLnBrk="0" hangingPunct="1">
                        <a:lnSpc>
                          <a:spcPct val="100000"/>
                        </a:lnSpc>
                        <a:spcBef>
                          <a:spcPts val="0"/>
                        </a:spcBef>
                        <a:spcAft>
                          <a:spcPts val="0"/>
                        </a:spcAft>
                        <a:buClrTx/>
                        <a:buSzTx/>
                        <a:buFontTx/>
                        <a:buNone/>
                        <a:tabLst/>
                        <a:defRPr/>
                      </a:pPr>
                      <a:r>
                        <a:rPr kumimoji="1" lang="en-US" altLang="ja-JP" sz="1600" dirty="0">
                          <a:latin typeface="メイリオ" panose="020B0604030504040204" pitchFamily="50" charset="-128"/>
                          <a:ea typeface="メイリオ" panose="020B0604030504040204" pitchFamily="50" charset="-128"/>
                        </a:rPr>
                        <a:t>(1)</a:t>
                      </a:r>
                      <a:r>
                        <a:rPr kumimoji="1" lang="ja-JP" altLang="en-US" sz="1600" dirty="0">
                          <a:latin typeface="メイリオ" panose="020B0604030504040204" pitchFamily="50" charset="-128"/>
                          <a:ea typeface="メイリオ" panose="020B0604030504040204" pitchFamily="50" charset="-128"/>
                        </a:rPr>
                        <a:t>避難訓練の実施</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発災時を想定し、避難計画や避難経路図を元に、安全に避難が実施できるか、確認する。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rowSpan="3">
                  <a:txBody>
                    <a:bodyPr/>
                    <a:lstStyle/>
                    <a:p>
                      <a:r>
                        <a:rPr kumimoji="1" lang="ja-JP" altLang="en-US" sz="1600" b="0" dirty="0">
                          <a:latin typeface="メイリオ" panose="020B0604030504040204" pitchFamily="50" charset="-128"/>
                          <a:ea typeface="メイリオ" panose="020B0604030504040204" pitchFamily="50" charset="-128"/>
                        </a:rPr>
                        <a:t>毎年</a:t>
                      </a:r>
                      <a:r>
                        <a:rPr kumimoji="1" lang="en-US" altLang="ja-JP" sz="1600" b="0" dirty="0">
                          <a:latin typeface="メイリオ" panose="020B0604030504040204" pitchFamily="50" charset="-128"/>
                          <a:ea typeface="メイリオ" panose="020B0604030504040204" pitchFamily="50" charset="-128"/>
                        </a:rPr>
                        <a:t>9</a:t>
                      </a:r>
                      <a:r>
                        <a:rPr kumimoji="1" lang="ja-JP" altLang="en-US" sz="1600" b="0" dirty="0">
                          <a:latin typeface="メイリオ" panose="020B0604030504040204" pitchFamily="50" charset="-128"/>
                          <a:ea typeface="メイリオ" panose="020B0604030504040204" pitchFamily="50" charset="-128"/>
                        </a:rPr>
                        <a:t>月</a:t>
                      </a:r>
                    </a:p>
                    <a:p>
                      <a:r>
                        <a:rPr kumimoji="1" lang="ja-JP" altLang="en-US" sz="1600" b="0" dirty="0">
                          <a:latin typeface="メイリオ" panose="020B0604030504040204" pitchFamily="50" charset="-128"/>
                          <a:ea typeface="メイリオ" panose="020B0604030504040204" pitchFamily="50" charset="-128"/>
                        </a:rPr>
                        <a:t>なお、抜き打ちでの実施も検討</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762929">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防災訓練</a:t>
                      </a:r>
                    </a:p>
                    <a:p>
                      <a:pPr marL="0" marR="0" lvl="0" indent="0" algn="l" defTabSz="914423" rtl="0" eaLnBrk="1" fontAlgn="auto" latinLnBrk="0" hangingPunct="1">
                        <a:lnSpc>
                          <a:spcPct val="100000"/>
                        </a:lnSpc>
                        <a:spcBef>
                          <a:spcPts val="0"/>
                        </a:spcBef>
                        <a:spcAft>
                          <a:spcPts val="0"/>
                        </a:spcAft>
                        <a:buClrTx/>
                        <a:buSzTx/>
                        <a:buFontTx/>
                        <a:buNone/>
                        <a:tabLst/>
                        <a:defRPr/>
                      </a:pPr>
                      <a:r>
                        <a:rPr kumimoji="1" lang="en-US" altLang="ja-JP" sz="1600" dirty="0">
                          <a:latin typeface="メイリオ" panose="020B0604030504040204" pitchFamily="50" charset="-128"/>
                          <a:ea typeface="メイリオ" panose="020B0604030504040204" pitchFamily="50" charset="-128"/>
                        </a:rPr>
                        <a:t>(2)</a:t>
                      </a:r>
                      <a:r>
                        <a:rPr kumimoji="1" lang="ja-JP" altLang="en-US" sz="1600" b="0" dirty="0">
                          <a:latin typeface="メイリオ" panose="020B0604030504040204" pitchFamily="50" charset="-128"/>
                          <a:ea typeface="メイリオ" panose="020B0604030504040204" pitchFamily="50" charset="-128"/>
                        </a:rPr>
                        <a:t>安否確認訓練の実施</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発災時を想定し、事業継続計画の内容に沿った方法を確認し、実施する。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vMerge="1">
                  <a:txBody>
                    <a:bodyPr/>
                    <a:lstStyle/>
                    <a:p>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762929">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防災訓練</a:t>
                      </a:r>
                    </a:p>
                    <a:p>
                      <a:pPr marL="0" marR="0" lvl="0" indent="0" algn="l" defTabSz="914423" rtl="0" eaLnBrk="1" fontAlgn="auto" latinLnBrk="0" hangingPunct="1">
                        <a:lnSpc>
                          <a:spcPct val="100000"/>
                        </a:lnSpc>
                        <a:spcBef>
                          <a:spcPts val="0"/>
                        </a:spcBef>
                        <a:spcAft>
                          <a:spcPts val="0"/>
                        </a:spcAft>
                        <a:buClrTx/>
                        <a:buSzTx/>
                        <a:buFontTx/>
                        <a:buNone/>
                        <a:tabLst/>
                        <a:defRPr/>
                      </a:pPr>
                      <a:r>
                        <a:rPr kumimoji="1" lang="en-US" altLang="ja-JP" sz="1600" dirty="0">
                          <a:latin typeface="メイリオ" panose="020B0604030504040204" pitchFamily="50" charset="-128"/>
                          <a:ea typeface="メイリオ" panose="020B0604030504040204" pitchFamily="50" charset="-128"/>
                        </a:rPr>
                        <a:t>(3)</a:t>
                      </a:r>
                      <a:r>
                        <a:rPr kumimoji="1" lang="ja-JP" altLang="en-US" sz="1600" b="0" dirty="0">
                          <a:latin typeface="メイリオ" panose="020B0604030504040204" pitchFamily="50" charset="-128"/>
                          <a:ea typeface="メイリオ" panose="020B0604030504040204" pitchFamily="50" charset="-128"/>
                        </a:rPr>
                        <a:t>事業継続委員会訓練の実施</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発災時を想定し、事業継続委員会を立ち上げ、防災チーム、事業継続チームの立ち上げを実施する。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vMerge="1">
                  <a:txBody>
                    <a:bodyPr/>
                    <a:lstStyle/>
                    <a:p>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39378796"/>
                  </a:ext>
                </a:extLst>
              </a:tr>
              <a:tr h="988982">
                <a:tc>
                  <a:txBody>
                    <a:bodyPr/>
                    <a:lstStyle/>
                    <a:p>
                      <a:r>
                        <a:rPr kumimoji="1" lang="ja-JP" altLang="en-US" sz="1600" b="0" dirty="0">
                          <a:latin typeface="メイリオ" panose="020B0604030504040204" pitchFamily="50" charset="-128"/>
                          <a:ea typeface="メイリオ" panose="020B0604030504040204" pitchFamily="50" charset="-128"/>
                        </a:rPr>
                        <a:t>緊急参集訓練</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休日にあらかじめ決めた拠点に参集できるか確認する。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600" b="0" dirty="0">
                          <a:latin typeface="メイリオ" panose="020B0604030504040204" pitchFamily="50" charset="-128"/>
                          <a:ea typeface="メイリオ" panose="020B0604030504040204" pitchFamily="50" charset="-128"/>
                        </a:rPr>
                        <a:t>毎年</a:t>
                      </a:r>
                      <a:r>
                        <a:rPr kumimoji="1" lang="en-US" altLang="ja-JP" sz="1600" b="0" dirty="0">
                          <a:latin typeface="メイリオ" panose="020B0604030504040204" pitchFamily="50" charset="-128"/>
                          <a:ea typeface="メイリオ" panose="020B0604030504040204" pitchFamily="50" charset="-128"/>
                        </a:rPr>
                        <a:t>3</a:t>
                      </a:r>
                      <a:r>
                        <a:rPr kumimoji="1" lang="ja-JP" altLang="en-US" sz="1600" b="0" dirty="0">
                          <a:latin typeface="メイリオ" panose="020B0604030504040204" pitchFamily="50" charset="-128"/>
                          <a:ea typeface="メイリオ" panose="020B0604030504040204" pitchFamily="50" charset="-128"/>
                        </a:rPr>
                        <a:t>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40382592"/>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978874"/>
            <a:ext cx="9278937" cy="369332"/>
          </a:xfrm>
          <a:prstGeom prst="rect">
            <a:avLst/>
          </a:prstGeom>
          <a:noFill/>
        </p:spPr>
        <p:txBody>
          <a:bodyPr wrap="square" rtlCol="0">
            <a:spAutoFit/>
          </a:bodyPr>
          <a:lstStyle/>
          <a:p>
            <a:pPr algn="l"/>
            <a:r>
              <a:rPr lang="ja-JP" altLang="en-US" sz="1800" i="0" u="none" strike="noStrike" baseline="0" dirty="0">
                <a:solidFill>
                  <a:srgbClr val="181C1E"/>
                </a:solidFill>
                <a:latin typeface="メイリオ" panose="020B0604030504040204" pitchFamily="50" charset="-128"/>
                <a:ea typeface="メイリオ" panose="020B0604030504040204" pitchFamily="50" charset="-128"/>
              </a:rPr>
              <a:t>防災対策や事業継続に関する以下の教育訓練活動を行います。</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38249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11.</a:t>
            </a:r>
            <a:r>
              <a:rPr lang="ja-JP" altLang="en-US" dirty="0"/>
              <a:t>計画の見直し</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3563442654"/>
              </p:ext>
            </p:extLst>
          </p:nvPr>
        </p:nvGraphicFramePr>
        <p:xfrm>
          <a:off x="128954" y="1348207"/>
          <a:ext cx="9648092" cy="4900191"/>
        </p:xfrm>
        <a:graphic>
          <a:graphicData uri="http://schemas.openxmlformats.org/drawingml/2006/table">
            <a:tbl>
              <a:tblPr firstRow="1" bandRow="1">
                <a:tableStyleId>{BC89EF96-8CEA-46FF-86C4-4CE0E7609802}</a:tableStyleId>
              </a:tblPr>
              <a:tblGrid>
                <a:gridCol w="1277815">
                  <a:extLst>
                    <a:ext uri="{9D8B030D-6E8A-4147-A177-3AD203B41FA5}">
                      <a16:colId xmlns:a16="http://schemas.microsoft.com/office/drawing/2014/main" val="1078431094"/>
                    </a:ext>
                  </a:extLst>
                </a:gridCol>
                <a:gridCol w="8370277">
                  <a:extLst>
                    <a:ext uri="{9D8B030D-6E8A-4147-A177-3AD203B41FA5}">
                      <a16:colId xmlns:a16="http://schemas.microsoft.com/office/drawing/2014/main" val="2494229444"/>
                    </a:ext>
                  </a:extLst>
                </a:gridCol>
              </a:tblGrid>
              <a:tr h="361251">
                <a:tc>
                  <a:txBody>
                    <a:bodyPr/>
                    <a:lstStyle/>
                    <a:p>
                      <a:pPr algn="ctr"/>
                      <a:r>
                        <a:rPr kumimoji="1" lang="ja-JP" altLang="en-US" sz="1400" b="0" dirty="0">
                          <a:latin typeface="メイリオ" panose="020B0604030504040204" pitchFamily="50" charset="-128"/>
                          <a:ea typeface="メイリオ" panose="020B0604030504040204" pitchFamily="50" charset="-128"/>
                        </a:rPr>
                        <a:t>見直し時期</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見直し内容等</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966210">
                <a:tc>
                  <a:txBody>
                    <a:bodyPr/>
                    <a:lstStyle/>
                    <a:p>
                      <a:pPr algn="ctr"/>
                      <a:r>
                        <a:rPr kumimoji="1" lang="ja-JP" altLang="en-US" sz="1600" b="0" dirty="0">
                          <a:latin typeface="メイリオ" panose="020B0604030504040204" pitchFamily="50" charset="-128"/>
                          <a:ea typeface="メイリオ" panose="020B0604030504040204" pitchFamily="50" charset="-128"/>
                        </a:rPr>
                        <a:t>定期</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0" dirty="0">
                          <a:latin typeface="メイリオ" panose="020B0604030504040204" pitchFamily="50" charset="-128"/>
                          <a:ea typeface="メイリオ" panose="020B0604030504040204" pitchFamily="50" charset="-128"/>
                        </a:rPr>
                        <a:t>1</a:t>
                      </a:r>
                      <a:r>
                        <a:rPr kumimoji="1" lang="ja-JP" altLang="en-US" sz="1600" b="0" dirty="0">
                          <a:latin typeface="メイリオ" panose="020B0604030504040204" pitchFamily="50" charset="-128"/>
                          <a:ea typeface="メイリオ" panose="020B0604030504040204" pitchFamily="50" charset="-128"/>
                        </a:rPr>
                        <a:t>年</a:t>
                      </a:r>
                      <a:r>
                        <a:rPr kumimoji="1" lang="en-US" altLang="ja-JP" sz="1600" b="0" dirty="0">
                          <a:latin typeface="メイリオ" panose="020B0604030504040204" pitchFamily="50" charset="-128"/>
                          <a:ea typeface="メイリオ" panose="020B0604030504040204" pitchFamily="50" charset="-128"/>
                        </a:rPr>
                        <a:t>l</a:t>
                      </a:r>
                      <a:r>
                        <a:rPr kumimoji="1" lang="ja-JP" altLang="en-US" sz="1600" b="0" dirty="0">
                          <a:latin typeface="メイリオ" panose="020B0604030504040204" pitchFamily="50" charset="-128"/>
                          <a:ea typeface="メイリオ" panose="020B0604030504040204" pitchFamily="50" charset="-128"/>
                        </a:rPr>
                        <a:t>こ</a:t>
                      </a:r>
                      <a:r>
                        <a:rPr kumimoji="1" lang="en-US" altLang="ja-JP" sz="1600" b="0" dirty="0">
                          <a:latin typeface="メイリオ" panose="020B0604030504040204" pitchFamily="50" charset="-128"/>
                          <a:ea typeface="メイリオ" panose="020B0604030504040204" pitchFamily="50" charset="-128"/>
                        </a:rPr>
                        <a:t>1</a:t>
                      </a:r>
                      <a:r>
                        <a:rPr kumimoji="1" lang="ja-JP" altLang="en-US" sz="1600" b="0" dirty="0">
                          <a:latin typeface="メイリオ" panose="020B0604030504040204" pitchFamily="50" charset="-128"/>
                          <a:ea typeface="メイリオ" panose="020B0604030504040204" pitchFamily="50" charset="-128"/>
                        </a:rPr>
                        <a:t>回（職員の異動時期）既存の遂行状況を確認し、必要な見直しを実施</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966210">
                <a:tc>
                  <a:txBody>
                    <a:bodyPr/>
                    <a:lstStyle/>
                    <a:p>
                      <a:pPr algn="ctr"/>
                      <a:r>
                        <a:rPr kumimoji="1" lang="ja-JP" altLang="en-US" sz="1600" b="0" dirty="0">
                          <a:latin typeface="メイリオ" panose="020B0604030504040204" pitchFamily="50" charset="-128"/>
                          <a:ea typeface="メイリオ" panose="020B0604030504040204" pitchFamily="50" charset="-128"/>
                        </a:rPr>
                        <a:t>定期</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en-US" altLang="ja-JP" sz="1600" b="0" dirty="0">
                          <a:latin typeface="メイリオ" panose="020B0604030504040204" pitchFamily="50" charset="-128"/>
                          <a:ea typeface="メイリオ" panose="020B0604030504040204" pitchFamily="50" charset="-128"/>
                        </a:rPr>
                        <a:t>1</a:t>
                      </a:r>
                      <a:r>
                        <a:rPr kumimoji="1" lang="ja-JP" altLang="en-US" sz="1600" b="0" dirty="0">
                          <a:latin typeface="メイリオ" panose="020B0604030504040204" pitchFamily="50" charset="-128"/>
                          <a:ea typeface="メイリオ" panose="020B0604030504040204" pitchFamily="50" charset="-128"/>
                        </a:rPr>
                        <a:t>年に</a:t>
                      </a:r>
                      <a:r>
                        <a:rPr kumimoji="1" lang="en-US" altLang="ja-JP" sz="1600" b="0" dirty="0">
                          <a:latin typeface="メイリオ" panose="020B0604030504040204" pitchFamily="50" charset="-128"/>
                          <a:ea typeface="メイリオ" panose="020B0604030504040204" pitchFamily="50" charset="-128"/>
                        </a:rPr>
                        <a:t>1</a:t>
                      </a:r>
                      <a:r>
                        <a:rPr kumimoji="1" lang="ja-JP" altLang="en-US" sz="1600" b="0" dirty="0">
                          <a:latin typeface="メイリオ" panose="020B0604030504040204" pitchFamily="50" charset="-128"/>
                          <a:ea typeface="メイリオ" panose="020B0604030504040204" pitchFamily="50" charset="-128"/>
                        </a:rPr>
                        <a:t>回、防災訓練実施後に、訓練の成果を確認し、必要な見直しを実施</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218490975"/>
                  </a:ext>
                </a:extLst>
              </a:tr>
              <a:tr h="651630">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不定期</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緊急時の各担当者の退職や設備等の導入・廃棄などの変更が発生したとき。</a:t>
                      </a: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651630">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不定期</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法律や条例の改定があったとき。</a:t>
                      </a: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651630">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不定期</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大規模災害が発生したとき。</a:t>
                      </a: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39378796"/>
                  </a:ext>
                </a:extLst>
              </a:tr>
              <a:tr h="651630">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dirty="0">
                          <a:latin typeface="メイリオ" panose="020B0604030504040204" pitchFamily="50" charset="-128"/>
                          <a:ea typeface="メイリオ" panose="020B0604030504040204" pitchFamily="50" charset="-128"/>
                        </a:rPr>
                        <a:t>不定期</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事業継続委員会委員長が必要であると判断したとき。</a:t>
                      </a:r>
                      <a:endParaRPr kumimoji="1" lang="ja-JP" altLang="en-US"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40382592"/>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978874"/>
            <a:ext cx="9278937" cy="369332"/>
          </a:xfrm>
          <a:prstGeom prst="rect">
            <a:avLst/>
          </a:prstGeom>
          <a:noFill/>
        </p:spPr>
        <p:txBody>
          <a:bodyPr wrap="square" rtlCol="0">
            <a:spAutoFit/>
          </a:bodyPr>
          <a:lstStyle/>
          <a:p>
            <a:pPr algn="l"/>
            <a:r>
              <a:rPr lang="ja-JP" altLang="en-US" sz="1800" i="0" u="none" strike="noStrike" baseline="0" dirty="0">
                <a:solidFill>
                  <a:srgbClr val="181C1E"/>
                </a:solidFill>
                <a:latin typeface="メイリオ" panose="020B0604030504040204" pitchFamily="50" charset="-128"/>
                <a:ea typeface="メイリオ" panose="020B0604030504040204" pitchFamily="50" charset="-128"/>
              </a:rPr>
              <a:t>以下の頻度で「事業継続計画</a:t>
            </a:r>
            <a:r>
              <a:rPr lang="en-US" altLang="ja-JP" sz="1800" i="0" u="none" strike="noStrike" baseline="0" dirty="0">
                <a:solidFill>
                  <a:srgbClr val="181C1E"/>
                </a:solidFill>
                <a:latin typeface="メイリオ" panose="020B0604030504040204" pitchFamily="50" charset="-128"/>
                <a:ea typeface="メイリオ" panose="020B0604030504040204" pitchFamily="50" charset="-128"/>
              </a:rPr>
              <a:t>J</a:t>
            </a:r>
            <a:r>
              <a:rPr lang="ja-JP" altLang="en-US" sz="1800" i="0" u="none" strike="noStrike" baseline="0" dirty="0">
                <a:solidFill>
                  <a:srgbClr val="181C1E"/>
                </a:solidFill>
                <a:latin typeface="メイリオ" panose="020B0604030504040204" pitchFamily="50" charset="-128"/>
                <a:ea typeface="メイリオ" panose="020B0604030504040204" pitchFamily="50" charset="-128"/>
              </a:rPr>
              <a:t>の内容の見直しを行います。</a:t>
            </a:r>
            <a:endParaRPr kumimoji="1" lang="ja-JP" altLang="en-US" sz="1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04421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12.</a:t>
            </a:r>
            <a:r>
              <a:rPr lang="ja-JP" altLang="en-US" dirty="0"/>
              <a:t>事前に実施すべき対策</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430902550"/>
              </p:ext>
            </p:extLst>
          </p:nvPr>
        </p:nvGraphicFramePr>
        <p:xfrm>
          <a:off x="247874" y="1625205"/>
          <a:ext cx="9492445" cy="4785360"/>
        </p:xfrm>
        <a:graphic>
          <a:graphicData uri="http://schemas.openxmlformats.org/drawingml/2006/table">
            <a:tbl>
              <a:tblPr firstRow="1" bandRow="1">
                <a:tableStyleId>{BC89EF96-8CEA-46FF-86C4-4CE0E7609802}</a:tableStyleId>
              </a:tblPr>
              <a:tblGrid>
                <a:gridCol w="3022343">
                  <a:extLst>
                    <a:ext uri="{9D8B030D-6E8A-4147-A177-3AD203B41FA5}">
                      <a16:colId xmlns:a16="http://schemas.microsoft.com/office/drawing/2014/main" val="3347851902"/>
                    </a:ext>
                  </a:extLst>
                </a:gridCol>
                <a:gridCol w="2895022">
                  <a:extLst>
                    <a:ext uri="{9D8B030D-6E8A-4147-A177-3AD203B41FA5}">
                      <a16:colId xmlns:a16="http://schemas.microsoft.com/office/drawing/2014/main" val="1382691036"/>
                    </a:ext>
                  </a:extLst>
                </a:gridCol>
                <a:gridCol w="540000">
                  <a:extLst>
                    <a:ext uri="{9D8B030D-6E8A-4147-A177-3AD203B41FA5}">
                      <a16:colId xmlns:a16="http://schemas.microsoft.com/office/drawing/2014/main" val="2543166140"/>
                    </a:ext>
                  </a:extLst>
                </a:gridCol>
                <a:gridCol w="540000">
                  <a:extLst>
                    <a:ext uri="{9D8B030D-6E8A-4147-A177-3AD203B41FA5}">
                      <a16:colId xmlns:a16="http://schemas.microsoft.com/office/drawing/2014/main" val="2239643026"/>
                    </a:ext>
                  </a:extLst>
                </a:gridCol>
                <a:gridCol w="540000">
                  <a:extLst>
                    <a:ext uri="{9D8B030D-6E8A-4147-A177-3AD203B41FA5}">
                      <a16:colId xmlns:a16="http://schemas.microsoft.com/office/drawing/2014/main" val="2121324751"/>
                    </a:ext>
                  </a:extLst>
                </a:gridCol>
                <a:gridCol w="827149">
                  <a:extLst>
                    <a:ext uri="{9D8B030D-6E8A-4147-A177-3AD203B41FA5}">
                      <a16:colId xmlns:a16="http://schemas.microsoft.com/office/drawing/2014/main" val="1078431094"/>
                    </a:ext>
                  </a:extLst>
                </a:gridCol>
                <a:gridCol w="1127931">
                  <a:extLst>
                    <a:ext uri="{9D8B030D-6E8A-4147-A177-3AD203B41FA5}">
                      <a16:colId xmlns:a16="http://schemas.microsoft.com/office/drawing/2014/main" val="3247063992"/>
                    </a:ext>
                  </a:extLst>
                </a:gridCol>
              </a:tblGrid>
              <a:tr h="227041">
                <a:tc rowSpan="2">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現状と課題</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rowSpan="2">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事前に打つべき対策</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gridSpan="3">
                  <a:txBody>
                    <a:bodyPr/>
                    <a:lstStyle/>
                    <a:p>
                      <a:pPr algn="ctr"/>
                      <a:r>
                        <a:rPr kumimoji="1" lang="ja-JP" altLang="en-US" sz="1400" b="0" dirty="0">
                          <a:latin typeface="メイリオ" panose="020B0604030504040204" pitchFamily="50" charset="-128"/>
                          <a:ea typeface="メイリオ" panose="020B0604030504040204" pitchFamily="50" charset="-128"/>
                        </a:rPr>
                        <a:t>実施期間</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h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tc h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tc rowSpan="2">
                  <a:txBody>
                    <a:bodyPr/>
                    <a:lstStyle/>
                    <a:p>
                      <a:pPr algn="ctr"/>
                      <a:r>
                        <a:rPr kumimoji="1" lang="ja-JP" altLang="en-US" sz="1400" b="0" dirty="0">
                          <a:latin typeface="メイリオ" panose="020B0604030504040204" pitchFamily="50" charset="-128"/>
                          <a:ea typeface="メイリオ" panose="020B0604030504040204" pitchFamily="50" charset="-128"/>
                        </a:rPr>
                        <a:t>担当者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rowSpan="2">
                  <a:txBody>
                    <a:bodyPr/>
                    <a:lstStyle/>
                    <a:p>
                      <a:pPr algn="ctr"/>
                      <a:r>
                        <a:rPr kumimoji="1" lang="ja-JP" altLang="en-US" sz="1400" b="0" dirty="0">
                          <a:latin typeface="メイリオ" panose="020B0604030504040204" pitchFamily="50" charset="-128"/>
                          <a:ea typeface="メイリオ" panose="020B0604030504040204" pitchFamily="50" charset="-128"/>
                        </a:rPr>
                        <a:t>関連文書</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236556">
                <a:tc vMerge="1">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tc>
                  <a:txBody>
                    <a:bodyPr/>
                    <a:lstStyle/>
                    <a:p>
                      <a:pPr algn="ctr"/>
                      <a:r>
                        <a:rPr kumimoji="1" lang="en-US" altLang="ja-JP" sz="1400" b="0" dirty="0">
                          <a:latin typeface="メイリオ" panose="020B0604030504040204" pitchFamily="50" charset="-128"/>
                          <a:ea typeface="メイリオ" panose="020B0604030504040204" pitchFamily="50" charset="-128"/>
                        </a:rPr>
                        <a:t>1</a:t>
                      </a:r>
                      <a:r>
                        <a:rPr kumimoji="1" lang="ja-JP" altLang="en-US" sz="1400" b="0" dirty="0">
                          <a:latin typeface="メイリオ" panose="020B0604030504040204" pitchFamily="50" charset="-128"/>
                          <a:ea typeface="メイリオ" panose="020B0604030504040204" pitchFamily="50" charset="-128"/>
                        </a:rPr>
                        <a:t>年以内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en-US" altLang="ja-JP" sz="1400" b="0" dirty="0">
                          <a:latin typeface="メイリオ" panose="020B0604030504040204" pitchFamily="50" charset="-128"/>
                          <a:ea typeface="メイリオ" panose="020B0604030504040204" pitchFamily="50" charset="-128"/>
                        </a:rPr>
                        <a:t>3</a:t>
                      </a:r>
                      <a:r>
                        <a:rPr kumimoji="1" lang="ja-JP" altLang="en-US" sz="1400" b="0" dirty="0">
                          <a:latin typeface="メイリオ" panose="020B0604030504040204" pitchFamily="50" charset="-128"/>
                          <a:ea typeface="メイリオ" panose="020B0604030504040204" pitchFamily="50" charset="-128"/>
                        </a:rPr>
                        <a:t>年以内</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時期未定</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vMerge="1">
                  <a:txBody>
                    <a:bodyPr/>
                    <a:lstStyle/>
                    <a:p>
                      <a:pPr algn="ctr"/>
                      <a:endParaRPr kumimoji="1" lang="en-US" altLang="ja-JP" sz="1400" b="0" dirty="0">
                        <a:latin typeface="メイリオ" panose="020B0604030504040204" pitchFamily="50" charset="-128"/>
                        <a:ea typeface="メイリオ" panose="020B0604030504040204" pitchFamily="50" charset="-128"/>
                      </a:endParaRPr>
                    </a:p>
                  </a:txBody>
                  <a:tcPr anchor="ctr"/>
                </a:tc>
                <a:tc vMerge="1">
                  <a:txBody>
                    <a:bodyPr/>
                    <a:lstStyle/>
                    <a:p>
                      <a:endParaRPr kumimoji="1" lang="ja-JP" altLang="en-US"/>
                    </a:p>
                  </a:txBody>
                  <a:tcPr/>
                </a:tc>
                <a:extLst>
                  <a:ext uri="{0D108BD9-81ED-4DB2-BD59-A6C34878D82A}">
                    <a16:rowId xmlns:a16="http://schemas.microsoft.com/office/drawing/2014/main" val="2609207872"/>
                  </a:ext>
                </a:extLst>
              </a:tr>
              <a:tr h="492754">
                <a:tc>
                  <a:txBody>
                    <a:bodyPr/>
                    <a:lstStyle/>
                    <a:p>
                      <a:r>
                        <a:rPr kumimoji="1" lang="ja-JP" altLang="en-US" sz="1400" b="0" dirty="0">
                          <a:latin typeface="メイリオ" panose="020B0604030504040204" pitchFamily="50" charset="-128"/>
                          <a:ea typeface="メイリオ" panose="020B0604030504040204" pitchFamily="50" charset="-128"/>
                        </a:rPr>
                        <a:t>発災時の初動体制</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避難・救助、安否確認、設備緊急停止方法、体制構築</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のルールやそのための共通認識がない。</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事業継続計画を常備・共有する。</a:t>
                      </a:r>
                    </a:p>
                    <a:p>
                      <a:pPr algn="ct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だれでも対応できるように、</a:t>
                      </a:r>
                    </a:p>
                    <a:p>
                      <a:pPr algn="ct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商工会事業の多能工化を進める。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a:t>
                      </a:r>
                    </a:p>
                    <a:p>
                      <a:pPr algn="ctr"/>
                      <a:endParaRPr kumimoji="1" lang="ja-JP" altLang="en-US" sz="1400" b="0" dirty="0">
                        <a:latin typeface="メイリオ" panose="020B0604030504040204" pitchFamily="50" charset="-128"/>
                        <a:ea typeface="メイリオ" panose="020B0604030504040204" pitchFamily="50" charset="-128"/>
                      </a:endParaRPr>
                    </a:p>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p>
                      <a:pPr algn="ctr"/>
                      <a:endParaRPr kumimoji="1" lang="ja-JP" altLang="en-US" sz="1400" b="0" dirty="0">
                        <a:latin typeface="メイリオ" panose="020B0604030504040204" pitchFamily="50" charset="-128"/>
                        <a:ea typeface="メイリオ" panose="020B0604030504040204" pitchFamily="50" charset="-128"/>
                      </a:endParaRPr>
                    </a:p>
                    <a:p>
                      <a:pPr algn="ctr"/>
                      <a:r>
                        <a:rPr kumimoji="1" lang="ja-JP" altLang="en-US" sz="1400" b="0" dirty="0">
                          <a:latin typeface="メイリオ" panose="020B0604030504040204" pitchFamily="50" charset="-128"/>
                          <a:ea typeface="メイリオ" panose="020B0604030504040204" pitchFamily="50" charset="-128"/>
                        </a:rPr>
                        <a:t>○</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200" b="0" dirty="0">
                          <a:latin typeface="メイリオ" panose="020B0604030504040204" pitchFamily="50" charset="-128"/>
                          <a:ea typeface="メイリオ" panose="020B0604030504040204" pitchFamily="50" charset="-128"/>
                        </a:rPr>
                        <a:t>事務局長</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050" b="0" dirty="0">
                          <a:latin typeface="メイリオ" panose="020B0604030504040204" pitchFamily="50" charset="-128"/>
                          <a:ea typeface="メイリオ" panose="020B0604030504040204" pitchFamily="50" charset="-128"/>
                        </a:rPr>
                        <a:t>事業継続計画</a:t>
                      </a:r>
                    </a:p>
                    <a:p>
                      <a:pPr algn="ctr"/>
                      <a:r>
                        <a:rPr kumimoji="1" lang="ja-JP" altLang="en-US" sz="1050" b="0" dirty="0">
                          <a:latin typeface="メイリオ" panose="020B0604030504040204" pitchFamily="50" charset="-128"/>
                          <a:ea typeface="メイリオ" panose="020B0604030504040204" pitchFamily="50" charset="-128"/>
                        </a:rPr>
                        <a:t>キャリアマップ</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492754">
                <a:tc>
                  <a:txBody>
                    <a:bodyPr/>
                    <a:lstStyle/>
                    <a:p>
                      <a:r>
                        <a:rPr kumimoji="1" lang="ja-JP" altLang="en-US" sz="1400" b="0" dirty="0">
                          <a:latin typeface="メイリオ" panose="020B0604030504040204" pitchFamily="50" charset="-128"/>
                          <a:ea typeface="メイリオ" panose="020B0604030504040204" pitchFamily="50" charset="-128"/>
                        </a:rPr>
                        <a:t>発災時の避難・救助のルールやその共通認識がない。</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事業継続に関わる訓練・見直しを実施する。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200" b="0" dirty="0">
                          <a:latin typeface="メイリオ" panose="020B0604030504040204" pitchFamily="50" charset="-128"/>
                          <a:ea typeface="メイリオ" panose="020B0604030504040204" pitchFamily="50" charset="-128"/>
                        </a:rPr>
                        <a:t>事務局長</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050" b="0" dirty="0">
                          <a:latin typeface="メイリオ" panose="020B0604030504040204" pitchFamily="50" charset="-128"/>
                          <a:ea typeface="メイリオ" panose="020B0604030504040204" pitchFamily="50" charset="-128"/>
                        </a:rPr>
                        <a:t>事業継続計画</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492754">
                <a:tc>
                  <a:txBody>
                    <a:bodyPr/>
                    <a:lstStyle/>
                    <a:p>
                      <a:r>
                        <a:rPr kumimoji="1" lang="ja-JP" altLang="en-US" sz="1400" b="0" dirty="0">
                          <a:latin typeface="メイリオ" panose="020B0604030504040204" pitchFamily="50" charset="-128"/>
                          <a:ea typeface="メイリオ" panose="020B0604030504040204" pitchFamily="50" charset="-128"/>
                        </a:rPr>
                        <a:t>設備等に関する免震対策がなく、発災時の設備緊急停止方法等のルールがない</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設備に免震対策を施し、</a:t>
                      </a:r>
                    </a:p>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緊急停止方法を明示する。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200" b="0" dirty="0">
                          <a:latin typeface="メイリオ" panose="020B0604030504040204" pitchFamily="50" charset="-128"/>
                          <a:ea typeface="メイリオ" panose="020B0604030504040204" pitchFamily="50" charset="-128"/>
                        </a:rPr>
                        <a:t>職員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05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492754">
                <a:tc>
                  <a:txBody>
                    <a:bodyPr/>
                    <a:lstStyle/>
                    <a:p>
                      <a:r>
                        <a:rPr kumimoji="1" lang="ja-JP" altLang="en-US" sz="1400" b="0" dirty="0">
                          <a:latin typeface="メイリオ" panose="020B0604030504040204" pitchFamily="50" charset="-128"/>
                          <a:ea typeface="メイリオ" panose="020B0604030504040204" pitchFamily="50" charset="-128"/>
                        </a:rPr>
                        <a:t>非常食の準備がない。非常用発電装置や非常時の通信手段がない。</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非常食、水の備蓄を確保する。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200" b="0" dirty="0">
                          <a:latin typeface="メイリオ" panose="020B0604030504040204" pitchFamily="50" charset="-128"/>
                          <a:ea typeface="メイリオ" panose="020B0604030504040204" pitchFamily="50" charset="-128"/>
                        </a:rPr>
                        <a:t>職員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050" b="0" dirty="0">
                          <a:latin typeface="メイリオ" panose="020B0604030504040204" pitchFamily="50" charset="-128"/>
                          <a:ea typeface="メイリオ" panose="020B0604030504040204" pitchFamily="50" charset="-128"/>
                        </a:rPr>
                        <a:t>備蓄品リスト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69402009"/>
                  </a:ext>
                </a:extLst>
              </a:tr>
              <a:tr h="492754">
                <a:tc>
                  <a:txBody>
                    <a:bodyPr/>
                    <a:lstStyle/>
                    <a:p>
                      <a:r>
                        <a:rPr kumimoji="1" lang="ja-JP" altLang="en-US" sz="1400" b="0" dirty="0">
                          <a:latin typeface="メイリオ" panose="020B0604030504040204" pitchFamily="50" charset="-128"/>
                          <a:ea typeface="メイリオ" panose="020B0604030504040204" pitchFamily="50" charset="-128"/>
                        </a:rPr>
                        <a:t>パソコン・データのバックアップ</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クラウド含む</a:t>
                      </a:r>
                      <a:r>
                        <a:rPr kumimoji="1" lang="en-US" altLang="ja-JP" sz="1400" b="0" dirty="0">
                          <a:latin typeface="メイリオ" panose="020B0604030504040204" pitchFamily="50" charset="-128"/>
                          <a:ea typeface="メイリオ" panose="020B0604030504040204" pitchFamily="50" charset="-128"/>
                        </a:rPr>
                        <a:t>)</a:t>
                      </a:r>
                      <a:r>
                        <a:rPr kumimoji="1" lang="ja-JP" altLang="en-US" sz="1400" b="0" dirty="0">
                          <a:latin typeface="メイリオ" panose="020B0604030504040204" pitchFamily="50" charset="-128"/>
                          <a:ea typeface="メイリオ" panose="020B0604030504040204" pitchFamily="50" charset="-128"/>
                        </a:rPr>
                        <a:t>や運用ルールが整備されていない。</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商工会連合会のシステムを活用し、クラウドにバックアップをとる。</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200" b="0" dirty="0">
                          <a:latin typeface="メイリオ" panose="020B0604030504040204" pitchFamily="50" charset="-128"/>
                          <a:ea typeface="メイリオ" panose="020B0604030504040204" pitchFamily="50" charset="-128"/>
                        </a:rPr>
                        <a:t>職員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050" b="0" dirty="0">
                          <a:latin typeface="メイリオ" panose="020B0604030504040204" pitchFamily="50" charset="-128"/>
                          <a:ea typeface="メイリオ" panose="020B0604030504040204" pitchFamily="50" charset="-128"/>
                        </a:rPr>
                        <a:t>商工会連合会システムのマニュアル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89077196"/>
                  </a:ext>
                </a:extLst>
              </a:tr>
              <a:tr h="492754">
                <a:tc>
                  <a:txBody>
                    <a:bodyPr/>
                    <a:lstStyle/>
                    <a:p>
                      <a:r>
                        <a:rPr kumimoji="1" lang="ja-JP" altLang="en-US" sz="1400" b="0" dirty="0">
                          <a:latin typeface="メイリオ" panose="020B0604030504040204" pitchFamily="50" charset="-128"/>
                          <a:ea typeface="メイリオ" panose="020B0604030504040204" pitchFamily="50" charset="-128"/>
                        </a:rPr>
                        <a:t>金融機関との緊急時の連携が明確になっていない。</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発災時を想定して、日常的に</a:t>
                      </a:r>
                    </a:p>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400" b="0" dirty="0">
                          <a:latin typeface="メイリオ" panose="020B0604030504040204" pitchFamily="50" charset="-128"/>
                          <a:ea typeface="メイリオ" panose="020B0604030504040204" pitchFamily="50" charset="-128"/>
                        </a:rPr>
                        <a:t>融資対応などについて話し合う。</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400" b="0" dirty="0">
                          <a:latin typeface="メイリオ" panose="020B0604030504040204" pitchFamily="50" charset="-128"/>
                          <a:ea typeface="メイリオ" panose="020B0604030504040204" pitchFamily="50" charset="-128"/>
                        </a:rPr>
                        <a:t>○</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200" b="0" dirty="0">
                          <a:latin typeface="メイリオ" panose="020B0604030504040204" pitchFamily="50" charset="-128"/>
                          <a:ea typeface="メイリオ" panose="020B0604030504040204" pitchFamily="50" charset="-128"/>
                        </a:rPr>
                        <a:t>事務局長</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05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57018682"/>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216434" y="978874"/>
            <a:ext cx="9278937" cy="646331"/>
          </a:xfrm>
          <a:prstGeom prst="rect">
            <a:avLst/>
          </a:prstGeom>
          <a:noFill/>
        </p:spPr>
        <p:txBody>
          <a:bodyPr wrap="square" rtlCol="0">
            <a:spAutoFit/>
          </a:bodyPr>
          <a:lstStyle/>
          <a:p>
            <a:pPr algn="l"/>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共通目標達成のために事前に実施する対策</a:t>
            </a:r>
          </a:p>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必要な課題を明らかにし、効果及び必要費用等を踏まえて実施する。</a:t>
            </a:r>
          </a:p>
        </p:txBody>
      </p:sp>
    </p:spTree>
    <p:extLst>
      <p:ext uri="{BB962C8B-B14F-4D97-AF65-F5344CB8AC3E}">
        <p14:creationId xmlns:p14="http://schemas.microsoft.com/office/powerpoint/2010/main" val="2243930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13.</a:t>
            </a:r>
            <a:r>
              <a:rPr lang="ja-JP" altLang="en-US" dirty="0"/>
              <a:t>各種リスト　①連絡先リスト</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3188268803"/>
              </p:ext>
            </p:extLst>
          </p:nvPr>
        </p:nvGraphicFramePr>
        <p:xfrm>
          <a:off x="105508" y="810226"/>
          <a:ext cx="9718429" cy="5546040"/>
        </p:xfrm>
        <a:graphic>
          <a:graphicData uri="http://schemas.openxmlformats.org/drawingml/2006/table">
            <a:tbl>
              <a:tblPr firstRow="1" bandRow="1">
                <a:tableStyleId>{BC89EF96-8CEA-46FF-86C4-4CE0E7609802}</a:tableStyleId>
              </a:tblPr>
              <a:tblGrid>
                <a:gridCol w="1141107">
                  <a:extLst>
                    <a:ext uri="{9D8B030D-6E8A-4147-A177-3AD203B41FA5}">
                      <a16:colId xmlns:a16="http://schemas.microsoft.com/office/drawing/2014/main" val="3347851902"/>
                    </a:ext>
                  </a:extLst>
                </a:gridCol>
                <a:gridCol w="1563888">
                  <a:extLst>
                    <a:ext uri="{9D8B030D-6E8A-4147-A177-3AD203B41FA5}">
                      <a16:colId xmlns:a16="http://schemas.microsoft.com/office/drawing/2014/main" val="1382691036"/>
                    </a:ext>
                  </a:extLst>
                </a:gridCol>
                <a:gridCol w="1864635">
                  <a:extLst>
                    <a:ext uri="{9D8B030D-6E8A-4147-A177-3AD203B41FA5}">
                      <a16:colId xmlns:a16="http://schemas.microsoft.com/office/drawing/2014/main" val="1078431094"/>
                    </a:ext>
                  </a:extLst>
                </a:gridCol>
                <a:gridCol w="2514250">
                  <a:extLst>
                    <a:ext uri="{9D8B030D-6E8A-4147-A177-3AD203B41FA5}">
                      <a16:colId xmlns:a16="http://schemas.microsoft.com/office/drawing/2014/main" val="3247063992"/>
                    </a:ext>
                  </a:extLst>
                </a:gridCol>
                <a:gridCol w="1180889">
                  <a:extLst>
                    <a:ext uri="{9D8B030D-6E8A-4147-A177-3AD203B41FA5}">
                      <a16:colId xmlns:a16="http://schemas.microsoft.com/office/drawing/2014/main" val="2860155478"/>
                    </a:ext>
                  </a:extLst>
                </a:gridCol>
                <a:gridCol w="1453660">
                  <a:extLst>
                    <a:ext uri="{9D8B030D-6E8A-4147-A177-3AD203B41FA5}">
                      <a16:colId xmlns:a16="http://schemas.microsoft.com/office/drawing/2014/main" val="2329663669"/>
                    </a:ext>
                  </a:extLst>
                </a:gridCol>
              </a:tblGrid>
              <a:tr h="447791">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連絡先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情報共有内容</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担当者名</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電話番号</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携帯電話</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メールアドレス他</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676291">
                <a:tc>
                  <a:txBody>
                    <a:bodyPr/>
                    <a:lstStyle/>
                    <a:p>
                      <a:r>
                        <a:rPr kumimoji="1" lang="ja-JP" altLang="en-US" sz="1200" b="0" dirty="0">
                          <a:latin typeface="メイリオ" panose="020B0604030504040204" pitchFamily="50" charset="-128"/>
                          <a:ea typeface="メイリオ" panose="020B0604030504040204" pitchFamily="50" charset="-128"/>
                        </a:rPr>
                        <a:t>◆◆◆</a:t>
                      </a:r>
                    </a:p>
                    <a:p>
                      <a:r>
                        <a:rPr kumimoji="1" lang="ja-JP" altLang="en-US" sz="1200" b="0" dirty="0">
                          <a:latin typeface="メイリオ" panose="020B0604030504040204" pitchFamily="50" charset="-128"/>
                          <a:ea typeface="メイリオ" panose="020B0604030504040204" pitchFamily="50" charset="-128"/>
                        </a:rPr>
                        <a:t>経済建設部</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事業所の被災状況</a:t>
                      </a:r>
                    </a:p>
                    <a:p>
                      <a:pPr algn="l"/>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商工会の被災状況</a:t>
                      </a:r>
                    </a:p>
                    <a:p>
                      <a:pPr algn="l"/>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復旧対策の内容</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r>
                        <a:rPr kumimoji="1" lang="ja-JP" altLang="en-US" sz="1100" b="0" dirty="0">
                          <a:latin typeface="メイリオ" panose="020B0604030504040204" pitchFamily="50" charset="-128"/>
                          <a:ea typeface="メイリオ" panose="020B0604030504040204" pitchFamily="50" charset="-128"/>
                        </a:rPr>
                        <a:t>経済建設部 </a:t>
                      </a:r>
                      <a:r>
                        <a:rPr kumimoji="1" lang="zh-TW" altLang="en-US" sz="1100" b="0" dirty="0">
                          <a:latin typeface="メイリオ" panose="020B0604030504040204" pitchFamily="50" charset="-128"/>
                          <a:ea typeface="メイリオ" panose="020B0604030504040204" pitchFamily="50" charset="-128"/>
                        </a:rPr>
                        <a:t>産業経済課</a:t>
                      </a:r>
                      <a:r>
                        <a:rPr kumimoji="1" lang="ja-JP" altLang="en-US" sz="1100" b="0" dirty="0">
                          <a:latin typeface="メイリオ" panose="020B0604030504040204" pitchFamily="50" charset="-128"/>
                          <a:ea typeface="メイリオ" panose="020B0604030504040204" pitchFamily="50" charset="-128"/>
                        </a:rPr>
                        <a:t> </a:t>
                      </a:r>
                      <a:r>
                        <a:rPr kumimoji="1" lang="zh-TW" altLang="en-US" sz="1100" b="0" dirty="0">
                          <a:latin typeface="メイリオ" panose="020B0604030504040204" pitchFamily="50" charset="-128"/>
                          <a:ea typeface="メイリオ" panose="020B0604030504040204" pitchFamily="50" charset="-128"/>
                        </a:rPr>
                        <a:t>商工観光係</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r>
                        <a:rPr kumimoji="1" lang="en-US" altLang="ja-JP" sz="1200" kern="1200" dirty="0">
                          <a:solidFill>
                            <a:schemeClr val="tx1"/>
                          </a:solidFill>
                          <a:effectLst/>
                          <a:latin typeface="メイリオ" panose="020B0604030504040204" pitchFamily="50" charset="-128"/>
                          <a:ea typeface="メイリオ" panose="020B0604030504040204" pitchFamily="50" charset="-128"/>
                          <a:cs typeface="+mn-cs"/>
                        </a:rPr>
                        <a:t>058-901-2345</a:t>
                      </a:r>
                      <a:endParaRPr kumimoji="1" lang="ja-JP" altLang="en-US" sz="7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1695208">
                <a:tc>
                  <a:txBody>
                    <a:bodyPr/>
                    <a:lstStyle/>
                    <a:p>
                      <a:r>
                        <a:rPr kumimoji="1" lang="ja-JP" altLang="en-US" sz="1200" b="0" dirty="0">
                          <a:latin typeface="メイリオ" panose="020B0604030504040204" pitchFamily="50" charset="-128"/>
                          <a:ea typeface="メイリオ" panose="020B0604030504040204" pitchFamily="50" charset="-128"/>
                        </a:rPr>
                        <a:t>◆◆◆金融協力会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緊急融資等の情報</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228600" indent="-228600" algn="l">
                        <a:buFont typeface="+mj-ea"/>
                        <a:buAutoNum type="circleNumDbPlain"/>
                      </a:pPr>
                      <a:r>
                        <a:rPr kumimoji="1" lang="ja-JP" altLang="en-US" sz="1100" b="0" dirty="0">
                          <a:latin typeface="メイリオ" panose="020B0604030504040204" pitchFamily="50" charset="-128"/>
                          <a:ea typeface="メイリオ" panose="020B0604030504040204" pitchFamily="50" charset="-128"/>
                        </a:rPr>
                        <a:t>■銀行</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▲支店</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p>
                      <a:pPr marL="228600" marR="0" lvl="0" indent="-228600" algn="l" defTabSz="914423" rtl="0" eaLnBrk="1" fontAlgn="auto" latinLnBrk="0" hangingPunct="1">
                        <a:lnSpc>
                          <a:spcPct val="100000"/>
                        </a:lnSpc>
                        <a:spcBef>
                          <a:spcPts val="0"/>
                        </a:spcBef>
                        <a:spcAft>
                          <a:spcPts val="0"/>
                        </a:spcAft>
                        <a:buClrTx/>
                        <a:buSzTx/>
                        <a:buFont typeface="+mj-ea"/>
                        <a:buAutoNum type="circleNumDbPlain"/>
                        <a:tabLst/>
                        <a:defRPr/>
                      </a:pPr>
                      <a:r>
                        <a:rPr kumimoji="1" lang="ja-JP" altLang="en-US" sz="1100" b="0" dirty="0">
                          <a:latin typeface="メイリオ" panose="020B0604030504040204" pitchFamily="50" charset="-128"/>
                          <a:ea typeface="メイリオ" panose="020B0604030504040204" pitchFamily="50" charset="-128"/>
                        </a:rPr>
                        <a:t>■銀行</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●支店</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p>
                      <a:pPr marL="228600" indent="-228600" algn="l">
                        <a:buFont typeface="+mj-ea"/>
                        <a:buAutoNum type="circleNumDbPlain"/>
                      </a:pPr>
                      <a:r>
                        <a:rPr kumimoji="1" lang="ja-JP" altLang="en-US" sz="1100" b="0" dirty="0">
                          <a:latin typeface="メイリオ" panose="020B0604030504040204" pitchFamily="50" charset="-128"/>
                          <a:ea typeface="メイリオ" panose="020B0604030504040204" pitchFamily="50" charset="-128"/>
                        </a:rPr>
                        <a:t>■信用金庫</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■支店</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p>
                      <a:pPr marL="228600" indent="-228600" algn="l">
                        <a:buFont typeface="+mj-ea"/>
                        <a:buAutoNum type="circleNumDbPlain"/>
                      </a:pPr>
                      <a:r>
                        <a:rPr kumimoji="1" lang="ja-JP" altLang="en-US" sz="1100" b="0" dirty="0">
                          <a:latin typeface="メイリオ" panose="020B0604030504040204" pitchFamily="50" charset="-128"/>
                          <a:ea typeface="メイリオ" panose="020B0604030504040204" pitchFamily="50" charset="-128"/>
                        </a:rPr>
                        <a:t>日本政策金融公庫</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■支店</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228600" indent="-228600" algn="l">
                        <a:buFont typeface="+mj-ea"/>
                        <a:buAutoNum type="circleNumDbPlain"/>
                      </a:pPr>
                      <a:r>
                        <a:rPr kumimoji="1" lang="en-US" altLang="ja-JP" sz="1000" b="0" dirty="0">
                          <a:latin typeface="メイリオ" panose="020B0604030504040204" pitchFamily="50" charset="-128"/>
                          <a:ea typeface="メイリオ" panose="020B0604030504040204" pitchFamily="50" charset="-128"/>
                        </a:rPr>
                        <a:t>058-xxx-xxxx</a:t>
                      </a:r>
                      <a:endParaRPr kumimoji="1" lang="ja-JP" altLang="en-US" sz="1000" b="0" dirty="0">
                        <a:latin typeface="メイリオ" panose="020B0604030504040204" pitchFamily="50" charset="-128"/>
                        <a:ea typeface="メイリオ" panose="020B0604030504040204" pitchFamily="50" charset="-128"/>
                      </a:endParaRPr>
                    </a:p>
                    <a:p>
                      <a:pPr marL="228600" indent="-228600" algn="l">
                        <a:buFont typeface="+mj-ea"/>
                        <a:buAutoNum type="circleNumDbPlain"/>
                      </a:pPr>
                      <a:r>
                        <a:rPr kumimoji="1" lang="en-US" altLang="ja-JP" sz="1000" b="0" dirty="0">
                          <a:latin typeface="メイリオ" panose="020B0604030504040204" pitchFamily="50" charset="-128"/>
                          <a:ea typeface="メイリオ" panose="020B0604030504040204" pitchFamily="50" charset="-128"/>
                        </a:rPr>
                        <a:t>058-xxx-xxxx</a:t>
                      </a:r>
                      <a:endParaRPr kumimoji="1" lang="ja-JP" altLang="en-US" sz="1000" b="0" dirty="0">
                        <a:latin typeface="メイリオ" panose="020B0604030504040204" pitchFamily="50" charset="-128"/>
                        <a:ea typeface="メイリオ" panose="020B0604030504040204" pitchFamily="50" charset="-128"/>
                      </a:endParaRPr>
                    </a:p>
                    <a:p>
                      <a:pPr marL="228600" indent="-228600" algn="l">
                        <a:buFont typeface="+mj-ea"/>
                        <a:buAutoNum type="circleNumDbPlain"/>
                      </a:pPr>
                      <a:r>
                        <a:rPr kumimoji="1" lang="en-US" altLang="ja-JP" sz="1000" b="0" dirty="0">
                          <a:latin typeface="メイリオ" panose="020B0604030504040204" pitchFamily="50" charset="-128"/>
                          <a:ea typeface="メイリオ" panose="020B0604030504040204" pitchFamily="50" charset="-128"/>
                        </a:rPr>
                        <a:t>058-xxx-xxxx</a:t>
                      </a:r>
                    </a:p>
                    <a:p>
                      <a:pPr marL="228600" indent="-228600" algn="l">
                        <a:buFont typeface="+mj-ea"/>
                        <a:buAutoNum type="circleNumDbPlain"/>
                      </a:pPr>
                      <a:r>
                        <a:rPr kumimoji="1" lang="en-US" altLang="ja-JP" sz="1000" b="0" dirty="0">
                          <a:latin typeface="メイリオ" panose="020B0604030504040204" pitchFamily="50" charset="-128"/>
                          <a:ea typeface="メイリオ" panose="020B0604030504040204" pitchFamily="50" charset="-128"/>
                        </a:rPr>
                        <a:t>058-xxx-xxxx</a:t>
                      </a:r>
                    </a:p>
                    <a:p>
                      <a:pPr marL="228600" indent="-228600" algn="l">
                        <a:buFont typeface="+mj-ea"/>
                        <a:buAutoNum type="circleNumDbPlain"/>
                      </a:pP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702938">
                <a:tc>
                  <a:txBody>
                    <a:bodyPr/>
                    <a:lstStyle/>
                    <a:p>
                      <a:r>
                        <a:rPr kumimoji="1" lang="ja-JP" altLang="en-US" sz="1200" b="0" dirty="0">
                          <a:latin typeface="メイリオ" panose="020B0604030504040204" pitchFamily="50" charset="-128"/>
                          <a:ea typeface="メイリオ" panose="020B0604030504040204" pitchFamily="50" charset="-128"/>
                        </a:rPr>
                        <a:t>◆◆◆観光協会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rPr>
                        <a:t>観光関連事業者に関する被災状況、復旧対策</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r>
                        <a:rPr kumimoji="1" lang="ja-JP" altLang="en-US" sz="1000" b="0" i="0" kern="1200" dirty="0">
                          <a:solidFill>
                            <a:schemeClr val="tx1"/>
                          </a:solidFill>
                          <a:effectLst/>
                          <a:latin typeface="メイリオ" panose="020B0604030504040204" pitchFamily="50" charset="-128"/>
                          <a:ea typeface="メイリオ" panose="020B0604030504040204" pitchFamily="50" charset="-128"/>
                          <a:cs typeface="+mn-cs"/>
                        </a:rPr>
                        <a:t> </a:t>
                      </a:r>
                      <a:r>
                        <a:rPr kumimoji="1" lang="en-US" altLang="ja-JP" sz="1000" b="0" i="0" kern="1200" dirty="0">
                          <a:solidFill>
                            <a:schemeClr val="tx1"/>
                          </a:solidFill>
                          <a:effectLst/>
                          <a:latin typeface="メイリオ" panose="020B0604030504040204" pitchFamily="50" charset="-128"/>
                          <a:ea typeface="メイリオ" panose="020B0604030504040204" pitchFamily="50" charset="-128"/>
                          <a:cs typeface="+mn-cs"/>
                        </a:rPr>
                        <a:t>0xx-xxx-xxxx </a:t>
                      </a: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497914">
                <a:tc>
                  <a:txBody>
                    <a:bodyPr/>
                    <a:lstStyle/>
                    <a:p>
                      <a:endParaRPr kumimoji="1" lang="ja-JP" altLang="en-US" sz="12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endParaRPr kumimoji="1" lang="ja-JP" altLang="en-US" sz="12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69402009"/>
                  </a:ext>
                </a:extLst>
              </a:tr>
              <a:tr h="702938">
                <a:tc>
                  <a:txBody>
                    <a:bodyPr/>
                    <a:lstStyle/>
                    <a:p>
                      <a:endParaRPr kumimoji="1" lang="ja-JP" altLang="en-US" sz="12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endParaRPr kumimoji="1" lang="ja-JP" altLang="en-US" sz="12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l"/>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89077196"/>
                  </a:ext>
                </a:extLst>
              </a:tr>
              <a:tr h="497914">
                <a:tc>
                  <a:txBody>
                    <a:bodyPr/>
                    <a:lstStyle/>
                    <a:p>
                      <a:pPr marL="228600" indent="-228600">
                        <a:buFont typeface="+mj-ea"/>
                        <a:buAutoNum type="circleNumDbPlain"/>
                      </a:pPr>
                      <a:r>
                        <a:rPr kumimoji="1" lang="ja-JP" altLang="en-US" sz="1200" b="0" dirty="0">
                          <a:latin typeface="メイリオ" panose="020B0604030504040204" pitchFamily="50" charset="-128"/>
                          <a:ea typeface="メイリオ" panose="020B0604030504040204" pitchFamily="50" charset="-128"/>
                        </a:rPr>
                        <a:t>■電力</a:t>
                      </a:r>
                    </a:p>
                    <a:p>
                      <a:pPr marL="228600" indent="-228600">
                        <a:buFont typeface="+mj-ea"/>
                        <a:buAutoNum type="circleNumDbPlain"/>
                      </a:pPr>
                      <a:r>
                        <a:rPr kumimoji="1" lang="en-US" altLang="ja-JP" sz="1200" b="0" dirty="0">
                          <a:latin typeface="メイリオ" panose="020B0604030504040204" pitchFamily="50" charset="-128"/>
                          <a:ea typeface="メイリオ" panose="020B0604030504040204" pitchFamily="50" charset="-128"/>
                        </a:rPr>
                        <a:t>NTT</a:t>
                      </a:r>
                      <a:r>
                        <a:rPr kumimoji="1" lang="ja-JP" altLang="en-US" sz="1200" b="0" dirty="0">
                          <a:latin typeface="メイリオ" panose="020B0604030504040204" pitchFamily="50" charset="-128"/>
                          <a:ea typeface="メイリオ" panose="020B0604030504040204" pitchFamily="50" charset="-128"/>
                        </a:rPr>
                        <a:t>■</a:t>
                      </a:r>
                    </a:p>
                    <a:p>
                      <a:pPr marL="228600" indent="-228600">
                        <a:buFont typeface="+mj-ea"/>
                        <a:buAutoNum type="circleNumDbPlain"/>
                      </a:pPr>
                      <a:r>
                        <a:rPr kumimoji="1" lang="ja-JP" altLang="en-US" sz="1200" b="0" dirty="0">
                          <a:latin typeface="メイリオ" panose="020B0604030504040204" pitchFamily="50" charset="-128"/>
                          <a:ea typeface="メイリオ" panose="020B0604030504040204" pitchFamily="50" charset="-128"/>
                        </a:rPr>
                        <a:t>◆◆◆上下水道部</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Tx/>
                        <a:buNone/>
                        <a:tabLst/>
                        <a:defRPr/>
                      </a:pP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176213" indent="-176213" algn="l">
                        <a:buFont typeface="+mj-ea"/>
                        <a:buAutoNum type="circleNumDbPlain"/>
                        <a:tabLst>
                          <a:tab pos="176213" algn="l"/>
                        </a:tabLst>
                      </a:pPr>
                      <a:r>
                        <a:rPr kumimoji="1" lang="ja-JP" altLang="en-US" sz="1000" b="0" i="0" kern="1200" dirty="0">
                          <a:solidFill>
                            <a:schemeClr val="tx1"/>
                          </a:solidFill>
                          <a:effectLst/>
                          <a:latin typeface="メイリオ" panose="020B0604030504040204" pitchFamily="50" charset="-128"/>
                          <a:ea typeface="メイリオ" panose="020B0604030504040204" pitchFamily="50" charset="-128"/>
                          <a:cs typeface="+mn-cs"/>
                        </a:rPr>
                        <a:t>■営業所　</a:t>
                      </a:r>
                      <a:r>
                        <a:rPr kumimoji="1" lang="en-US" altLang="ja-JP" sz="1000" b="0" i="0" kern="1200" dirty="0">
                          <a:solidFill>
                            <a:schemeClr val="tx1"/>
                          </a:solidFill>
                          <a:effectLst/>
                          <a:latin typeface="メイリオ" panose="020B0604030504040204" pitchFamily="50" charset="-128"/>
                          <a:ea typeface="メイリオ" panose="020B0604030504040204" pitchFamily="50" charset="-128"/>
                          <a:cs typeface="+mn-cs"/>
                        </a:rPr>
                        <a:t>0120-xxx-xxx</a:t>
                      </a:r>
                      <a:endParaRPr kumimoji="1" lang="ja-JP" altLang="en-US" sz="1000" b="0" i="0" kern="1200" dirty="0">
                        <a:solidFill>
                          <a:schemeClr val="tx1"/>
                        </a:solidFill>
                        <a:effectLst/>
                        <a:latin typeface="メイリオ" panose="020B0604030504040204" pitchFamily="50" charset="-128"/>
                        <a:ea typeface="メイリオ" panose="020B0604030504040204" pitchFamily="50" charset="-128"/>
                        <a:cs typeface="+mn-cs"/>
                      </a:endParaRPr>
                    </a:p>
                    <a:p>
                      <a:pPr marL="176213" indent="-176213" algn="l">
                        <a:buFont typeface="+mj-ea"/>
                        <a:buAutoNum type="circleNumDbPlain"/>
                        <a:tabLst>
                          <a:tab pos="176213" algn="l"/>
                        </a:tabLst>
                      </a:pPr>
                      <a:r>
                        <a:rPr kumimoji="1" lang="ja-JP" altLang="en-US" sz="1000" b="0" i="0" kern="1200" dirty="0">
                          <a:solidFill>
                            <a:schemeClr val="tx1"/>
                          </a:solidFill>
                          <a:effectLst/>
                          <a:latin typeface="メイリオ" panose="020B0604030504040204" pitchFamily="50" charset="-128"/>
                          <a:ea typeface="メイリオ" panose="020B0604030504040204" pitchFamily="50" charset="-128"/>
                          <a:cs typeface="+mn-cs"/>
                        </a:rPr>
                        <a:t>■支店　</a:t>
                      </a:r>
                      <a:r>
                        <a:rPr kumimoji="1" lang="en-US" altLang="ja-JP" sz="1000" b="0" i="0" kern="1200" dirty="0">
                          <a:solidFill>
                            <a:schemeClr val="tx1"/>
                          </a:solidFill>
                          <a:effectLst/>
                          <a:latin typeface="メイリオ" panose="020B0604030504040204" pitchFamily="50" charset="-128"/>
                          <a:ea typeface="メイリオ" panose="020B0604030504040204" pitchFamily="50" charset="-128"/>
                          <a:cs typeface="+mn-cs"/>
                        </a:rPr>
                        <a:t>113</a:t>
                      </a:r>
                      <a:r>
                        <a:rPr kumimoji="1" lang="ja-JP" altLang="en-US" sz="1000" b="0" i="0" kern="1200" dirty="0">
                          <a:solidFill>
                            <a:schemeClr val="tx1"/>
                          </a:solidFill>
                          <a:effectLst/>
                          <a:latin typeface="メイリオ" panose="020B0604030504040204" pitchFamily="50" charset="-128"/>
                          <a:ea typeface="メイリオ" panose="020B0604030504040204" pitchFamily="50" charset="-128"/>
                          <a:cs typeface="+mn-cs"/>
                        </a:rPr>
                        <a:t>または</a:t>
                      </a:r>
                      <a:r>
                        <a:rPr kumimoji="1" lang="en-US" altLang="ja-JP" sz="1000" b="0" i="0" kern="1200" dirty="0">
                          <a:solidFill>
                            <a:schemeClr val="tx1"/>
                          </a:solidFill>
                          <a:effectLst/>
                          <a:latin typeface="メイリオ" panose="020B0604030504040204" pitchFamily="50" charset="-128"/>
                          <a:ea typeface="メイリオ" panose="020B0604030504040204" pitchFamily="50" charset="-128"/>
                          <a:cs typeface="+mn-cs"/>
                        </a:rPr>
                        <a:t>0120-444113</a:t>
                      </a:r>
                      <a:endParaRPr kumimoji="1" lang="ja-JP" altLang="en-US" sz="1000" b="0" i="0" kern="1200" dirty="0">
                        <a:solidFill>
                          <a:schemeClr val="tx1"/>
                        </a:solidFill>
                        <a:effectLst/>
                        <a:latin typeface="メイリオ" panose="020B0604030504040204" pitchFamily="50" charset="-128"/>
                        <a:ea typeface="メイリオ" panose="020B0604030504040204" pitchFamily="50" charset="-128"/>
                        <a:cs typeface="+mn-cs"/>
                      </a:endParaRPr>
                    </a:p>
                    <a:p>
                      <a:pPr marL="176213" indent="-176213" algn="l">
                        <a:buFont typeface="+mj-ea"/>
                        <a:buAutoNum type="circleNumDbPlain"/>
                        <a:tabLst>
                          <a:tab pos="176213" algn="l"/>
                        </a:tabLst>
                      </a:pPr>
                      <a:r>
                        <a:rPr kumimoji="1" lang="en-US" altLang="ja-JP" sz="1000" b="0" i="0" kern="1200" dirty="0">
                          <a:solidFill>
                            <a:schemeClr val="tx1"/>
                          </a:solidFill>
                          <a:effectLst/>
                          <a:latin typeface="メイリオ" panose="020B0604030504040204" pitchFamily="50" charset="-128"/>
                          <a:ea typeface="メイリオ" panose="020B0604030504040204" pitchFamily="50" charset="-128"/>
                          <a:cs typeface="+mn-cs"/>
                        </a:rPr>
                        <a:t>058-xxx-xxxx</a:t>
                      </a: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endParaRPr kumimoji="1" lang="ja-JP" altLang="en-US" sz="10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57018682"/>
                  </a:ext>
                </a:extLst>
              </a:tr>
            </a:tbl>
          </a:graphicData>
        </a:graphic>
      </p:graphicFrame>
    </p:spTree>
    <p:extLst>
      <p:ext uri="{BB962C8B-B14F-4D97-AF65-F5344CB8AC3E}">
        <p14:creationId xmlns:p14="http://schemas.microsoft.com/office/powerpoint/2010/main" val="28561755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13.</a:t>
            </a:r>
            <a:r>
              <a:rPr lang="ja-JP" altLang="en-US" dirty="0"/>
              <a:t>各種リスト　②備蓄品リスト</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3306322464"/>
              </p:ext>
            </p:extLst>
          </p:nvPr>
        </p:nvGraphicFramePr>
        <p:xfrm>
          <a:off x="105508" y="810226"/>
          <a:ext cx="9718429" cy="5370341"/>
        </p:xfrm>
        <a:graphic>
          <a:graphicData uri="http://schemas.openxmlformats.org/drawingml/2006/table">
            <a:tbl>
              <a:tblPr firstRow="1" bandRow="1">
                <a:tableStyleId>{BC89EF96-8CEA-46FF-86C4-4CE0E7609802}</a:tableStyleId>
              </a:tblPr>
              <a:tblGrid>
                <a:gridCol w="1875692">
                  <a:extLst>
                    <a:ext uri="{9D8B030D-6E8A-4147-A177-3AD203B41FA5}">
                      <a16:colId xmlns:a16="http://schemas.microsoft.com/office/drawing/2014/main" val="3347851902"/>
                    </a:ext>
                  </a:extLst>
                </a:gridCol>
                <a:gridCol w="2661138">
                  <a:extLst>
                    <a:ext uri="{9D8B030D-6E8A-4147-A177-3AD203B41FA5}">
                      <a16:colId xmlns:a16="http://schemas.microsoft.com/office/drawing/2014/main" val="1382691036"/>
                    </a:ext>
                  </a:extLst>
                </a:gridCol>
                <a:gridCol w="1113693">
                  <a:extLst>
                    <a:ext uri="{9D8B030D-6E8A-4147-A177-3AD203B41FA5}">
                      <a16:colId xmlns:a16="http://schemas.microsoft.com/office/drawing/2014/main" val="1078431094"/>
                    </a:ext>
                  </a:extLst>
                </a:gridCol>
                <a:gridCol w="1125415">
                  <a:extLst>
                    <a:ext uri="{9D8B030D-6E8A-4147-A177-3AD203B41FA5}">
                      <a16:colId xmlns:a16="http://schemas.microsoft.com/office/drawing/2014/main" val="3247063992"/>
                    </a:ext>
                  </a:extLst>
                </a:gridCol>
                <a:gridCol w="1148862">
                  <a:extLst>
                    <a:ext uri="{9D8B030D-6E8A-4147-A177-3AD203B41FA5}">
                      <a16:colId xmlns:a16="http://schemas.microsoft.com/office/drawing/2014/main" val="2860155478"/>
                    </a:ext>
                  </a:extLst>
                </a:gridCol>
                <a:gridCol w="1793629">
                  <a:extLst>
                    <a:ext uri="{9D8B030D-6E8A-4147-A177-3AD203B41FA5}">
                      <a16:colId xmlns:a16="http://schemas.microsoft.com/office/drawing/2014/main" val="2329663669"/>
                    </a:ext>
                  </a:extLst>
                </a:gridCol>
              </a:tblGrid>
              <a:tr h="447791">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備蓄品名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必要量</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更新時期</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購入確認</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保管場所</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備考</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非常食</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3</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日分</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職員数</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×3</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食</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日</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rPr>
                        <a:t>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a:t>
                      </a: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購入済</a:t>
                      </a:r>
                      <a:r>
                        <a:rPr kumimoji="1" lang="en-US" altLang="ja-JP" sz="900" b="0" dirty="0">
                          <a:latin typeface="メイリオ" panose="020B0604030504040204" pitchFamily="50" charset="-128"/>
                          <a:ea typeface="メイリオ" panose="020B0604030504040204" pitchFamily="50" charset="-128"/>
                        </a:rPr>
                        <a:t>)</a:t>
                      </a:r>
                      <a:endParaRPr kumimoji="1" lang="ja-JP" altLang="en-US" sz="900" b="0" dirty="0">
                        <a:latin typeface="メイリオ" panose="020B0604030504040204" pitchFamily="50" charset="-128"/>
                        <a:ea typeface="メイリオ" panose="020B0604030504040204" pitchFamily="50" charset="-128"/>
                      </a:endParaRPr>
                    </a:p>
                  </a:txBody>
                  <a:tcPr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倉庫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消費期限により更新</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水</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3</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日分</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職員数</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×3</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リットル</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日</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rPr>
                        <a:t>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a:t>
                      </a: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購入済</a:t>
                      </a:r>
                      <a:r>
                        <a:rPr kumimoji="1" lang="en-US" altLang="ja-JP" sz="900" b="0" dirty="0">
                          <a:latin typeface="メイリオ" panose="020B0604030504040204" pitchFamily="50" charset="-128"/>
                          <a:ea typeface="メイリオ" panose="020B0604030504040204" pitchFamily="50" charset="-128"/>
                        </a:rPr>
                        <a:t>)</a:t>
                      </a:r>
                      <a:endParaRPr kumimoji="1" lang="ja-JP" altLang="en-US" sz="900" b="0" dirty="0">
                        <a:latin typeface="メイリオ" panose="020B0604030504040204" pitchFamily="50" charset="-128"/>
                        <a:ea typeface="メイリオ" panose="020B0604030504040204" pitchFamily="50" charset="-128"/>
                      </a:endParaRPr>
                    </a:p>
                  </a:txBody>
                  <a:tcPr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倉庫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消費期限により更新</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非常用トイレ</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3</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日分</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職員数</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×5</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回</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日</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rPr>
                        <a:t>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a:t>
                      </a: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購入済</a:t>
                      </a:r>
                      <a:r>
                        <a:rPr kumimoji="1" lang="en-US" altLang="ja-JP" sz="900" b="0" dirty="0">
                          <a:latin typeface="メイリオ" panose="020B0604030504040204" pitchFamily="50" charset="-128"/>
                          <a:ea typeface="メイリオ" panose="020B0604030504040204" pitchFamily="50" charset="-128"/>
                        </a:rPr>
                        <a:t>)</a:t>
                      </a:r>
                      <a:endParaRPr kumimoji="1" lang="ja-JP" altLang="en-US" sz="900" b="0" dirty="0">
                        <a:latin typeface="メイリオ" panose="020B0604030504040204" pitchFamily="50" charset="-128"/>
                        <a:ea typeface="メイリオ" panose="020B0604030504040204" pitchFamily="50" charset="-128"/>
                      </a:endParaRPr>
                    </a:p>
                  </a:txBody>
                  <a:tcPr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倉庫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利用期限により更新</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非常用電源</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自家発電装置</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ガソリン式、ガス式</a:t>
                      </a:r>
                      <a:r>
                        <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a:t>
                      </a:r>
                      <a:endPar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必要時</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a:t>
                      </a: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購入済</a:t>
                      </a:r>
                      <a:r>
                        <a:rPr kumimoji="1" lang="en-US" altLang="ja-JP" sz="900" b="0" dirty="0">
                          <a:latin typeface="メイリオ" panose="020B0604030504040204" pitchFamily="50" charset="-128"/>
                          <a:ea typeface="メイリオ" panose="020B0604030504040204" pitchFamily="50" charset="-128"/>
                        </a:rPr>
                        <a:t>)</a:t>
                      </a:r>
                      <a:endParaRPr kumimoji="1" lang="ja-JP" altLang="en-US" sz="900" b="0" dirty="0">
                        <a:latin typeface="メイリオ" panose="020B0604030504040204" pitchFamily="50" charset="-128"/>
                        <a:ea typeface="メイリオ" panose="020B0604030504040204" pitchFamily="50" charset="-128"/>
                      </a:endParaRPr>
                    </a:p>
                  </a:txBody>
                  <a:tcPr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倉庫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防災訓練時に燃料確認、動作確認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69402009"/>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事業者リスト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会員事業者リスト</a:t>
                      </a:r>
                    </a:p>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非会員事業者リスト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rPr>
                        <a:t>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a:t>
                      </a: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購入済</a:t>
                      </a:r>
                      <a:r>
                        <a:rPr kumimoji="1" lang="en-US" altLang="ja-JP" sz="900" b="0" dirty="0">
                          <a:latin typeface="メイリオ" panose="020B0604030504040204" pitchFamily="50" charset="-128"/>
                          <a:ea typeface="メイリオ" panose="020B0604030504040204" pitchFamily="50" charset="-128"/>
                        </a:rPr>
                        <a:t>)</a:t>
                      </a:r>
                      <a:endParaRPr kumimoji="1" lang="ja-JP" altLang="en-US" sz="900" b="0" dirty="0">
                        <a:latin typeface="メイリオ" panose="020B0604030504040204" pitchFamily="50" charset="-128"/>
                        <a:ea typeface="メイリオ" panose="020B0604030504040204" pitchFamily="50" charset="-128"/>
                      </a:endParaRPr>
                    </a:p>
                  </a:txBody>
                  <a:tcPr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倉庫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印刷して更新</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89077196"/>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掲示物等の文房具</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400" b="0" dirty="0">
                          <a:latin typeface="メイリオ" panose="020B0604030504040204" pitchFamily="50" charset="-128"/>
                          <a:ea typeface="メイリオ" panose="020B0604030504040204" pitchFamily="50" charset="-128"/>
                        </a:rPr>
                        <a:t>A3</a:t>
                      </a:r>
                      <a:r>
                        <a:rPr kumimoji="1" lang="ja-JP" altLang="en-US" sz="1400" b="0" dirty="0">
                          <a:latin typeface="メイリオ" panose="020B0604030504040204" pitchFamily="50" charset="-128"/>
                          <a:ea typeface="メイリオ" panose="020B0604030504040204" pitchFamily="50" charset="-128"/>
                        </a:rPr>
                        <a:t>コピー用紙</a:t>
                      </a:r>
                      <a:r>
                        <a:rPr kumimoji="1" lang="en-US" altLang="ja-JP" sz="1400" b="0" dirty="0">
                          <a:latin typeface="メイリオ" panose="020B0604030504040204" pitchFamily="50" charset="-128"/>
                          <a:ea typeface="メイリオ" panose="020B0604030504040204" pitchFamily="50" charset="-128"/>
                        </a:rPr>
                        <a:t>×100</a:t>
                      </a:r>
                      <a:r>
                        <a:rPr kumimoji="1" lang="ja-JP" altLang="en-US" sz="1400" b="0" dirty="0">
                          <a:latin typeface="メイリオ" panose="020B0604030504040204" pitchFamily="50" charset="-128"/>
                          <a:ea typeface="メイリオ" panose="020B0604030504040204" pitchFamily="50" charset="-128"/>
                        </a:rPr>
                        <a:t>枚</a:t>
                      </a:r>
                    </a:p>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en-US" altLang="ja-JP" sz="1400" b="0" dirty="0">
                          <a:latin typeface="メイリオ" panose="020B0604030504040204" pitchFamily="50" charset="-128"/>
                          <a:ea typeface="メイリオ" panose="020B0604030504040204" pitchFamily="50" charset="-128"/>
                        </a:rPr>
                        <a:t>A4</a:t>
                      </a:r>
                      <a:r>
                        <a:rPr kumimoji="1" lang="ja-JP" altLang="en-US" sz="1400" b="0" dirty="0">
                          <a:latin typeface="メイリオ" panose="020B0604030504040204" pitchFamily="50" charset="-128"/>
                          <a:ea typeface="メイリオ" panose="020B0604030504040204" pitchFamily="50" charset="-128"/>
                        </a:rPr>
                        <a:t>コピー用紙</a:t>
                      </a:r>
                      <a:r>
                        <a:rPr kumimoji="1" lang="en-US" altLang="ja-JP" sz="1400" b="0" dirty="0">
                          <a:latin typeface="メイリオ" panose="020B0604030504040204" pitchFamily="50" charset="-128"/>
                          <a:ea typeface="メイリオ" panose="020B0604030504040204" pitchFamily="50" charset="-128"/>
                        </a:rPr>
                        <a:t>×400</a:t>
                      </a:r>
                      <a:r>
                        <a:rPr kumimoji="1" lang="ja-JP" altLang="en-US" sz="1400" b="0" dirty="0">
                          <a:latin typeface="メイリオ" panose="020B0604030504040204" pitchFamily="50" charset="-128"/>
                          <a:ea typeface="メイリオ" panose="020B0604030504040204" pitchFamily="50" charset="-128"/>
                        </a:rPr>
                        <a:t>枚</a:t>
                      </a:r>
                    </a:p>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マジック</a:t>
                      </a:r>
                      <a:r>
                        <a:rPr kumimoji="1" lang="en-US" altLang="ja-JP" sz="1400" b="0" dirty="0">
                          <a:latin typeface="メイリオ" panose="020B0604030504040204" pitchFamily="50" charset="-128"/>
                          <a:ea typeface="メイリオ" panose="020B0604030504040204" pitchFamily="50" charset="-128"/>
                        </a:rPr>
                        <a:t>10</a:t>
                      </a:r>
                      <a:r>
                        <a:rPr kumimoji="1" lang="ja-JP" altLang="en-US" sz="1400" b="0" dirty="0">
                          <a:latin typeface="メイリオ" panose="020B0604030504040204" pitchFamily="50" charset="-128"/>
                          <a:ea typeface="メイリオ" panose="020B0604030504040204" pitchFamily="50" charset="-128"/>
                        </a:rPr>
                        <a:t>本、ボールペン</a:t>
                      </a:r>
                      <a:r>
                        <a:rPr kumimoji="1" lang="en-US" altLang="ja-JP" sz="1400" b="0" dirty="0">
                          <a:latin typeface="メイリオ" panose="020B0604030504040204" pitchFamily="50" charset="-128"/>
                          <a:ea typeface="メイリオ" panose="020B0604030504040204" pitchFamily="50" charset="-128"/>
                        </a:rPr>
                        <a:t>50</a:t>
                      </a:r>
                      <a:r>
                        <a:rPr kumimoji="1" lang="ja-JP" altLang="en-US" sz="1400" b="0" dirty="0">
                          <a:latin typeface="メイリオ" panose="020B0604030504040204" pitchFamily="50" charset="-128"/>
                          <a:ea typeface="メイリオ" panose="020B0604030504040204" pitchFamily="50" charset="-128"/>
                        </a:rPr>
                        <a:t>本、テープ</a:t>
                      </a:r>
                      <a:r>
                        <a:rPr kumimoji="1" lang="en-US" altLang="ja-JP" sz="1400" b="0" dirty="0">
                          <a:latin typeface="メイリオ" panose="020B0604030504040204" pitchFamily="50" charset="-128"/>
                          <a:ea typeface="メイリオ" panose="020B0604030504040204" pitchFamily="50" charset="-128"/>
                        </a:rPr>
                        <a:t>2</a:t>
                      </a:r>
                      <a:r>
                        <a:rPr kumimoji="1" lang="ja-JP" altLang="en-US" sz="1400" b="0" dirty="0">
                          <a:latin typeface="メイリオ" panose="020B0604030504040204" pitchFamily="50" charset="-128"/>
                          <a:ea typeface="メイリオ" panose="020B0604030504040204" pitchFamily="50" charset="-128"/>
                        </a:rPr>
                        <a:t>式、はさみ</a:t>
                      </a:r>
                      <a:r>
                        <a:rPr kumimoji="1" lang="en-US" altLang="ja-JP" sz="1400" b="0" dirty="0">
                          <a:latin typeface="メイリオ" panose="020B0604030504040204" pitchFamily="50" charset="-128"/>
                          <a:ea typeface="メイリオ" panose="020B0604030504040204" pitchFamily="50" charset="-128"/>
                        </a:rPr>
                        <a:t>2</a:t>
                      </a:r>
                      <a:r>
                        <a:rPr kumimoji="1" lang="ja-JP" altLang="en-US" sz="1400" b="0" dirty="0">
                          <a:latin typeface="メイリオ" panose="020B0604030504040204" pitchFamily="50" charset="-128"/>
                          <a:ea typeface="メイリオ" panose="020B0604030504040204" pitchFamily="50" charset="-128"/>
                        </a:rPr>
                        <a:t>式</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4</a:t>
                      </a:r>
                      <a:r>
                        <a:rPr kumimoji="1" lang="ja-JP" altLang="en-US" sz="1400" b="0" dirty="0">
                          <a:latin typeface="メイリオ" panose="020B0604030504040204" pitchFamily="50" charset="-128"/>
                          <a:ea typeface="メイリオ" panose="020B0604030504040204" pitchFamily="50" charset="-128"/>
                        </a:rPr>
                        <a:t>月</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 typeface="Arial" panose="020B0604020202020204" pitchFamily="34" charset="0"/>
                        <a:buNone/>
                        <a:tabLst>
                          <a:tab pos="176213" algn="l"/>
                        </a:tabLst>
                        <a:defRPr/>
                      </a:pP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a:t>
                      </a:r>
                      <a:r>
                        <a:rPr kumimoji="1" lang="en-US" altLang="ja-JP" sz="900" b="0" dirty="0">
                          <a:latin typeface="メイリオ" panose="020B0604030504040204" pitchFamily="50" charset="-128"/>
                          <a:ea typeface="メイリオ" panose="020B0604030504040204" pitchFamily="50" charset="-128"/>
                        </a:rPr>
                        <a:t>:</a:t>
                      </a:r>
                      <a:r>
                        <a:rPr kumimoji="1" lang="ja-JP" altLang="en-US" sz="900" b="0" dirty="0">
                          <a:latin typeface="メイリオ" panose="020B0604030504040204" pitchFamily="50" charset="-128"/>
                          <a:ea typeface="メイリオ" panose="020B0604030504040204" pitchFamily="50" charset="-128"/>
                        </a:rPr>
                        <a:t>購入済</a:t>
                      </a:r>
                      <a:r>
                        <a:rPr kumimoji="1" lang="en-US" altLang="ja-JP" sz="900" b="0" dirty="0">
                          <a:latin typeface="メイリオ" panose="020B0604030504040204" pitchFamily="50" charset="-128"/>
                          <a:ea typeface="メイリオ" panose="020B0604030504040204" pitchFamily="50" charset="-128"/>
                        </a:rPr>
                        <a:t>)</a:t>
                      </a:r>
                      <a:endParaRPr kumimoji="1" lang="ja-JP" altLang="en-US" sz="900" b="0" dirty="0">
                        <a:latin typeface="メイリオ" panose="020B0604030504040204" pitchFamily="50" charset="-128"/>
                        <a:ea typeface="メイリオ" panose="020B0604030504040204" pitchFamily="50" charset="-128"/>
                      </a:endParaRPr>
                    </a:p>
                  </a:txBody>
                  <a:tcPr anchor="b">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倉庫</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在庫確認して更新</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57018682"/>
                  </a:ext>
                </a:extLst>
              </a:tr>
            </a:tbl>
          </a:graphicData>
        </a:graphic>
      </p:graphicFrame>
    </p:spTree>
    <p:extLst>
      <p:ext uri="{BB962C8B-B14F-4D97-AF65-F5344CB8AC3E}">
        <p14:creationId xmlns:p14="http://schemas.microsoft.com/office/powerpoint/2010/main" val="24054061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改版履歴</a:t>
            </a:r>
          </a:p>
        </p:txBody>
      </p:sp>
      <p:graphicFrame>
        <p:nvGraphicFramePr>
          <p:cNvPr id="4" name="表 4">
            <a:extLst>
              <a:ext uri="{FF2B5EF4-FFF2-40B4-BE49-F238E27FC236}">
                <a16:creationId xmlns:a16="http://schemas.microsoft.com/office/drawing/2014/main" id="{17122012-3BB7-4AAF-BD99-71A909516191}"/>
              </a:ext>
            </a:extLst>
          </p:cNvPr>
          <p:cNvGraphicFramePr>
            <a:graphicFrameLocks noGrp="1"/>
          </p:cNvGraphicFramePr>
          <p:nvPr>
            <p:ph idx="1"/>
            <p:extLst>
              <p:ext uri="{D42A27DB-BD31-4B8C-83A1-F6EECF244321}">
                <p14:modId xmlns:p14="http://schemas.microsoft.com/office/powerpoint/2010/main" val="3499225966"/>
              </p:ext>
            </p:extLst>
          </p:nvPr>
        </p:nvGraphicFramePr>
        <p:xfrm>
          <a:off x="82063" y="1184031"/>
          <a:ext cx="4800600" cy="5033112"/>
        </p:xfrm>
        <a:graphic>
          <a:graphicData uri="http://schemas.openxmlformats.org/drawingml/2006/table">
            <a:tbl>
              <a:tblPr firstRow="1" bandRow="1">
                <a:tableStyleId>{BC89EF96-8CEA-46FF-86C4-4CE0E7609802}</a:tableStyleId>
              </a:tblPr>
              <a:tblGrid>
                <a:gridCol w="1600200">
                  <a:extLst>
                    <a:ext uri="{9D8B030D-6E8A-4147-A177-3AD203B41FA5}">
                      <a16:colId xmlns:a16="http://schemas.microsoft.com/office/drawing/2014/main" val="2473022849"/>
                    </a:ext>
                  </a:extLst>
                </a:gridCol>
                <a:gridCol w="1600200">
                  <a:extLst>
                    <a:ext uri="{9D8B030D-6E8A-4147-A177-3AD203B41FA5}">
                      <a16:colId xmlns:a16="http://schemas.microsoft.com/office/drawing/2014/main" val="1757767844"/>
                    </a:ext>
                  </a:extLst>
                </a:gridCol>
                <a:gridCol w="1600200">
                  <a:extLst>
                    <a:ext uri="{9D8B030D-6E8A-4147-A177-3AD203B41FA5}">
                      <a16:colId xmlns:a16="http://schemas.microsoft.com/office/drawing/2014/main" val="3442222747"/>
                    </a:ext>
                  </a:extLst>
                </a:gridCol>
              </a:tblGrid>
              <a:tr h="359508">
                <a:tc>
                  <a:txBody>
                    <a:bodyPr/>
                    <a:lstStyle/>
                    <a:p>
                      <a:pPr algn="ctr"/>
                      <a:r>
                        <a:rPr kumimoji="1" lang="ja-JP" altLang="en-US" sz="1500" dirty="0">
                          <a:latin typeface="メイリオ" panose="020B0604030504040204" pitchFamily="50" charset="-128"/>
                          <a:ea typeface="メイリオ" panose="020B0604030504040204" pitchFamily="50" charset="-128"/>
                        </a:rPr>
                        <a:t>版数</a:t>
                      </a:r>
                    </a:p>
                  </a:txBody>
                  <a:tcPr marT="45721" marB="45721"/>
                </a:tc>
                <a:tc>
                  <a:txBody>
                    <a:bodyPr/>
                    <a:lstStyle/>
                    <a:p>
                      <a:pPr algn="ctr"/>
                      <a:r>
                        <a:rPr kumimoji="1" lang="ja-JP" altLang="en-US" sz="1500" dirty="0">
                          <a:latin typeface="メイリオ" panose="020B0604030504040204" pitchFamily="50" charset="-128"/>
                          <a:ea typeface="メイリオ" panose="020B0604030504040204" pitchFamily="50" charset="-128"/>
                        </a:rPr>
                        <a:t>日付</a:t>
                      </a:r>
                    </a:p>
                  </a:txBody>
                  <a:tcPr marT="45721" marB="45721"/>
                </a:tc>
                <a:tc>
                  <a:txBody>
                    <a:bodyPr/>
                    <a:lstStyle/>
                    <a:p>
                      <a:pPr algn="ctr"/>
                      <a:r>
                        <a:rPr kumimoji="1" lang="ja-JP" altLang="en-US" sz="1500" dirty="0">
                          <a:latin typeface="メイリオ" panose="020B0604030504040204" pitchFamily="50" charset="-128"/>
                          <a:ea typeface="メイリオ" panose="020B0604030504040204" pitchFamily="50" charset="-128"/>
                        </a:rPr>
                        <a:t>内容</a:t>
                      </a:r>
                      <a:endParaRPr kumimoji="1" lang="en-US" altLang="ja-JP"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729191268"/>
                  </a:ext>
                </a:extLst>
              </a:tr>
              <a:tr h="359508">
                <a:tc>
                  <a:txBody>
                    <a:bodyPr/>
                    <a:lstStyle/>
                    <a:p>
                      <a:r>
                        <a:rPr kumimoji="1" lang="en-US" altLang="ja-JP" sz="1500" dirty="0">
                          <a:latin typeface="メイリオ" panose="020B0604030504040204" pitchFamily="50" charset="-128"/>
                          <a:ea typeface="メイリオ" panose="020B0604030504040204" pitchFamily="50" charset="-128"/>
                        </a:rPr>
                        <a:t>1.0</a:t>
                      </a:r>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r>
                        <a:rPr kumimoji="1" lang="en-US" altLang="ja-JP" sz="1500" dirty="0">
                          <a:latin typeface="メイリオ" panose="020B0604030504040204" pitchFamily="50" charset="-128"/>
                          <a:ea typeface="メイリオ" panose="020B0604030504040204" pitchFamily="50" charset="-128"/>
                        </a:rPr>
                        <a:t>2021/6/11</a:t>
                      </a:r>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r>
                        <a:rPr kumimoji="1" lang="ja-JP" altLang="en-US" sz="1500" dirty="0">
                          <a:latin typeface="メイリオ" panose="020B0604030504040204" pitchFamily="50" charset="-128"/>
                          <a:ea typeface="メイリオ" panose="020B0604030504040204" pitchFamily="50" charset="-128"/>
                        </a:rPr>
                        <a:t>初版案</a:t>
                      </a:r>
                    </a:p>
                  </a:txBody>
                  <a:tcPr marT="45721" marB="45721"/>
                </a:tc>
                <a:extLst>
                  <a:ext uri="{0D108BD9-81ED-4DB2-BD59-A6C34878D82A}">
                    <a16:rowId xmlns:a16="http://schemas.microsoft.com/office/drawing/2014/main" val="669637869"/>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847295848"/>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797314381"/>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1612124543"/>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22247327"/>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2031678464"/>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691576672"/>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377763706"/>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2590620860"/>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63674938"/>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1646771063"/>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2559921297"/>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2068836437"/>
                  </a:ext>
                </a:extLst>
              </a:tr>
            </a:tbl>
          </a:graphicData>
        </a:graphic>
      </p:graphicFrame>
      <p:graphicFrame>
        <p:nvGraphicFramePr>
          <p:cNvPr id="5" name="表 4">
            <a:extLst>
              <a:ext uri="{FF2B5EF4-FFF2-40B4-BE49-F238E27FC236}">
                <a16:creationId xmlns:a16="http://schemas.microsoft.com/office/drawing/2014/main" id="{E26AE39B-8217-4FAA-928C-E8D46F339C4A}"/>
              </a:ext>
            </a:extLst>
          </p:cNvPr>
          <p:cNvGraphicFramePr>
            <a:graphicFrameLocks/>
          </p:cNvGraphicFramePr>
          <p:nvPr>
            <p:extLst>
              <p:ext uri="{D42A27DB-BD31-4B8C-83A1-F6EECF244321}">
                <p14:modId xmlns:p14="http://schemas.microsoft.com/office/powerpoint/2010/main" val="443073019"/>
              </p:ext>
            </p:extLst>
          </p:nvPr>
        </p:nvGraphicFramePr>
        <p:xfrm>
          <a:off x="5035062" y="1184031"/>
          <a:ext cx="4800600" cy="5033112"/>
        </p:xfrm>
        <a:graphic>
          <a:graphicData uri="http://schemas.openxmlformats.org/drawingml/2006/table">
            <a:tbl>
              <a:tblPr firstRow="1" bandRow="1">
                <a:tableStyleId>{BC89EF96-8CEA-46FF-86C4-4CE0E7609802}</a:tableStyleId>
              </a:tblPr>
              <a:tblGrid>
                <a:gridCol w="1600200">
                  <a:extLst>
                    <a:ext uri="{9D8B030D-6E8A-4147-A177-3AD203B41FA5}">
                      <a16:colId xmlns:a16="http://schemas.microsoft.com/office/drawing/2014/main" val="2473022849"/>
                    </a:ext>
                  </a:extLst>
                </a:gridCol>
                <a:gridCol w="1600200">
                  <a:extLst>
                    <a:ext uri="{9D8B030D-6E8A-4147-A177-3AD203B41FA5}">
                      <a16:colId xmlns:a16="http://schemas.microsoft.com/office/drawing/2014/main" val="1757767844"/>
                    </a:ext>
                  </a:extLst>
                </a:gridCol>
                <a:gridCol w="1600200">
                  <a:extLst>
                    <a:ext uri="{9D8B030D-6E8A-4147-A177-3AD203B41FA5}">
                      <a16:colId xmlns:a16="http://schemas.microsoft.com/office/drawing/2014/main" val="3442222747"/>
                    </a:ext>
                  </a:extLst>
                </a:gridCol>
              </a:tblGrid>
              <a:tr h="359508">
                <a:tc>
                  <a:txBody>
                    <a:bodyPr/>
                    <a:lstStyle/>
                    <a:p>
                      <a:pPr algn="ctr"/>
                      <a:r>
                        <a:rPr kumimoji="1" lang="ja-JP" altLang="en-US" sz="1500" dirty="0">
                          <a:latin typeface="メイリオ" panose="020B0604030504040204" pitchFamily="50" charset="-128"/>
                          <a:ea typeface="メイリオ" panose="020B0604030504040204" pitchFamily="50" charset="-128"/>
                        </a:rPr>
                        <a:t>版数</a:t>
                      </a:r>
                    </a:p>
                  </a:txBody>
                  <a:tcPr marT="45721" marB="45721"/>
                </a:tc>
                <a:tc>
                  <a:txBody>
                    <a:bodyPr/>
                    <a:lstStyle/>
                    <a:p>
                      <a:pPr algn="ctr"/>
                      <a:r>
                        <a:rPr kumimoji="1" lang="ja-JP" altLang="en-US" sz="1500" dirty="0">
                          <a:latin typeface="メイリオ" panose="020B0604030504040204" pitchFamily="50" charset="-128"/>
                          <a:ea typeface="メイリオ" panose="020B0604030504040204" pitchFamily="50" charset="-128"/>
                        </a:rPr>
                        <a:t>日付</a:t>
                      </a:r>
                    </a:p>
                  </a:txBody>
                  <a:tcPr marT="45721" marB="45721"/>
                </a:tc>
                <a:tc>
                  <a:txBody>
                    <a:bodyPr/>
                    <a:lstStyle/>
                    <a:p>
                      <a:pPr algn="ctr"/>
                      <a:r>
                        <a:rPr kumimoji="1" lang="ja-JP" altLang="en-US" sz="1500" dirty="0">
                          <a:latin typeface="メイリオ" panose="020B0604030504040204" pitchFamily="50" charset="-128"/>
                          <a:ea typeface="メイリオ" panose="020B0604030504040204" pitchFamily="50" charset="-128"/>
                        </a:rPr>
                        <a:t>内容</a:t>
                      </a:r>
                      <a:endParaRPr kumimoji="1" lang="en-US" altLang="ja-JP"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729191268"/>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669637869"/>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847295848"/>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797314381"/>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1612124543"/>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22247327"/>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2031678464"/>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691576672"/>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377763706"/>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965088793"/>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3358964801"/>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234939348"/>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558752959"/>
                  </a:ext>
                </a:extLst>
              </a:tr>
              <a:tr h="359508">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tc>
                  <a:txBody>
                    <a:bodyPr/>
                    <a:lstStyle/>
                    <a:p>
                      <a:endParaRPr kumimoji="1" lang="ja-JP" altLang="en-US" sz="1500" dirty="0">
                        <a:latin typeface="メイリオ" panose="020B0604030504040204" pitchFamily="50" charset="-128"/>
                        <a:ea typeface="メイリオ" panose="020B0604030504040204" pitchFamily="50" charset="-128"/>
                      </a:endParaRPr>
                    </a:p>
                  </a:txBody>
                  <a:tcPr marT="45721" marB="45721"/>
                </a:tc>
                <a:extLst>
                  <a:ext uri="{0D108BD9-81ED-4DB2-BD59-A6C34878D82A}">
                    <a16:rowId xmlns:a16="http://schemas.microsoft.com/office/drawing/2014/main" val="1997875499"/>
                  </a:ext>
                </a:extLst>
              </a:tr>
            </a:tbl>
          </a:graphicData>
        </a:graphic>
      </p:graphicFrame>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13.</a:t>
            </a:r>
            <a:r>
              <a:rPr lang="ja-JP" altLang="en-US" dirty="0"/>
              <a:t>各種リスト　③緊急参集リスト</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2783244584"/>
              </p:ext>
            </p:extLst>
          </p:nvPr>
        </p:nvGraphicFramePr>
        <p:xfrm>
          <a:off x="105508" y="810226"/>
          <a:ext cx="9718429" cy="5220995"/>
        </p:xfrm>
        <a:graphic>
          <a:graphicData uri="http://schemas.openxmlformats.org/drawingml/2006/table">
            <a:tbl>
              <a:tblPr firstRow="1" bandRow="1">
                <a:tableStyleId>{BC89EF96-8CEA-46FF-86C4-4CE0E7609802}</a:tableStyleId>
              </a:tblPr>
              <a:tblGrid>
                <a:gridCol w="1875692">
                  <a:extLst>
                    <a:ext uri="{9D8B030D-6E8A-4147-A177-3AD203B41FA5}">
                      <a16:colId xmlns:a16="http://schemas.microsoft.com/office/drawing/2014/main" val="3347851902"/>
                    </a:ext>
                  </a:extLst>
                </a:gridCol>
                <a:gridCol w="1324708">
                  <a:extLst>
                    <a:ext uri="{9D8B030D-6E8A-4147-A177-3AD203B41FA5}">
                      <a16:colId xmlns:a16="http://schemas.microsoft.com/office/drawing/2014/main" val="1382691036"/>
                    </a:ext>
                  </a:extLst>
                </a:gridCol>
                <a:gridCol w="1465384">
                  <a:extLst>
                    <a:ext uri="{9D8B030D-6E8A-4147-A177-3AD203B41FA5}">
                      <a16:colId xmlns:a16="http://schemas.microsoft.com/office/drawing/2014/main" val="1078431094"/>
                    </a:ext>
                  </a:extLst>
                </a:gridCol>
                <a:gridCol w="973016">
                  <a:extLst>
                    <a:ext uri="{9D8B030D-6E8A-4147-A177-3AD203B41FA5}">
                      <a16:colId xmlns:a16="http://schemas.microsoft.com/office/drawing/2014/main" val="3247063992"/>
                    </a:ext>
                  </a:extLst>
                </a:gridCol>
                <a:gridCol w="2286000">
                  <a:extLst>
                    <a:ext uri="{9D8B030D-6E8A-4147-A177-3AD203B41FA5}">
                      <a16:colId xmlns:a16="http://schemas.microsoft.com/office/drawing/2014/main" val="2860155478"/>
                    </a:ext>
                  </a:extLst>
                </a:gridCol>
                <a:gridCol w="1793629">
                  <a:extLst>
                    <a:ext uri="{9D8B030D-6E8A-4147-A177-3AD203B41FA5}">
                      <a16:colId xmlns:a16="http://schemas.microsoft.com/office/drawing/2014/main" val="2329663669"/>
                    </a:ext>
                  </a:extLst>
                </a:gridCol>
              </a:tblGrid>
              <a:tr h="447791">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氏名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役職</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緊急参集必要性</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緊急参集地</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緊急時の役割</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備考</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　■■</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会長</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商工会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全体責任者</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795534">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　■■</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事務局長</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商工会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指揮全般</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795534">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経営指導員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商工会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安否確認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795534">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経営指導員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商工会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事業所被害確認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69402009"/>
                  </a:ext>
                </a:extLst>
              </a:tr>
              <a:tr h="795534">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経営指導員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商工会</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商工会被害確認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89077196"/>
                  </a:ext>
                </a:extLst>
              </a:tr>
              <a:tr h="795534">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ctr">
                        <a:buFont typeface="Arial" panose="020B0604020202020204" pitchFamily="34" charset="0"/>
                        <a:buNone/>
                        <a:tabLst>
                          <a:tab pos="176213" algn="l"/>
                        </a:tabLst>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57018682"/>
                  </a:ext>
                </a:extLst>
              </a:tr>
            </a:tbl>
          </a:graphicData>
        </a:graphic>
      </p:graphicFrame>
      <p:sp>
        <p:nvSpPr>
          <p:cNvPr id="3" name="テキスト ボックス 2">
            <a:extLst>
              <a:ext uri="{FF2B5EF4-FFF2-40B4-BE49-F238E27FC236}">
                <a16:creationId xmlns:a16="http://schemas.microsoft.com/office/drawing/2014/main" id="{807EB2CB-911C-4EA0-A6A6-63B805B5B234}"/>
              </a:ext>
            </a:extLst>
          </p:cNvPr>
          <p:cNvSpPr txBox="1"/>
          <p:nvPr/>
        </p:nvSpPr>
        <p:spPr>
          <a:xfrm>
            <a:off x="2180808" y="6141558"/>
            <a:ext cx="7725192" cy="307777"/>
          </a:xfrm>
          <a:prstGeom prst="rect">
            <a:avLst/>
          </a:prstGeom>
          <a:noFill/>
        </p:spPr>
        <p:txBody>
          <a:bodyPr wrap="none" rtlCol="0">
            <a:spAutoFit/>
          </a:bodyPr>
          <a:lstStyle/>
          <a:p>
            <a:pPr algn="l"/>
            <a:r>
              <a:rPr lang="ja-JP" altLang="en-US" sz="1400" b="0" i="0" u="none" strike="noStrike" baseline="0" dirty="0">
                <a:solidFill>
                  <a:srgbClr val="151A1C"/>
                </a:solidFill>
                <a:latin typeface="メイリオ" panose="020B0604030504040204" pitchFamily="50" charset="-128"/>
                <a:ea typeface="メイリオ" panose="020B0604030504040204" pitchFamily="50" charset="-128"/>
              </a:rPr>
              <a:t>事業継続委員会の設置場所が商工会以外に設定された場合、同地点を参集地として設定する。</a:t>
            </a:r>
          </a:p>
        </p:txBody>
      </p:sp>
    </p:spTree>
    <p:extLst>
      <p:ext uri="{BB962C8B-B14F-4D97-AF65-F5344CB8AC3E}">
        <p14:creationId xmlns:p14="http://schemas.microsoft.com/office/powerpoint/2010/main" val="31637659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13.</a:t>
            </a:r>
            <a:r>
              <a:rPr lang="ja-JP" altLang="en-US" dirty="0"/>
              <a:t>各種リスト　④安否確認リスト </a:t>
            </a:r>
            <a:r>
              <a:rPr lang="en-US" altLang="ja-JP" dirty="0"/>
              <a:t>1/2</a:t>
            </a:r>
            <a:endParaRPr lang="ja-JP" altLang="en-US" dirty="0"/>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3707653965"/>
              </p:ext>
            </p:extLst>
          </p:nvPr>
        </p:nvGraphicFramePr>
        <p:xfrm>
          <a:off x="105508" y="880565"/>
          <a:ext cx="9718428" cy="5435764"/>
        </p:xfrm>
        <a:graphic>
          <a:graphicData uri="http://schemas.openxmlformats.org/drawingml/2006/table">
            <a:tbl>
              <a:tblPr firstRow="1" bandRow="1">
                <a:tableStyleId>{BC89EF96-8CEA-46FF-86C4-4CE0E7609802}</a:tableStyleId>
              </a:tblPr>
              <a:tblGrid>
                <a:gridCol w="492369">
                  <a:extLst>
                    <a:ext uri="{9D8B030D-6E8A-4147-A177-3AD203B41FA5}">
                      <a16:colId xmlns:a16="http://schemas.microsoft.com/office/drawing/2014/main" val="3015396998"/>
                    </a:ext>
                  </a:extLst>
                </a:gridCol>
                <a:gridCol w="1395046">
                  <a:extLst>
                    <a:ext uri="{9D8B030D-6E8A-4147-A177-3AD203B41FA5}">
                      <a16:colId xmlns:a16="http://schemas.microsoft.com/office/drawing/2014/main" val="3347851902"/>
                    </a:ext>
                  </a:extLst>
                </a:gridCol>
                <a:gridCol w="1359877">
                  <a:extLst>
                    <a:ext uri="{9D8B030D-6E8A-4147-A177-3AD203B41FA5}">
                      <a16:colId xmlns:a16="http://schemas.microsoft.com/office/drawing/2014/main" val="1382691036"/>
                    </a:ext>
                  </a:extLst>
                </a:gridCol>
                <a:gridCol w="2024594">
                  <a:extLst>
                    <a:ext uri="{9D8B030D-6E8A-4147-A177-3AD203B41FA5}">
                      <a16:colId xmlns:a16="http://schemas.microsoft.com/office/drawing/2014/main" val="1078431094"/>
                    </a:ext>
                  </a:extLst>
                </a:gridCol>
                <a:gridCol w="1562668">
                  <a:extLst>
                    <a:ext uri="{9D8B030D-6E8A-4147-A177-3AD203B41FA5}">
                      <a16:colId xmlns:a16="http://schemas.microsoft.com/office/drawing/2014/main" val="3247063992"/>
                    </a:ext>
                  </a:extLst>
                </a:gridCol>
                <a:gridCol w="1477107">
                  <a:extLst>
                    <a:ext uri="{9D8B030D-6E8A-4147-A177-3AD203B41FA5}">
                      <a16:colId xmlns:a16="http://schemas.microsoft.com/office/drawing/2014/main" val="2860155478"/>
                    </a:ext>
                  </a:extLst>
                </a:gridCol>
                <a:gridCol w="1406767">
                  <a:extLst>
                    <a:ext uri="{9D8B030D-6E8A-4147-A177-3AD203B41FA5}">
                      <a16:colId xmlns:a16="http://schemas.microsoft.com/office/drawing/2014/main" val="2329663669"/>
                    </a:ext>
                  </a:extLst>
                </a:gridCol>
              </a:tblGrid>
              <a:tr h="28966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en-US" altLang="ja-JP" sz="1100" b="0" dirty="0">
                          <a:latin typeface="メイリオ" panose="020B0604030504040204" pitchFamily="50" charset="-128"/>
                          <a:ea typeface="メイリオ" panose="020B0604030504040204" pitchFamily="50" charset="-128"/>
                        </a:rPr>
                        <a:t>No.</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氏名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役職</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安否確認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出勤可否</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住居・家族等の状況</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備考</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dirty="0">
                          <a:latin typeface="メイリオ" panose="020B0604030504040204" pitchFamily="50" charset="-128"/>
                          <a:ea typeface="メイリオ" panose="020B0604030504040204" pitchFamily="50" charset="-128"/>
                        </a:rPr>
                        <a:t>■■　■■</a:t>
                      </a:r>
                      <a:endParaRPr kumimoji="1" lang="en-US" altLang="ja-JP"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会長</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2</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　■■</a:t>
                      </a:r>
                      <a:endParaRPr kumimoji="1" lang="en-US" altLang="ja-JP" sz="16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事務局長</a:t>
                      </a: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3</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経営指導員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4</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rPr>
                        <a:t>経営指導員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69402009"/>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5</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b="0" dirty="0">
                          <a:latin typeface="メイリオ" panose="020B0604030504040204" pitchFamily="50" charset="-128"/>
                          <a:ea typeface="メイリオ" panose="020B0604030504040204" pitchFamily="50" charset="-128"/>
                        </a:rPr>
                        <a:t>経営指導員</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89077196"/>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6</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57018682"/>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7</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686700628"/>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8</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66447340"/>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9</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895175930"/>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10</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03043723"/>
                  </a:ext>
                </a:extLst>
              </a:tr>
            </a:tbl>
          </a:graphicData>
        </a:graphic>
      </p:graphicFrame>
    </p:spTree>
    <p:extLst>
      <p:ext uri="{BB962C8B-B14F-4D97-AF65-F5344CB8AC3E}">
        <p14:creationId xmlns:p14="http://schemas.microsoft.com/office/powerpoint/2010/main" val="13271370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13.</a:t>
            </a:r>
            <a:r>
              <a:rPr lang="ja-JP" altLang="en-US" dirty="0"/>
              <a:t>各種リスト　④安否確認リスト </a:t>
            </a:r>
            <a:r>
              <a:rPr lang="en-US" altLang="ja-JP" dirty="0"/>
              <a:t>2/2</a:t>
            </a:r>
            <a:endParaRPr lang="ja-JP" altLang="en-US" dirty="0"/>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501269545"/>
              </p:ext>
            </p:extLst>
          </p:nvPr>
        </p:nvGraphicFramePr>
        <p:xfrm>
          <a:off x="105508" y="880565"/>
          <a:ext cx="9718428" cy="5435764"/>
        </p:xfrm>
        <a:graphic>
          <a:graphicData uri="http://schemas.openxmlformats.org/drawingml/2006/table">
            <a:tbl>
              <a:tblPr firstRow="1" bandRow="1">
                <a:tableStyleId>{BC89EF96-8CEA-46FF-86C4-4CE0E7609802}</a:tableStyleId>
              </a:tblPr>
              <a:tblGrid>
                <a:gridCol w="492369">
                  <a:extLst>
                    <a:ext uri="{9D8B030D-6E8A-4147-A177-3AD203B41FA5}">
                      <a16:colId xmlns:a16="http://schemas.microsoft.com/office/drawing/2014/main" val="3015396998"/>
                    </a:ext>
                  </a:extLst>
                </a:gridCol>
                <a:gridCol w="1395046">
                  <a:extLst>
                    <a:ext uri="{9D8B030D-6E8A-4147-A177-3AD203B41FA5}">
                      <a16:colId xmlns:a16="http://schemas.microsoft.com/office/drawing/2014/main" val="3347851902"/>
                    </a:ext>
                  </a:extLst>
                </a:gridCol>
                <a:gridCol w="1359877">
                  <a:extLst>
                    <a:ext uri="{9D8B030D-6E8A-4147-A177-3AD203B41FA5}">
                      <a16:colId xmlns:a16="http://schemas.microsoft.com/office/drawing/2014/main" val="1382691036"/>
                    </a:ext>
                  </a:extLst>
                </a:gridCol>
                <a:gridCol w="2024594">
                  <a:extLst>
                    <a:ext uri="{9D8B030D-6E8A-4147-A177-3AD203B41FA5}">
                      <a16:colId xmlns:a16="http://schemas.microsoft.com/office/drawing/2014/main" val="1078431094"/>
                    </a:ext>
                  </a:extLst>
                </a:gridCol>
                <a:gridCol w="1562668">
                  <a:extLst>
                    <a:ext uri="{9D8B030D-6E8A-4147-A177-3AD203B41FA5}">
                      <a16:colId xmlns:a16="http://schemas.microsoft.com/office/drawing/2014/main" val="3247063992"/>
                    </a:ext>
                  </a:extLst>
                </a:gridCol>
                <a:gridCol w="1477107">
                  <a:extLst>
                    <a:ext uri="{9D8B030D-6E8A-4147-A177-3AD203B41FA5}">
                      <a16:colId xmlns:a16="http://schemas.microsoft.com/office/drawing/2014/main" val="2860155478"/>
                    </a:ext>
                  </a:extLst>
                </a:gridCol>
                <a:gridCol w="1406767">
                  <a:extLst>
                    <a:ext uri="{9D8B030D-6E8A-4147-A177-3AD203B41FA5}">
                      <a16:colId xmlns:a16="http://schemas.microsoft.com/office/drawing/2014/main" val="2329663669"/>
                    </a:ext>
                  </a:extLst>
                </a:gridCol>
              </a:tblGrid>
              <a:tr h="289664">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en-US" altLang="ja-JP" sz="1100" b="0" dirty="0">
                          <a:latin typeface="メイリオ" panose="020B0604030504040204" pitchFamily="50" charset="-128"/>
                          <a:ea typeface="メイリオ" panose="020B0604030504040204" pitchFamily="50" charset="-128"/>
                        </a:rPr>
                        <a:t>No.</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氏名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100" b="0" dirty="0">
                          <a:latin typeface="メイリオ" panose="020B0604030504040204" pitchFamily="50" charset="-128"/>
                          <a:ea typeface="メイリオ" panose="020B0604030504040204" pitchFamily="50" charset="-128"/>
                        </a:rPr>
                        <a:t>役職</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安否確認</a:t>
                      </a: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出勤可否</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住居・家族等の状況</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algn="ctr"/>
                      <a:r>
                        <a:rPr kumimoji="1" lang="ja-JP" altLang="en-US" sz="1100" b="0" dirty="0">
                          <a:latin typeface="メイリオ" panose="020B0604030504040204" pitchFamily="50" charset="-128"/>
                          <a:ea typeface="メイリオ" panose="020B0604030504040204" pitchFamily="50" charset="-128"/>
                        </a:rPr>
                        <a:t>備考</a:t>
                      </a:r>
                      <a:endParaRPr kumimoji="1" lang="en-US" altLang="ja-JP"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0028494"/>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11</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992246553"/>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12</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en-US" altLang="ja-JP"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000400200"/>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13</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289175503"/>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14</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69402009"/>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15</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089077196"/>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16</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457018682"/>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17</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1686700628"/>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18</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966447340"/>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19</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3895175930"/>
                  </a:ext>
                </a:extLst>
              </a:tr>
              <a:tr h="514610">
                <a:tc>
                  <a:txBody>
                    <a:bodyPr/>
                    <a:lstStyle/>
                    <a:p>
                      <a:pPr marL="0" indent="0" algn="ctr">
                        <a:buFont typeface="Arial" panose="020B0604020202020204" pitchFamily="34" charset="0"/>
                        <a:buNone/>
                      </a:pPr>
                      <a:r>
                        <a:rPr kumimoji="1" lang="en-US" altLang="ja-JP" sz="1400" b="0" dirty="0">
                          <a:latin typeface="メイリオ" panose="020B0604030504040204" pitchFamily="50" charset="-128"/>
                          <a:ea typeface="メイリオ" panose="020B0604030504040204" pitchFamily="50" charset="-128"/>
                        </a:rPr>
                        <a:t>20</a:t>
                      </a: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marR="0" lvl="0" indent="0" algn="l" defTabSz="914423"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問題なし　□ 問題あり</a:t>
                      </a:r>
                    </a:p>
                    <a:p>
                      <a:pPr marL="0" marR="0" lvl="0" indent="0" algn="r" defTabSz="914423" rtl="0" eaLnBrk="1" fontAlgn="auto" latinLnBrk="0" hangingPunct="1">
                        <a:lnSpc>
                          <a:spcPct val="100000"/>
                        </a:lnSpc>
                        <a:spcBef>
                          <a:spcPts val="0"/>
                        </a:spcBef>
                        <a:spcAft>
                          <a:spcPts val="0"/>
                        </a:spcAft>
                        <a:buClrTx/>
                        <a:buSzTx/>
                        <a:buFont typeface="Wingdings" panose="05000000000000000000" pitchFamily="2" charset="2"/>
                        <a:buNone/>
                        <a:tabLst/>
                        <a:defRPr/>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 可能　□ 不可</a:t>
                      </a:r>
                    </a:p>
                    <a:p>
                      <a:pPr marL="0" indent="0" algn="r">
                        <a:buFont typeface="Wingdings" panose="05000000000000000000" pitchFamily="2" charset="2"/>
                        <a:buNone/>
                      </a:pPr>
                      <a:r>
                        <a:rPr kumimoji="1" lang="ja-JP" altLang="en-US" sz="1100" b="0" dirty="0">
                          <a:latin typeface="メイリオ" panose="020B0604030504040204" pitchFamily="50" charset="-128"/>
                          <a:ea typeface="メイリオ" panose="020B0604030504040204" pitchFamily="50" charset="-128"/>
                        </a:rPr>
                        <a:t>確認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　月　日</a:t>
                      </a:r>
                      <a:r>
                        <a:rPr kumimoji="1" lang="en-US" altLang="ja-JP" sz="1100" b="0" dirty="0">
                          <a:latin typeface="メイリオ" panose="020B0604030504040204" pitchFamily="50" charset="-128"/>
                          <a:ea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tc>
                  <a:txBody>
                    <a:bodyPr/>
                    <a:lstStyle/>
                    <a:p>
                      <a:pPr marL="0" indent="0" algn="l">
                        <a:buFont typeface="Arial" panose="020B0604020202020204" pitchFamily="34" charset="0"/>
                        <a:buNone/>
                      </a:pPr>
                      <a:endParaRPr kumimoji="1" lang="ja-JP" altLang="en-US" sz="1400" b="0" dirty="0">
                        <a:latin typeface="メイリオ" panose="020B0604030504040204" pitchFamily="50" charset="-128"/>
                        <a:ea typeface="メイリオ" panose="020B0604030504040204" pitchFamily="50" charset="-128"/>
                      </a:endParaRPr>
                    </a:p>
                  </a:txBody>
                  <a:tcPr anchor="ctr">
                    <a:lnL w="12700" cap="flat" cmpd="sng" algn="ctr">
                      <a:solidFill>
                        <a:srgbClr val="C00000"/>
                      </a:solidFill>
                      <a:prstDash val="solid"/>
                      <a:round/>
                      <a:headEnd type="none" w="med" len="med"/>
                      <a:tailEnd type="none" w="med" len="med"/>
                    </a:lnL>
                    <a:lnR w="12700" cap="flat" cmpd="sng" algn="ctr">
                      <a:solidFill>
                        <a:srgbClr val="C00000"/>
                      </a:solidFill>
                      <a:prstDash val="solid"/>
                      <a:round/>
                      <a:headEnd type="none" w="med" len="med"/>
                      <a:tailEnd type="none" w="med" len="med"/>
                    </a:lnR>
                    <a:lnT w="12700" cap="flat" cmpd="sng" algn="ctr">
                      <a:solidFill>
                        <a:srgbClr val="C00000"/>
                      </a:solidFill>
                      <a:prstDash val="solid"/>
                      <a:round/>
                      <a:headEnd type="none" w="med" len="med"/>
                      <a:tailEnd type="none" w="med" len="med"/>
                    </a:lnT>
                    <a:lnB w="12700" cap="flat" cmpd="sng" algn="ctr">
                      <a:solidFill>
                        <a:srgbClr val="C00000"/>
                      </a:solidFill>
                      <a:prstDash val="solid"/>
                      <a:round/>
                      <a:headEnd type="none" w="med" len="med"/>
                      <a:tailEnd type="none" w="med" len="med"/>
                    </a:lnB>
                  </a:tcPr>
                </a:tc>
                <a:extLst>
                  <a:ext uri="{0D108BD9-81ED-4DB2-BD59-A6C34878D82A}">
                    <a16:rowId xmlns:a16="http://schemas.microsoft.com/office/drawing/2014/main" val="2903043723"/>
                  </a:ext>
                </a:extLst>
              </a:tr>
            </a:tbl>
          </a:graphicData>
        </a:graphic>
      </p:graphicFrame>
    </p:spTree>
    <p:extLst>
      <p:ext uri="{BB962C8B-B14F-4D97-AF65-F5344CB8AC3E}">
        <p14:creationId xmlns:p14="http://schemas.microsoft.com/office/powerpoint/2010/main" val="2198258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14.</a:t>
            </a:r>
            <a:r>
              <a:rPr lang="ja-JP" altLang="en-US" dirty="0"/>
              <a:t>各種リスト　⑤引継ぎ事項</a:t>
            </a:r>
            <a:r>
              <a:rPr lang="en-US" altLang="ja-JP" dirty="0"/>
              <a:t>(</a:t>
            </a:r>
            <a:r>
              <a:rPr lang="ja-JP" altLang="en-US" dirty="0"/>
              <a:t>メモ</a:t>
            </a:r>
            <a:r>
              <a:rPr lang="en-US" altLang="ja-JP" dirty="0"/>
              <a:t>)</a:t>
            </a:r>
            <a:endParaRPr lang="ja-JP" altLang="en-US" dirty="0"/>
          </a:p>
        </p:txBody>
      </p:sp>
      <p:sp>
        <p:nvSpPr>
          <p:cNvPr id="5" name="正方形/長方形 4">
            <a:extLst>
              <a:ext uri="{FF2B5EF4-FFF2-40B4-BE49-F238E27FC236}">
                <a16:creationId xmlns:a16="http://schemas.microsoft.com/office/drawing/2014/main" id="{C73583E8-D384-4B99-AA62-F307AD8931FD}"/>
              </a:ext>
            </a:extLst>
          </p:cNvPr>
          <p:cNvSpPr/>
          <p:nvPr/>
        </p:nvSpPr>
        <p:spPr>
          <a:xfrm>
            <a:off x="445477" y="1008185"/>
            <a:ext cx="9138789" cy="53574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Tree>
    <p:extLst>
      <p:ext uri="{BB962C8B-B14F-4D97-AF65-F5344CB8AC3E}">
        <p14:creationId xmlns:p14="http://schemas.microsoft.com/office/powerpoint/2010/main" val="25944759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14.</a:t>
            </a:r>
            <a:r>
              <a:rPr lang="ja-JP" altLang="en-US" dirty="0"/>
              <a:t>各種リスト　⑤引継ぎ事項</a:t>
            </a:r>
            <a:r>
              <a:rPr lang="en-US" altLang="ja-JP" dirty="0"/>
              <a:t>(</a:t>
            </a:r>
            <a:r>
              <a:rPr lang="ja-JP" altLang="en-US" dirty="0"/>
              <a:t>メモ</a:t>
            </a:r>
            <a:r>
              <a:rPr lang="en-US" altLang="ja-JP" dirty="0"/>
              <a:t>)</a:t>
            </a:r>
            <a:endParaRPr lang="ja-JP" altLang="en-US" dirty="0"/>
          </a:p>
        </p:txBody>
      </p:sp>
      <p:sp>
        <p:nvSpPr>
          <p:cNvPr id="5" name="正方形/長方形 4">
            <a:extLst>
              <a:ext uri="{FF2B5EF4-FFF2-40B4-BE49-F238E27FC236}">
                <a16:creationId xmlns:a16="http://schemas.microsoft.com/office/drawing/2014/main" id="{C73583E8-D384-4B99-AA62-F307AD8931FD}"/>
              </a:ext>
            </a:extLst>
          </p:cNvPr>
          <p:cNvSpPr/>
          <p:nvPr/>
        </p:nvSpPr>
        <p:spPr>
          <a:xfrm>
            <a:off x="445477" y="1008185"/>
            <a:ext cx="9138789" cy="5357446"/>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Tree>
    <p:extLst>
      <p:ext uri="{BB962C8B-B14F-4D97-AF65-F5344CB8AC3E}">
        <p14:creationId xmlns:p14="http://schemas.microsoft.com/office/powerpoint/2010/main" val="2331855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ja-JP" altLang="en-US" dirty="0"/>
              <a:t>目次</a:t>
            </a:r>
          </a:p>
        </p:txBody>
      </p:sp>
      <p:sp>
        <p:nvSpPr>
          <p:cNvPr id="3" name="コンテンツ プレースホルダー 2"/>
          <p:cNvSpPr>
            <a:spLocks noGrp="1"/>
          </p:cNvSpPr>
          <p:nvPr>
            <p:ph idx="1"/>
          </p:nvPr>
        </p:nvSpPr>
        <p:spPr>
          <a:xfrm>
            <a:off x="867507" y="973015"/>
            <a:ext cx="8170985" cy="5556739"/>
          </a:xfrm>
        </p:spPr>
        <p:txBody>
          <a:bodyPr rtlCol="0">
            <a:normAutofit lnSpcReduction="10000"/>
          </a:bodyPr>
          <a:lstStyle/>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事業を取り巻く環境と事業継続の必要性	</a:t>
            </a:r>
            <a:r>
              <a:rPr lang="en-US" altLang="ja-JP" sz="1800" dirty="0">
                <a:latin typeface="メイリオ" panose="020B0604030504040204" pitchFamily="50" charset="-128"/>
                <a:ea typeface="メイリオ" panose="020B0604030504040204" pitchFamily="50" charset="-128"/>
              </a:rPr>
              <a:t>4</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事業継続に向けた取組みの目標と基本方針	</a:t>
            </a:r>
            <a:r>
              <a:rPr lang="en-US" altLang="ja-JP" sz="1800" dirty="0">
                <a:latin typeface="メイリオ" panose="020B0604030504040204" pitchFamily="50" charset="-128"/>
                <a:ea typeface="メイリオ" panose="020B0604030504040204" pitchFamily="50" charset="-128"/>
              </a:rPr>
              <a:t>5</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事業継続マネジメント体制	</a:t>
            </a:r>
            <a:r>
              <a:rPr lang="en-US" altLang="ja-JP" sz="1800" dirty="0">
                <a:latin typeface="メイリオ" panose="020B0604030504040204" pitchFamily="50" charset="-128"/>
                <a:ea typeface="メイリオ" panose="020B0604030504040204" pitchFamily="50" charset="-128"/>
              </a:rPr>
              <a:t>6</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備えるべき脅威の種類と被害想定	</a:t>
            </a:r>
            <a:r>
              <a:rPr lang="en-US" altLang="ja-JP" sz="1800" dirty="0">
                <a:latin typeface="メイリオ" panose="020B0604030504040204" pitchFamily="50" charset="-128"/>
                <a:ea typeface="メイリオ" panose="020B0604030504040204" pitchFamily="50" charset="-128"/>
              </a:rPr>
              <a:t>7</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脅威発生時の被害想定と脆弱性	</a:t>
            </a:r>
            <a:r>
              <a:rPr lang="en-US" altLang="ja-JP" sz="1800" dirty="0">
                <a:latin typeface="メイリオ" panose="020B0604030504040204" pitchFamily="50" charset="-128"/>
                <a:ea typeface="メイリオ" panose="020B0604030504040204" pitchFamily="50" charset="-128"/>
              </a:rPr>
              <a:t>10</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重要業務と目標復旧時間</a:t>
            </a:r>
            <a:r>
              <a:rPr lang="en-US" altLang="ja-JP" sz="1800" dirty="0">
                <a:latin typeface="メイリオ" panose="020B0604030504040204" pitchFamily="50" charset="-128"/>
                <a:ea typeface="メイリオ" panose="020B0604030504040204" pitchFamily="50" charset="-128"/>
              </a:rPr>
              <a:t>	11</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事業継続戦略	</a:t>
            </a:r>
            <a:r>
              <a:rPr lang="en-US" altLang="ja-JP" sz="1800" dirty="0">
                <a:latin typeface="メイリオ" panose="020B0604030504040204" pitchFamily="50" charset="-128"/>
                <a:ea typeface="メイリオ" panose="020B0604030504040204" pitchFamily="50" charset="-128"/>
              </a:rPr>
              <a:t>12</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非常時における対応体制	</a:t>
            </a:r>
            <a:r>
              <a:rPr lang="en-US" altLang="ja-JP" sz="1800" dirty="0">
                <a:latin typeface="メイリオ" panose="020B0604030504040204" pitchFamily="50" charset="-128"/>
                <a:ea typeface="メイリオ" panose="020B0604030504040204" pitchFamily="50" charset="-128"/>
              </a:rPr>
              <a:t>13</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非常時における対応行動手順	</a:t>
            </a:r>
            <a:r>
              <a:rPr lang="en-US" altLang="ja-JP" sz="1800" dirty="0">
                <a:latin typeface="メイリオ" panose="020B0604030504040204" pitchFamily="50" charset="-128"/>
                <a:ea typeface="メイリオ" panose="020B0604030504040204" pitchFamily="50" charset="-128"/>
              </a:rPr>
              <a:t>14</a:t>
            </a:r>
          </a:p>
          <a:p>
            <a:pPr marL="342900" indent="-34290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教育訓練計画	</a:t>
            </a:r>
            <a:r>
              <a:rPr lang="en-US" altLang="ja-JP" sz="1800" dirty="0">
                <a:latin typeface="メイリオ" panose="020B0604030504040204" pitchFamily="50" charset="-128"/>
                <a:ea typeface="メイリオ" panose="020B0604030504040204" pitchFamily="50" charset="-128"/>
              </a:rPr>
              <a:t>15</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計画の見直し	</a:t>
            </a:r>
            <a:r>
              <a:rPr lang="en-US" altLang="ja-JP" sz="1800" dirty="0">
                <a:latin typeface="メイリオ" panose="020B0604030504040204" pitchFamily="50" charset="-128"/>
                <a:ea typeface="メイリオ" panose="020B0604030504040204" pitchFamily="50" charset="-128"/>
              </a:rPr>
              <a:t>16</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事前に実施すべき対策	</a:t>
            </a:r>
            <a:r>
              <a:rPr lang="en-US" altLang="ja-JP" sz="1800" dirty="0">
                <a:latin typeface="メイリオ" panose="020B0604030504040204" pitchFamily="50" charset="-128"/>
                <a:ea typeface="メイリオ" panose="020B0604030504040204" pitchFamily="50" charset="-128"/>
              </a:rPr>
              <a:t>17</a:t>
            </a:r>
          </a:p>
          <a:p>
            <a:pPr marL="342900" indent="-342900" rtl="0">
              <a:lnSpc>
                <a:spcPct val="120000"/>
              </a:lnSpc>
              <a:spcBef>
                <a:spcPts val="0"/>
              </a:spcBef>
              <a:buClrTx/>
              <a:buFont typeface="+mj-lt"/>
              <a:buAutoNum type="arabicPeriod"/>
              <a:tabLst>
                <a:tab pos="7443788" algn="r"/>
              </a:tabLst>
            </a:pPr>
            <a:r>
              <a:rPr lang="ja-JP" altLang="en-US" sz="1800" dirty="0">
                <a:latin typeface="メイリオ" panose="020B0604030504040204" pitchFamily="50" charset="-128"/>
                <a:ea typeface="メイリオ" panose="020B0604030504040204" pitchFamily="50" charset="-128"/>
              </a:rPr>
              <a:t>各種リスト</a:t>
            </a:r>
          </a:p>
          <a:p>
            <a:pPr marL="617226" lvl="1" indent="-342900">
              <a:lnSpc>
                <a:spcPct val="120000"/>
              </a:lnSpc>
              <a:spcBef>
                <a:spcPts val="0"/>
              </a:spcBef>
              <a:buClrTx/>
              <a:buFont typeface="+mj-lt"/>
              <a:buAutoNum type="arabicPeriod"/>
              <a:tabLst>
                <a:tab pos="7443788" algn="r"/>
              </a:tabLst>
            </a:pPr>
            <a:r>
              <a:rPr lang="ja-JP" altLang="en-US" sz="1600" dirty="0">
                <a:latin typeface="メイリオ" panose="020B0604030504040204" pitchFamily="50" charset="-128"/>
                <a:ea typeface="メイリオ" panose="020B0604030504040204" pitchFamily="50" charset="-128"/>
              </a:rPr>
              <a:t>リスト</a:t>
            </a:r>
            <a:r>
              <a:rPr lang="en-US" altLang="ja-JP" sz="1600" dirty="0">
                <a:latin typeface="メイリオ" panose="020B0604030504040204" pitchFamily="50" charset="-128"/>
                <a:ea typeface="メイリオ" panose="020B0604030504040204" pitchFamily="50" charset="-128"/>
              </a:rPr>
              <a:t>1 </a:t>
            </a:r>
            <a:r>
              <a:rPr lang="ja-JP" altLang="en-US" sz="1600" dirty="0">
                <a:latin typeface="メイリオ" panose="020B0604030504040204" pitchFamily="50" charset="-128"/>
                <a:ea typeface="メイリオ" panose="020B0604030504040204" pitchFamily="50" charset="-128"/>
              </a:rPr>
              <a:t>連絡リスト	</a:t>
            </a:r>
            <a:r>
              <a:rPr lang="en-US" altLang="ja-JP" sz="1600" dirty="0">
                <a:latin typeface="メイリオ" panose="020B0604030504040204" pitchFamily="50" charset="-128"/>
                <a:ea typeface="メイリオ" panose="020B0604030504040204" pitchFamily="50" charset="-128"/>
              </a:rPr>
              <a:t>18</a:t>
            </a:r>
          </a:p>
          <a:p>
            <a:pPr marL="617226" lvl="1" indent="-342900">
              <a:lnSpc>
                <a:spcPct val="120000"/>
              </a:lnSpc>
              <a:spcBef>
                <a:spcPts val="0"/>
              </a:spcBef>
              <a:buClrTx/>
              <a:buFont typeface="+mj-lt"/>
              <a:buAutoNum type="arabicPeriod"/>
              <a:tabLst>
                <a:tab pos="7443788" algn="r"/>
              </a:tabLst>
            </a:pPr>
            <a:r>
              <a:rPr lang="ja-JP" altLang="en-US" sz="1600" dirty="0">
                <a:latin typeface="メイリオ" panose="020B0604030504040204" pitchFamily="50" charset="-128"/>
                <a:ea typeface="メイリオ" panose="020B0604030504040204" pitchFamily="50" charset="-128"/>
              </a:rPr>
              <a:t>リスト</a:t>
            </a:r>
            <a:r>
              <a:rPr lang="en-US" altLang="ja-JP" sz="1600" dirty="0">
                <a:latin typeface="メイリオ" panose="020B0604030504040204" pitchFamily="50" charset="-128"/>
                <a:ea typeface="メイリオ" panose="020B0604030504040204" pitchFamily="50" charset="-128"/>
              </a:rPr>
              <a:t>2 </a:t>
            </a:r>
            <a:r>
              <a:rPr lang="ja-JP" altLang="en-US" sz="1600" dirty="0">
                <a:latin typeface="メイリオ" panose="020B0604030504040204" pitchFamily="50" charset="-128"/>
                <a:ea typeface="メイリオ" panose="020B0604030504040204" pitchFamily="50" charset="-128"/>
              </a:rPr>
              <a:t>備蓄品リスト	</a:t>
            </a:r>
            <a:r>
              <a:rPr lang="en-US" altLang="ja-JP" sz="1600" dirty="0">
                <a:latin typeface="メイリオ" panose="020B0604030504040204" pitchFamily="50" charset="-128"/>
                <a:ea typeface="メイリオ" panose="020B0604030504040204" pitchFamily="50" charset="-128"/>
              </a:rPr>
              <a:t>19</a:t>
            </a:r>
          </a:p>
          <a:p>
            <a:pPr marL="617226" lvl="1" indent="-342900">
              <a:lnSpc>
                <a:spcPct val="120000"/>
              </a:lnSpc>
              <a:spcBef>
                <a:spcPts val="0"/>
              </a:spcBef>
              <a:buClrTx/>
              <a:buFont typeface="+mj-lt"/>
              <a:buAutoNum type="arabicPeriod"/>
              <a:tabLst>
                <a:tab pos="7443788" algn="r"/>
              </a:tabLst>
            </a:pPr>
            <a:r>
              <a:rPr lang="ja-JP" altLang="en-US" sz="1600" dirty="0">
                <a:latin typeface="メイリオ" panose="020B0604030504040204" pitchFamily="50" charset="-128"/>
                <a:ea typeface="メイリオ" panose="020B0604030504040204" pitchFamily="50" charset="-128"/>
              </a:rPr>
              <a:t>リスト</a:t>
            </a:r>
            <a:r>
              <a:rPr lang="en-US" altLang="ja-JP" sz="1600" dirty="0">
                <a:latin typeface="メイリオ" panose="020B0604030504040204" pitchFamily="50" charset="-128"/>
                <a:ea typeface="メイリオ" panose="020B0604030504040204" pitchFamily="50" charset="-128"/>
              </a:rPr>
              <a:t>3 </a:t>
            </a:r>
            <a:r>
              <a:rPr lang="ja-JP" altLang="en-US" sz="1600" dirty="0">
                <a:latin typeface="メイリオ" panose="020B0604030504040204" pitchFamily="50" charset="-128"/>
                <a:ea typeface="メイリオ" panose="020B0604030504040204" pitchFamily="50" charset="-128"/>
              </a:rPr>
              <a:t>緊急参集リスト	</a:t>
            </a:r>
            <a:r>
              <a:rPr lang="en-US" altLang="ja-JP" sz="1600" dirty="0">
                <a:latin typeface="メイリオ" panose="020B0604030504040204" pitchFamily="50" charset="-128"/>
                <a:ea typeface="メイリオ" panose="020B0604030504040204" pitchFamily="50" charset="-128"/>
              </a:rPr>
              <a:t>20</a:t>
            </a:r>
          </a:p>
          <a:p>
            <a:pPr marL="617226" lvl="1" indent="-342900">
              <a:lnSpc>
                <a:spcPct val="120000"/>
              </a:lnSpc>
              <a:spcBef>
                <a:spcPts val="0"/>
              </a:spcBef>
              <a:buClrTx/>
              <a:buFont typeface="+mj-lt"/>
              <a:buAutoNum type="arabicPeriod"/>
              <a:tabLst>
                <a:tab pos="7443788" algn="r"/>
              </a:tabLst>
            </a:pPr>
            <a:r>
              <a:rPr lang="ja-JP" altLang="en-US" sz="1600" dirty="0">
                <a:latin typeface="メイリオ" panose="020B0604030504040204" pitchFamily="50" charset="-128"/>
                <a:ea typeface="メイリオ" panose="020B0604030504040204" pitchFamily="50" charset="-128"/>
              </a:rPr>
              <a:t>リスト</a:t>
            </a:r>
            <a:r>
              <a:rPr lang="en-US" altLang="ja-JP" sz="1600" dirty="0">
                <a:latin typeface="メイリオ" panose="020B0604030504040204" pitchFamily="50" charset="-128"/>
                <a:ea typeface="メイリオ" panose="020B0604030504040204" pitchFamily="50" charset="-128"/>
              </a:rPr>
              <a:t>4 </a:t>
            </a:r>
            <a:r>
              <a:rPr lang="ja-JP" altLang="en-US" sz="1600" dirty="0">
                <a:latin typeface="メイリオ" panose="020B0604030504040204" pitchFamily="50" charset="-128"/>
                <a:ea typeface="メイリオ" panose="020B0604030504040204" pitchFamily="50" charset="-128"/>
              </a:rPr>
              <a:t>安否確認リスト	</a:t>
            </a:r>
            <a:r>
              <a:rPr lang="en-US" altLang="ja-JP" sz="1600" dirty="0">
                <a:latin typeface="メイリオ" panose="020B0604030504040204" pitchFamily="50" charset="-128"/>
                <a:ea typeface="メイリオ" panose="020B0604030504040204" pitchFamily="50" charset="-128"/>
              </a:rPr>
              <a:t>21</a:t>
            </a:r>
            <a:endParaRPr lang="ja-JP" altLang="en-US" sz="1600" dirty="0">
              <a:latin typeface="メイリオ" panose="020B0604030504040204" pitchFamily="50" charset="-128"/>
              <a:ea typeface="メイリオ" panose="020B0604030504040204" pitchFamily="50" charset="-128"/>
            </a:endParaRPr>
          </a:p>
          <a:p>
            <a:pPr marL="617226" lvl="1" indent="-342900">
              <a:lnSpc>
                <a:spcPct val="120000"/>
              </a:lnSpc>
              <a:spcBef>
                <a:spcPts val="0"/>
              </a:spcBef>
              <a:buClrTx/>
              <a:buFont typeface="+mj-lt"/>
              <a:buAutoNum type="arabicPeriod"/>
              <a:tabLst>
                <a:tab pos="7443788" algn="r"/>
              </a:tabLst>
            </a:pPr>
            <a:r>
              <a:rPr lang="ja-JP" altLang="en-US" sz="1600" dirty="0">
                <a:latin typeface="メイリオ" panose="020B0604030504040204" pitchFamily="50" charset="-128"/>
                <a:ea typeface="メイリオ" panose="020B0604030504040204" pitchFamily="50" charset="-128"/>
              </a:rPr>
              <a:t>リスト</a:t>
            </a:r>
            <a:r>
              <a:rPr lang="en-US" altLang="ja-JP" sz="1600" dirty="0">
                <a:latin typeface="メイリオ" panose="020B0604030504040204" pitchFamily="50" charset="-128"/>
                <a:ea typeface="メイリオ" panose="020B0604030504040204" pitchFamily="50" charset="-128"/>
              </a:rPr>
              <a:t>5 </a:t>
            </a:r>
            <a:r>
              <a:rPr lang="ja-JP" altLang="en-US" sz="1600" dirty="0">
                <a:latin typeface="メイリオ" panose="020B0604030504040204" pitchFamily="50" charset="-128"/>
                <a:ea typeface="メイリオ" panose="020B0604030504040204" pitchFamily="50" charset="-128"/>
              </a:rPr>
              <a:t>引継ぎ事項</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メモ</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	</a:t>
            </a:r>
            <a:r>
              <a:rPr lang="en-US" altLang="ja-JP" sz="1600" dirty="0">
                <a:latin typeface="メイリオ" panose="020B0604030504040204" pitchFamily="50" charset="-128"/>
                <a:ea typeface="メイリオ" panose="020B0604030504040204" pitchFamily="50" charset="-128"/>
              </a:rPr>
              <a:t>23</a:t>
            </a:r>
            <a:endParaRPr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315456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lstStyle/>
          <a:p>
            <a:pPr rtl="0"/>
            <a:r>
              <a:rPr lang="en-US" altLang="ja-JP" dirty="0"/>
              <a:t>1.</a:t>
            </a:r>
            <a:r>
              <a:rPr lang="ja-JP" altLang="en-US" dirty="0"/>
              <a:t>事業を取り巻く環境と事業継続の必要性</a:t>
            </a:r>
          </a:p>
        </p:txBody>
      </p:sp>
      <p:sp>
        <p:nvSpPr>
          <p:cNvPr id="3" name="コンテンツ プレースホルダー 2"/>
          <p:cNvSpPr>
            <a:spLocks noGrp="1"/>
          </p:cNvSpPr>
          <p:nvPr>
            <p:ph idx="1"/>
          </p:nvPr>
        </p:nvSpPr>
        <p:spPr>
          <a:xfrm>
            <a:off x="304800" y="1125591"/>
            <a:ext cx="9279467" cy="5497400"/>
          </a:xfrm>
        </p:spPr>
        <p:txBody>
          <a:bodyPr rtlCol="0">
            <a:normAutofit/>
          </a:bodyPr>
          <a:lstStyle/>
          <a:p>
            <a:pPr algn="l">
              <a:lnSpc>
                <a:spcPct val="100000"/>
              </a:lnSpc>
              <a:spcBef>
                <a:spcPts val="0"/>
              </a:spcBef>
            </a:pPr>
            <a:r>
              <a:rPr lang="ja-JP" altLang="en-US" sz="3200" b="0" i="0" u="none" strike="noStrike" baseline="0" dirty="0">
                <a:latin typeface="メイリオ" panose="020B0604030504040204" pitchFamily="50" charset="-128"/>
                <a:ea typeface="メイリオ" panose="020B0604030504040204" pitchFamily="50" charset="-128"/>
              </a:rPr>
              <a:t>本会は、地域の総合経済団体として経営支援を実施している。</a:t>
            </a:r>
            <a:endParaRPr lang="en-US" altLang="ja-JP" sz="3200" b="0" i="0" u="none" strike="noStrike" baseline="0" dirty="0">
              <a:latin typeface="メイリオ" panose="020B0604030504040204" pitchFamily="50" charset="-128"/>
              <a:ea typeface="メイリオ" panose="020B0604030504040204" pitchFamily="50" charset="-128"/>
            </a:endParaRPr>
          </a:p>
          <a:p>
            <a:pPr algn="l">
              <a:lnSpc>
                <a:spcPct val="100000"/>
              </a:lnSpc>
              <a:spcBef>
                <a:spcPts val="0"/>
              </a:spcBef>
            </a:pPr>
            <a:endParaRPr lang="ja-JP" altLang="en-US" sz="3200" b="0" i="0" u="none" strike="noStrike" baseline="0" dirty="0">
              <a:latin typeface="メイリオ" panose="020B0604030504040204" pitchFamily="50" charset="-128"/>
              <a:ea typeface="メイリオ" panose="020B0604030504040204" pitchFamily="50" charset="-128"/>
            </a:endParaRPr>
          </a:p>
          <a:p>
            <a:pPr algn="l">
              <a:lnSpc>
                <a:spcPct val="100000"/>
              </a:lnSpc>
              <a:spcBef>
                <a:spcPts val="0"/>
              </a:spcBef>
            </a:pPr>
            <a:r>
              <a:rPr lang="ja-JP" altLang="en-US" sz="3200" b="0" i="0" u="none" strike="noStrike" baseline="0" dirty="0">
                <a:latin typeface="メイリオ" panose="020B0604030504040204" pitchFamily="50" charset="-128"/>
                <a:ea typeface="メイリオ" panose="020B0604030504040204" pitchFamily="50" charset="-128"/>
              </a:rPr>
              <a:t>そのために本会は、発生が懸念されている大規模地震をはじめとする様々な災害や危機事象発生時おいても、職員および地域の安全を確保しつつ社会的責任を果たせるよう、事業の迅速な復旧・再開を図れる組織対応力を確保するため、事業継続計画（</a:t>
            </a:r>
            <a:r>
              <a:rPr lang="en-US" altLang="ja-JP" sz="3200" b="0" i="0" u="none" strike="noStrike" baseline="0" dirty="0">
                <a:latin typeface="メイリオ" panose="020B0604030504040204" pitchFamily="50" charset="-128"/>
                <a:ea typeface="メイリオ" panose="020B0604030504040204" pitchFamily="50" charset="-128"/>
              </a:rPr>
              <a:t>BCP</a:t>
            </a:r>
            <a:r>
              <a:rPr lang="ja-JP" altLang="en-US" sz="3200" b="0" i="0" u="none" strike="noStrike" baseline="0" dirty="0">
                <a:latin typeface="メイリオ" panose="020B0604030504040204" pitchFamily="50" charset="-128"/>
                <a:ea typeface="メイリオ" panose="020B0604030504040204" pitchFamily="50" charset="-128"/>
              </a:rPr>
              <a:t>）を策定し継続的改善活動を行うこととする。</a:t>
            </a:r>
          </a:p>
        </p:txBody>
      </p:sp>
    </p:spTree>
    <p:extLst>
      <p:ext uri="{BB962C8B-B14F-4D97-AF65-F5344CB8AC3E}">
        <p14:creationId xmlns:p14="http://schemas.microsoft.com/office/powerpoint/2010/main" val="35534445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2.</a:t>
            </a:r>
            <a:r>
              <a:rPr lang="ja-JP" altLang="en-US" dirty="0"/>
              <a:t>事業継続に向けた取組みの目標と基本方針</a:t>
            </a:r>
          </a:p>
        </p:txBody>
      </p:sp>
      <p:sp>
        <p:nvSpPr>
          <p:cNvPr id="3" name="コンテンツ プレースホルダー 2"/>
          <p:cNvSpPr>
            <a:spLocks noGrp="1"/>
          </p:cNvSpPr>
          <p:nvPr>
            <p:ph idx="1"/>
          </p:nvPr>
        </p:nvSpPr>
        <p:spPr>
          <a:xfrm>
            <a:off x="304800" y="1108498"/>
            <a:ext cx="9279467" cy="5787955"/>
          </a:xfrm>
        </p:spPr>
        <p:txBody>
          <a:bodyPr rtlCol="0">
            <a:normAutofit fontScale="77500" lnSpcReduction="20000"/>
          </a:bodyPr>
          <a:lstStyle/>
          <a:p>
            <a:pPr algn="l">
              <a:lnSpc>
                <a:spcPct val="120000"/>
              </a:lnSpc>
              <a:spcBef>
                <a:spcPts val="0"/>
              </a:spcBef>
            </a:pPr>
            <a:r>
              <a:rPr lang="ja-JP" altLang="en-US" sz="3400" b="1" i="0" u="none" strike="noStrike" baseline="0" dirty="0">
                <a:latin typeface="メイリオ" panose="020B0604030504040204" pitchFamily="50" charset="-128"/>
                <a:ea typeface="メイリオ" panose="020B0604030504040204" pitchFamily="50" charset="-128"/>
              </a:rPr>
              <a:t>事業継続に向けた活動の目標</a:t>
            </a:r>
          </a:p>
          <a:p>
            <a:pPr algn="l">
              <a:lnSpc>
                <a:spcPct val="120000"/>
              </a:lnSpc>
              <a:spcBef>
                <a:spcPts val="0"/>
              </a:spcBef>
            </a:pPr>
            <a:r>
              <a:rPr lang="ja-JP" altLang="en-US" sz="3200" b="0" i="0" u="none" strike="noStrike" baseline="0" dirty="0">
                <a:latin typeface="メイリオ" panose="020B0604030504040204" pitchFamily="50" charset="-128"/>
                <a:ea typeface="メイリオ" panose="020B0604030504040204" pitchFamily="50" charset="-128"/>
              </a:rPr>
              <a:t>大規模地震等の不測の事態発生時においても、職員の安全を守り、地域商工業者の相談業務（被災後</a:t>
            </a:r>
            <a:r>
              <a:rPr lang="en-US" altLang="ja-JP" sz="3200" b="0" i="0" u="none" strike="noStrike" baseline="0" dirty="0">
                <a:latin typeface="メイリオ" panose="020B0604030504040204" pitchFamily="50" charset="-128"/>
                <a:ea typeface="メイリオ" panose="020B0604030504040204" pitchFamily="50" charset="-128"/>
              </a:rPr>
              <a:t>2</a:t>
            </a:r>
            <a:r>
              <a:rPr lang="ja-JP" altLang="en-US" sz="3200" b="0" i="0" u="none" strike="noStrike" baseline="0" dirty="0">
                <a:latin typeface="メイリオ" panose="020B0604030504040204" pitchFamily="50" charset="-128"/>
                <a:ea typeface="メイリオ" panose="020B0604030504040204" pitchFamily="50" charset="-128"/>
              </a:rPr>
              <a:t>日以内）の再開を可能とする能力の獲得及び継続的な強化を目標とする。</a:t>
            </a:r>
          </a:p>
          <a:p>
            <a:pPr algn="l">
              <a:lnSpc>
                <a:spcPct val="120000"/>
              </a:lnSpc>
              <a:spcBef>
                <a:spcPts val="0"/>
              </a:spcBef>
            </a:pPr>
            <a:endParaRPr lang="en-US" altLang="ja-JP" sz="3200" b="0" i="0" u="none" strike="noStrike" baseline="0" dirty="0">
              <a:latin typeface="メイリオ" panose="020B0604030504040204" pitchFamily="50" charset="-128"/>
              <a:ea typeface="メイリオ" panose="020B0604030504040204" pitchFamily="50" charset="-128"/>
            </a:endParaRPr>
          </a:p>
          <a:p>
            <a:pPr algn="l">
              <a:lnSpc>
                <a:spcPct val="120000"/>
              </a:lnSpc>
              <a:spcBef>
                <a:spcPts val="0"/>
              </a:spcBef>
            </a:pPr>
            <a:r>
              <a:rPr lang="ja-JP" altLang="en-US" sz="3400" b="1" i="0" u="none" strike="noStrike" baseline="0" dirty="0">
                <a:latin typeface="メイリオ" panose="020B0604030504040204" pitchFamily="50" charset="-128"/>
                <a:ea typeface="メイリオ" panose="020B0604030504040204" pitchFamily="50" charset="-128"/>
              </a:rPr>
              <a:t>取り組み実施の基本方針</a:t>
            </a:r>
          </a:p>
          <a:p>
            <a:pPr lvl="1">
              <a:lnSpc>
                <a:spcPct val="120000"/>
              </a:lnSpc>
              <a:spcBef>
                <a:spcPts val="0"/>
              </a:spcBef>
            </a:pPr>
            <a:r>
              <a:rPr lang="ja-JP" altLang="en-US" sz="3001" b="1" i="0" u="none" strike="noStrike" baseline="0" dirty="0">
                <a:latin typeface="メイリオ" panose="020B0604030504040204" pitchFamily="50" charset="-128"/>
                <a:ea typeface="メイリオ" panose="020B0604030504040204" pitchFamily="50" charset="-128"/>
              </a:rPr>
              <a:t>安全確保の観点</a:t>
            </a:r>
          </a:p>
          <a:p>
            <a:pPr lvl="2">
              <a:lnSpc>
                <a:spcPct val="120000"/>
              </a:lnSpc>
              <a:spcBef>
                <a:spcPts val="0"/>
              </a:spcBef>
            </a:pPr>
            <a:r>
              <a:rPr lang="ja-JP" altLang="en-US" sz="2800" b="0" i="0" u="none" strike="noStrike" baseline="0" dirty="0">
                <a:latin typeface="メイリオ" panose="020B0604030504040204" pitchFamily="50" charset="-128"/>
                <a:ea typeface="メイリオ" panose="020B0604030504040204" pitchFamily="50" charset="-128"/>
              </a:rPr>
              <a:t>職員や来訪者の安全を最優先として、二次災害の防止などの防災対策を進めていく。</a:t>
            </a:r>
          </a:p>
          <a:p>
            <a:pPr lvl="1">
              <a:lnSpc>
                <a:spcPct val="120000"/>
              </a:lnSpc>
              <a:spcBef>
                <a:spcPts val="0"/>
              </a:spcBef>
            </a:pPr>
            <a:r>
              <a:rPr lang="ja-JP" altLang="en-US" sz="3001" b="1" i="0" u="none" strike="noStrike" baseline="0" dirty="0">
                <a:latin typeface="メイリオ" panose="020B0604030504040204" pitchFamily="50" charset="-128"/>
                <a:ea typeface="メイリオ" panose="020B0604030504040204" pitchFamily="50" charset="-128"/>
              </a:rPr>
              <a:t>事業継続の観点</a:t>
            </a:r>
          </a:p>
          <a:p>
            <a:pPr lvl="2">
              <a:lnSpc>
                <a:spcPct val="120000"/>
              </a:lnSpc>
              <a:spcBef>
                <a:spcPts val="0"/>
              </a:spcBef>
            </a:pPr>
            <a:r>
              <a:rPr lang="ja-JP" altLang="en-US" sz="2800" b="0" i="0" u="none" strike="noStrike" baseline="0" dirty="0">
                <a:latin typeface="メイリオ" panose="020B0604030504040204" pitchFamily="50" charset="-128"/>
                <a:ea typeface="メイリオ" panose="020B0604030504040204" pitchFamily="50" charset="-128"/>
              </a:rPr>
              <a:t>事業者の相談業務を目標普及時間以内に必ず再開し、事業を継続することを最優先とする。</a:t>
            </a:r>
          </a:p>
          <a:p>
            <a:pPr lvl="1">
              <a:lnSpc>
                <a:spcPct val="120000"/>
              </a:lnSpc>
              <a:spcBef>
                <a:spcPts val="0"/>
              </a:spcBef>
            </a:pPr>
            <a:r>
              <a:rPr lang="ja-JP" altLang="en-US" sz="3001" b="1" i="0" u="none" strike="noStrike" baseline="0" dirty="0">
                <a:latin typeface="メイリオ" panose="020B0604030504040204" pitchFamily="50" charset="-128"/>
                <a:ea typeface="メイリオ" panose="020B0604030504040204" pitchFamily="50" charset="-128"/>
              </a:rPr>
              <a:t>地域貢献の観点</a:t>
            </a:r>
          </a:p>
          <a:p>
            <a:pPr lvl="2">
              <a:lnSpc>
                <a:spcPct val="120000"/>
              </a:lnSpc>
              <a:spcBef>
                <a:spcPts val="0"/>
              </a:spcBef>
            </a:pPr>
            <a:r>
              <a:rPr lang="ja-JP" altLang="en-US" sz="2800" b="0" i="0" u="none" strike="noStrike" baseline="0" dirty="0">
                <a:latin typeface="メイリオ" panose="020B0604030504040204" pitchFamily="50" charset="-128"/>
                <a:ea typeface="メイリオ" panose="020B0604030504040204" pitchFamily="50" charset="-128"/>
              </a:rPr>
              <a:t>災害発生時における継続的な事業者支援を展開し、地域の事業者を中心とした地域経済地域インフラの維持を目指す。</a:t>
            </a:r>
          </a:p>
        </p:txBody>
      </p:sp>
    </p:spTree>
    <p:extLst>
      <p:ext uri="{BB962C8B-B14F-4D97-AF65-F5344CB8AC3E}">
        <p14:creationId xmlns:p14="http://schemas.microsoft.com/office/powerpoint/2010/main" val="34191191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3. </a:t>
            </a:r>
            <a:r>
              <a:rPr lang="ja-JP" altLang="en-US" dirty="0"/>
              <a:t>事業継続マネジメント体制</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1043011632"/>
              </p:ext>
            </p:extLst>
          </p:nvPr>
        </p:nvGraphicFramePr>
        <p:xfrm>
          <a:off x="304800" y="1176338"/>
          <a:ext cx="9278937" cy="4121531"/>
        </p:xfrm>
        <a:graphic>
          <a:graphicData uri="http://schemas.openxmlformats.org/drawingml/2006/table">
            <a:tbl>
              <a:tblPr firstRow="1" bandRow="1">
                <a:tableStyleId>{BC89EF96-8CEA-46FF-86C4-4CE0E7609802}</a:tableStyleId>
              </a:tblPr>
              <a:tblGrid>
                <a:gridCol w="1951290">
                  <a:extLst>
                    <a:ext uri="{9D8B030D-6E8A-4147-A177-3AD203B41FA5}">
                      <a16:colId xmlns:a16="http://schemas.microsoft.com/office/drawing/2014/main" val="3347851902"/>
                    </a:ext>
                  </a:extLst>
                </a:gridCol>
                <a:gridCol w="2709017">
                  <a:extLst>
                    <a:ext uri="{9D8B030D-6E8A-4147-A177-3AD203B41FA5}">
                      <a16:colId xmlns:a16="http://schemas.microsoft.com/office/drawing/2014/main" val="2791421280"/>
                    </a:ext>
                  </a:extLst>
                </a:gridCol>
                <a:gridCol w="4618630">
                  <a:extLst>
                    <a:ext uri="{9D8B030D-6E8A-4147-A177-3AD203B41FA5}">
                      <a16:colId xmlns:a16="http://schemas.microsoft.com/office/drawing/2014/main" val="205765586"/>
                    </a:ext>
                  </a:extLst>
                </a:gridCol>
              </a:tblGrid>
              <a:tr h="370840">
                <a:tc>
                  <a:txBody>
                    <a:bodyPr/>
                    <a:lstStyle/>
                    <a:p>
                      <a:pPr algn="ctr"/>
                      <a:r>
                        <a:rPr kumimoji="1" lang="ja-JP" altLang="en-US" b="1" dirty="0">
                          <a:latin typeface="メイリオ" panose="020B0604030504040204" pitchFamily="50" charset="-128"/>
                          <a:ea typeface="メイリオ" panose="020B0604030504040204" pitchFamily="50" charset="-128"/>
                        </a:rPr>
                        <a:t>役割</a:t>
                      </a: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rPr>
                        <a:t>担当</a:t>
                      </a:r>
                      <a:endParaRPr kumimoji="1" lang="en-US" altLang="ja-JP" b="1"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b="1" dirty="0">
                          <a:latin typeface="メイリオ" panose="020B0604030504040204" pitchFamily="50" charset="-128"/>
                          <a:ea typeface="メイリオ" panose="020B0604030504040204" pitchFamily="50" charset="-128"/>
                        </a:rPr>
                        <a:t>主な設備・機能</a:t>
                      </a:r>
                      <a:endParaRPr kumimoji="1" lang="en-US" altLang="ja-JP"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028494"/>
                  </a:ext>
                </a:extLst>
              </a:tr>
              <a:tr h="370840">
                <a:tc>
                  <a:txBody>
                    <a:bodyPr/>
                    <a:lstStyle/>
                    <a:p>
                      <a:r>
                        <a:rPr kumimoji="1" lang="zh-TW"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事業継続委員会</a:t>
                      </a:r>
                    </a:p>
                    <a:p>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委員長</a:t>
                      </a:r>
                    </a:p>
                  </a:txBody>
                  <a:tcPr anchor="ctr"/>
                </a:tc>
                <a:tc>
                  <a:txBody>
                    <a:bodyPr/>
                    <a:lstStyle/>
                    <a:p>
                      <a:r>
                        <a:rPr kumimoji="1" lang="ja-JP" altLang="en-US" b="0" dirty="0">
                          <a:latin typeface="メイリオ" panose="020B0604030504040204" pitchFamily="50" charset="-128"/>
                          <a:ea typeface="メイリオ" panose="020B0604030504040204" pitchFamily="50" charset="-128"/>
                        </a:rPr>
                        <a:t>会長</a:t>
                      </a:r>
                    </a:p>
                    <a:p>
                      <a:r>
                        <a:rPr kumimoji="1" lang="ja-JP" altLang="en-US" b="0" dirty="0">
                          <a:latin typeface="メイリオ" panose="020B0604030504040204" pitchFamily="50" charset="-128"/>
                          <a:ea typeface="メイリオ" panose="020B0604030504040204" pitchFamily="50" charset="-128"/>
                        </a:rPr>
                        <a:t>　■■　■■</a:t>
                      </a:r>
                    </a:p>
                  </a:txBody>
                  <a:tcPr anchor="ctr"/>
                </a:tc>
                <a:tc>
                  <a:txBody>
                    <a:bodyPr/>
                    <a:lstStyle/>
                    <a:p>
                      <a:pPr marL="342900" indent="-342900">
                        <a:buFont typeface="Arial" panose="020B0604020202020204" pitchFamily="34" charset="0"/>
                        <a:buChar char="•"/>
                      </a:pPr>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事業継続計画と事業継続マネジメント方針の承認</a:t>
                      </a:r>
                    </a:p>
                    <a:p>
                      <a:pPr marL="342900" indent="-342900">
                        <a:buFont typeface="Arial" panose="020B0604020202020204" pitchFamily="34" charset="0"/>
                        <a:buChar char="•"/>
                      </a:pPr>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設備・人員・予算計画などの経営資源の割り当て</a:t>
                      </a:r>
                    </a:p>
                    <a:p>
                      <a:pPr marL="342900" indent="-342900">
                        <a:buFont typeface="Arial" panose="020B0604020202020204" pitchFamily="34" charset="0"/>
                        <a:buChar char="•"/>
                      </a:pPr>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事業継続マネジメント進捗状況把握と評価</a:t>
                      </a:r>
                    </a:p>
                    <a:p>
                      <a:pPr marL="342900" indent="-342900">
                        <a:buFont typeface="Arial" panose="020B0604020202020204" pitchFamily="34" charset="0"/>
                        <a:buChar char="•"/>
                      </a:pPr>
                      <a:r>
                        <a:rPr kumimoji="1" lang="ja-JP"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必要な権限付与</a:t>
                      </a:r>
                      <a:endParaRPr kumimoji="1" lang="ja-JP" altLang="en-US"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92246553"/>
                  </a:ext>
                </a:extLst>
              </a:tr>
              <a:tr h="370840">
                <a:tc>
                  <a:txBody>
                    <a:bodyPr/>
                    <a:lstStyle/>
                    <a:p>
                      <a:r>
                        <a:rPr kumimoji="1" lang="zh-TW" altLang="en-US" sz="1801" b="0" i="0" u="none" strike="noStrike" kern="1200" baseline="0" dirty="0">
                          <a:solidFill>
                            <a:schemeClr val="tx1"/>
                          </a:solidFill>
                          <a:latin typeface="メイリオ" panose="020B0604030504040204" pitchFamily="50" charset="-128"/>
                          <a:ea typeface="メイリオ" panose="020B0604030504040204" pitchFamily="50" charset="-128"/>
                          <a:cs typeface="+mn-cs"/>
                        </a:rPr>
                        <a:t>事業継続委員会</a:t>
                      </a:r>
                    </a:p>
                    <a:p>
                      <a:r>
                        <a:rPr kumimoji="1" lang="ja-JP" altLang="en-US" b="0" dirty="0">
                          <a:latin typeface="メイリオ" panose="020B0604030504040204" pitchFamily="50" charset="-128"/>
                          <a:ea typeface="メイリオ" panose="020B0604030504040204" pitchFamily="50" charset="-128"/>
                        </a:rPr>
                        <a:t>運営責任者</a:t>
                      </a:r>
                    </a:p>
                  </a:txBody>
                  <a:tcPr anchor="ctr"/>
                </a:tc>
                <a:tc>
                  <a:txBody>
                    <a:bodyPr/>
                    <a:lstStyle/>
                    <a:p>
                      <a:r>
                        <a:rPr kumimoji="1" lang="ja-JP" altLang="en-US" b="0" dirty="0">
                          <a:latin typeface="メイリオ" panose="020B0604030504040204" pitchFamily="50" charset="-128"/>
                          <a:ea typeface="メイリオ" panose="020B0604030504040204" pitchFamily="50" charset="-128"/>
                        </a:rPr>
                        <a:t>事務局長</a:t>
                      </a:r>
                    </a:p>
                    <a:p>
                      <a:r>
                        <a:rPr kumimoji="1" lang="ja-JP" altLang="en-US" b="0" dirty="0">
                          <a:latin typeface="メイリオ" panose="020B0604030504040204" pitchFamily="50" charset="-128"/>
                          <a:ea typeface="メイリオ" panose="020B0604030504040204" pitchFamily="50" charset="-128"/>
                        </a:rPr>
                        <a:t>　●●　●●</a:t>
                      </a:r>
                    </a:p>
                  </a:txBody>
                  <a:tcPr anchor="ctr"/>
                </a:tc>
                <a:tc>
                  <a:txBody>
                    <a:bodyPr/>
                    <a:lstStyle/>
                    <a:p>
                      <a:pPr marL="342900" indent="-342900">
                        <a:buFont typeface="Arial" panose="020B0604020202020204" pitchFamily="34" charset="0"/>
                        <a:buChar char="•"/>
                      </a:pPr>
                      <a:r>
                        <a:rPr kumimoji="1" lang="ja-JP" altLang="en-US" b="0" dirty="0">
                          <a:latin typeface="メイリオ" panose="020B0604030504040204" pitchFamily="50" charset="-128"/>
                          <a:ea typeface="メイリオ" panose="020B0604030504040204" pitchFamily="50" charset="-128"/>
                        </a:rPr>
                        <a:t>事業継続マネジメント推進</a:t>
                      </a:r>
                    </a:p>
                    <a:p>
                      <a:pPr marL="342900" indent="-342900">
                        <a:buFont typeface="Arial" panose="020B0604020202020204" pitchFamily="34" charset="0"/>
                        <a:buChar char="•"/>
                      </a:pPr>
                      <a:r>
                        <a:rPr kumimoji="1" lang="ja-JP" altLang="en-US" b="0" dirty="0">
                          <a:latin typeface="メイリオ" panose="020B0604030504040204" pitchFamily="50" charset="-128"/>
                          <a:ea typeface="メイリオ" panose="020B0604030504040204" pitchFamily="50" charset="-128"/>
                        </a:rPr>
                        <a:t>事業継続マネジメント進捗状況の把握</a:t>
                      </a:r>
                    </a:p>
                    <a:p>
                      <a:pPr marL="342900" indent="-342900">
                        <a:buFont typeface="Arial" panose="020B0604020202020204" pitchFamily="34" charset="0"/>
                        <a:buChar char="•"/>
                      </a:pPr>
                      <a:r>
                        <a:rPr kumimoji="1" lang="ja-JP" altLang="en-US" b="0" dirty="0">
                          <a:latin typeface="メイリオ" panose="020B0604030504040204" pitchFamily="50" charset="-128"/>
                          <a:ea typeface="メイリオ" panose="020B0604030504040204" pitchFamily="50" charset="-128"/>
                        </a:rPr>
                        <a:t>会長や関係機関（行政機関）への報告</a:t>
                      </a:r>
                    </a:p>
                    <a:p>
                      <a:pPr marL="342900" indent="-342900">
                        <a:buFont typeface="Arial" panose="020B0604020202020204" pitchFamily="34" charset="0"/>
                        <a:buChar char="•"/>
                      </a:pPr>
                      <a:r>
                        <a:rPr kumimoji="1" lang="ja-JP" altLang="en-US" b="0" dirty="0">
                          <a:latin typeface="メイリオ" panose="020B0604030504040204" pitchFamily="50" charset="-128"/>
                          <a:ea typeface="メイリオ" panose="020B0604030504040204" pitchFamily="50" charset="-128"/>
                        </a:rPr>
                        <a:t>事業継続計画の見直しと協議の実施</a:t>
                      </a:r>
                    </a:p>
                    <a:p>
                      <a:pPr marL="342900" indent="-342900">
                        <a:buFont typeface="Arial" panose="020B0604020202020204" pitchFamily="34" charset="0"/>
                        <a:buChar char="•"/>
                      </a:pPr>
                      <a:r>
                        <a:rPr kumimoji="1" lang="ja-JP" altLang="en-US" b="0" dirty="0">
                          <a:latin typeface="メイリオ" panose="020B0604030504040204" pitchFamily="50" charset="-128"/>
                          <a:ea typeface="メイリオ" panose="020B0604030504040204" pitchFamily="50" charset="-128"/>
                        </a:rPr>
                        <a:t>予防処置や是正処置のフォローアップ</a:t>
                      </a:r>
                    </a:p>
                    <a:p>
                      <a:pPr marL="342900" indent="-342900">
                        <a:buFont typeface="Arial" panose="020B0604020202020204" pitchFamily="34" charset="0"/>
                        <a:buChar char="•"/>
                      </a:pPr>
                      <a:r>
                        <a:rPr kumimoji="1" lang="ja-JP" altLang="en-US" b="0" dirty="0">
                          <a:latin typeface="メイリオ" panose="020B0604030504040204" pitchFamily="50" charset="-128"/>
                          <a:ea typeface="メイリオ" panose="020B0604030504040204" pitchFamily="50" charset="-128"/>
                        </a:rPr>
                        <a:t>教育訓練の計画と実施</a:t>
                      </a:r>
                    </a:p>
                  </a:txBody>
                  <a:tcPr anchor="ctr"/>
                </a:tc>
                <a:extLst>
                  <a:ext uri="{0D108BD9-81ED-4DB2-BD59-A6C34878D82A}">
                    <a16:rowId xmlns:a16="http://schemas.microsoft.com/office/drawing/2014/main" val="4289175503"/>
                  </a:ext>
                </a:extLst>
              </a:tr>
            </a:tbl>
          </a:graphicData>
        </a:graphic>
      </p:graphicFrame>
    </p:spTree>
    <p:extLst>
      <p:ext uri="{BB962C8B-B14F-4D97-AF65-F5344CB8AC3E}">
        <p14:creationId xmlns:p14="http://schemas.microsoft.com/office/powerpoint/2010/main" val="4179900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4.</a:t>
            </a:r>
            <a:r>
              <a:rPr lang="ja-JP" altLang="en-US" dirty="0"/>
              <a:t>備えるべき脅威の種類と被害想定</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3039862364"/>
              </p:ext>
            </p:extLst>
          </p:nvPr>
        </p:nvGraphicFramePr>
        <p:xfrm>
          <a:off x="247875" y="2243969"/>
          <a:ext cx="6522230" cy="3864834"/>
        </p:xfrm>
        <a:graphic>
          <a:graphicData uri="http://schemas.openxmlformats.org/drawingml/2006/table">
            <a:tbl>
              <a:tblPr firstRow="1" bandRow="1">
                <a:tableStyleId>{BC89EF96-8CEA-46FF-86C4-4CE0E7609802}</a:tableStyleId>
              </a:tblPr>
              <a:tblGrid>
                <a:gridCol w="660874">
                  <a:extLst>
                    <a:ext uri="{9D8B030D-6E8A-4147-A177-3AD203B41FA5}">
                      <a16:colId xmlns:a16="http://schemas.microsoft.com/office/drawing/2014/main" val="3347851902"/>
                    </a:ext>
                  </a:extLst>
                </a:gridCol>
                <a:gridCol w="3230311">
                  <a:extLst>
                    <a:ext uri="{9D8B030D-6E8A-4147-A177-3AD203B41FA5}">
                      <a16:colId xmlns:a16="http://schemas.microsoft.com/office/drawing/2014/main" val="2543166140"/>
                    </a:ext>
                  </a:extLst>
                </a:gridCol>
                <a:gridCol w="820396">
                  <a:extLst>
                    <a:ext uri="{9D8B030D-6E8A-4147-A177-3AD203B41FA5}">
                      <a16:colId xmlns:a16="http://schemas.microsoft.com/office/drawing/2014/main" val="3344851086"/>
                    </a:ext>
                  </a:extLst>
                </a:gridCol>
                <a:gridCol w="1141186">
                  <a:extLst>
                    <a:ext uri="{9D8B030D-6E8A-4147-A177-3AD203B41FA5}">
                      <a16:colId xmlns:a16="http://schemas.microsoft.com/office/drawing/2014/main" val="2791421280"/>
                    </a:ext>
                  </a:extLst>
                </a:gridCol>
                <a:gridCol w="669463">
                  <a:extLst>
                    <a:ext uri="{9D8B030D-6E8A-4147-A177-3AD203B41FA5}">
                      <a16:colId xmlns:a16="http://schemas.microsoft.com/office/drawing/2014/main" val="205765586"/>
                    </a:ext>
                  </a:extLst>
                </a:gridCol>
              </a:tblGrid>
              <a:tr h="429426">
                <a:tc>
                  <a:txBody>
                    <a:bodyPr/>
                    <a:lstStyle/>
                    <a:p>
                      <a:pPr algn="ctr"/>
                      <a:r>
                        <a:rPr kumimoji="1" lang="ja-JP" altLang="en-US" sz="1200" b="0" dirty="0">
                          <a:latin typeface="メイリオ" panose="020B0604030504040204" pitchFamily="50" charset="-128"/>
                          <a:ea typeface="メイリオ" panose="020B0604030504040204" pitchFamily="50" charset="-128"/>
                        </a:rPr>
                        <a:t>対象</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地震の種類</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地震規模</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予想震度</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津波</a:t>
                      </a:r>
                      <a:endParaRPr kumimoji="1" lang="en-US" altLang="ja-JP" sz="12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028494"/>
                  </a:ext>
                </a:extLst>
              </a:tr>
              <a:tr h="429426">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■断層帯地震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M7.7</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弱～</a:t>
                      </a:r>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強</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992246553"/>
                  </a:ext>
                </a:extLst>
              </a:tr>
              <a:tr h="429426">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▼断層帯地震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M7.7</a:t>
                      </a: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強～</a:t>
                      </a:r>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強</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1698417305"/>
                  </a:ext>
                </a:extLst>
              </a:tr>
              <a:tr h="429426">
                <a:tc>
                  <a:txBody>
                    <a:bodyPr/>
                    <a:lstStyle/>
                    <a:p>
                      <a:pPr algn="ctr"/>
                      <a:r>
                        <a:rPr kumimoji="1" lang="ja-JP" altLang="en-US" sz="1600" b="0" dirty="0">
                          <a:latin typeface="メイリオ" panose="020B0604030504040204" pitchFamily="50" charset="-128"/>
                          <a:ea typeface="メイリオ" panose="020B0604030504040204" pitchFamily="50" charset="-128"/>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▲断層帯地震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M7.3</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強～</a:t>
                      </a:r>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強</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4289175503"/>
                  </a:ext>
                </a:extLst>
              </a:tr>
              <a:tr h="429426">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南海トラフ巨大地震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M9.0</a:t>
                      </a: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弱～</a:t>
                      </a:r>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弱</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3206688905"/>
                  </a:ext>
                </a:extLst>
              </a:tr>
              <a:tr h="429426">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M7.9</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弱～</a:t>
                      </a: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強</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1089077196"/>
                  </a:ext>
                </a:extLst>
              </a:tr>
              <a:tr h="429426">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■断層地震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M7.8</a:t>
                      </a:r>
                    </a:p>
                  </a:txBody>
                  <a:tcPr anchor="ctr"/>
                </a:tc>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弱～</a:t>
                      </a: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強</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4071168106"/>
                  </a:ext>
                </a:extLst>
              </a:tr>
              <a:tr h="429426">
                <a:tc>
                  <a:txBody>
                    <a:bodyPr/>
                    <a:lstStyle/>
                    <a:p>
                      <a:pPr algn="ctr"/>
                      <a:r>
                        <a:rPr kumimoji="1" lang="ja-JP" altLang="en-US" sz="1600" b="0" dirty="0">
                          <a:latin typeface="メイリオ" panose="020B0604030504040204" pitchFamily="50" charset="-128"/>
                          <a:ea typeface="メイリオ" panose="020B0604030504040204" pitchFamily="50" charset="-128"/>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●断層帯地震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M7.7</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4</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弱</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3733692374"/>
                  </a:ext>
                </a:extLst>
              </a:tr>
              <a:tr h="429426">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1600" b="0" dirty="0">
                          <a:latin typeface="メイリオ" panose="020B0604030504040204" pitchFamily="50" charset="-128"/>
                          <a:ea typeface="メイリオ" panose="020B0604030504040204" pitchFamily="50" charset="-128"/>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●断層帯地震</a:t>
                      </a:r>
                    </a:p>
                  </a:txBody>
                  <a:tcPr anchor="ctr"/>
                </a:tc>
                <a:tc>
                  <a:txBody>
                    <a:bodyPr/>
                    <a:lstStyle/>
                    <a:p>
                      <a:pPr algn="ctr"/>
                      <a:r>
                        <a:rPr kumimoji="1" lang="en-US" altLang="ja-JP" sz="1600" b="0" dirty="0">
                          <a:latin typeface="メイリオ" panose="020B0604030504040204" pitchFamily="50" charset="-128"/>
                          <a:ea typeface="メイリオ" panose="020B0604030504040204" pitchFamily="50" charset="-128"/>
                        </a:rPr>
                        <a:t>M7.6</a:t>
                      </a: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4</a:t>
                      </a:r>
                      <a:r>
                        <a:rPr kumimoji="1" lang="ja-JP" altLang="en-US" sz="1600" b="1" dirty="0">
                          <a:latin typeface="メイリオ" panose="020B0604030504040204" pitchFamily="50" charset="-128"/>
                          <a:ea typeface="メイリオ" panose="020B0604030504040204" pitchFamily="50" charset="-128"/>
                        </a:rPr>
                        <a:t>～</a:t>
                      </a:r>
                      <a:r>
                        <a:rPr kumimoji="1" lang="en-US" altLang="ja-JP" sz="1600" b="1" dirty="0">
                          <a:latin typeface="メイリオ" panose="020B0604030504040204" pitchFamily="50" charset="-128"/>
                          <a:ea typeface="メイリオ" panose="020B0604030504040204" pitchFamily="50" charset="-128"/>
                        </a:rPr>
                        <a:t>5</a:t>
                      </a:r>
                      <a:r>
                        <a:rPr kumimoji="1" lang="ja-JP" altLang="en-US" sz="1600" b="1" dirty="0">
                          <a:latin typeface="メイリオ" panose="020B0604030504040204" pitchFamily="50" charset="-128"/>
                          <a:ea typeface="メイリオ" panose="020B0604030504040204" pitchFamily="50" charset="-128"/>
                        </a:rPr>
                        <a:t>弱</a:t>
                      </a:r>
                    </a:p>
                  </a:txBody>
                  <a:tcPr anchor="ctr"/>
                </a:tc>
                <a:tc>
                  <a:txBody>
                    <a:bodyPr/>
                    <a:lstStyle/>
                    <a:p>
                      <a:pPr marL="0" indent="0" algn="ctr">
                        <a:buFont typeface="Arial" panose="020B0604020202020204" pitchFamily="34" charset="0"/>
                        <a:buNone/>
                      </a:pPr>
                      <a:r>
                        <a:rPr kumimoji="1" lang="ja-JP" altLang="en-US" sz="1600" b="0"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3144315002"/>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304799" y="975050"/>
            <a:ext cx="9278937" cy="1200329"/>
          </a:xfrm>
          <a:prstGeom prst="rect">
            <a:avLst/>
          </a:prstGeom>
          <a:noFill/>
        </p:spPr>
        <p:txBody>
          <a:bodyPr wrap="square" rtlCol="0">
            <a:spAutoFit/>
          </a:bodyPr>
          <a:lstStyle/>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大規模地震、新型感染症、噴火、火災、テ口攻撃など様々な脅威のある中で、本会として最も備えるべき脅威として優先的に「大規模地震」を前提とする。</a:t>
            </a:r>
          </a:p>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ただし、その他脅威についても、今後の継続的改善のなかで必要に応じて検討を進める。</a:t>
            </a:r>
          </a:p>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当商工会エリアに影響を及ぼす可能性のある地震としては以下のものがある。</a:t>
            </a:r>
            <a:endParaRPr kumimoji="1" lang="ja-JP" altLang="en-US" dirty="0">
              <a:latin typeface="メイリオ" panose="020B0604030504040204" pitchFamily="50" charset="-128"/>
              <a:ea typeface="メイリオ" panose="020B0604030504040204" pitchFamily="50" charset="-128"/>
            </a:endParaRPr>
          </a:p>
        </p:txBody>
      </p:sp>
      <p:grpSp>
        <p:nvGrpSpPr>
          <p:cNvPr id="18" name="グループ化 17">
            <a:extLst>
              <a:ext uri="{FF2B5EF4-FFF2-40B4-BE49-F238E27FC236}">
                <a16:creationId xmlns:a16="http://schemas.microsoft.com/office/drawing/2014/main" id="{DA06822F-67E5-43D9-A905-C2215DAE840C}"/>
              </a:ext>
            </a:extLst>
          </p:cNvPr>
          <p:cNvGrpSpPr/>
          <p:nvPr/>
        </p:nvGrpSpPr>
        <p:grpSpPr>
          <a:xfrm>
            <a:off x="6454257" y="2767217"/>
            <a:ext cx="3471848" cy="3690553"/>
            <a:chOff x="6454257" y="2767217"/>
            <a:chExt cx="3471848" cy="3690553"/>
          </a:xfrm>
        </p:grpSpPr>
        <p:grpSp>
          <p:nvGrpSpPr>
            <p:cNvPr id="4" name="グループ化 3">
              <a:extLst>
                <a:ext uri="{FF2B5EF4-FFF2-40B4-BE49-F238E27FC236}">
                  <a16:creationId xmlns:a16="http://schemas.microsoft.com/office/drawing/2014/main" id="{FDE11A67-EA93-407F-A8C6-0FE756646A84}"/>
                </a:ext>
              </a:extLst>
            </p:cNvPr>
            <p:cNvGrpSpPr/>
            <p:nvPr/>
          </p:nvGrpSpPr>
          <p:grpSpPr>
            <a:xfrm>
              <a:off x="6454257" y="2992775"/>
              <a:ext cx="3471848" cy="3464995"/>
              <a:chOff x="6454257" y="2992775"/>
              <a:chExt cx="3471848" cy="3464995"/>
            </a:xfrm>
          </p:grpSpPr>
          <p:sp>
            <p:nvSpPr>
              <p:cNvPr id="9" name="フリーフォーム: 図形 8">
                <a:extLst>
                  <a:ext uri="{FF2B5EF4-FFF2-40B4-BE49-F238E27FC236}">
                    <a16:creationId xmlns:a16="http://schemas.microsoft.com/office/drawing/2014/main" id="{0DAD8565-296D-40FC-A8E9-F87AB4AFCB55}"/>
                  </a:ext>
                </a:extLst>
              </p:cNvPr>
              <p:cNvSpPr/>
              <p:nvPr/>
            </p:nvSpPr>
            <p:spPr>
              <a:xfrm>
                <a:off x="8604832" y="3796035"/>
                <a:ext cx="524596" cy="378875"/>
              </a:xfrm>
              <a:custGeom>
                <a:avLst/>
                <a:gdLst>
                  <a:gd name="connsiteX0" fmla="*/ 0 w 524596"/>
                  <a:gd name="connsiteY0" fmla="*/ 378875 h 378875"/>
                  <a:gd name="connsiteX1" fmla="*/ 174865 w 524596"/>
                  <a:gd name="connsiteY1" fmla="*/ 174865 h 378875"/>
                  <a:gd name="connsiteX2" fmla="*/ 524596 w 524596"/>
                  <a:gd name="connsiteY2" fmla="*/ 0 h 378875"/>
                  <a:gd name="connsiteX3" fmla="*/ 524596 w 524596"/>
                  <a:gd name="connsiteY3" fmla="*/ 0 h 378875"/>
                </a:gdLst>
                <a:ahLst/>
                <a:cxnLst>
                  <a:cxn ang="0">
                    <a:pos x="connsiteX0" y="connsiteY0"/>
                  </a:cxn>
                  <a:cxn ang="0">
                    <a:pos x="connsiteX1" y="connsiteY1"/>
                  </a:cxn>
                  <a:cxn ang="0">
                    <a:pos x="connsiteX2" y="connsiteY2"/>
                  </a:cxn>
                  <a:cxn ang="0">
                    <a:pos x="connsiteX3" y="connsiteY3"/>
                  </a:cxn>
                </a:cxnLst>
                <a:rect l="l" t="t" r="r" b="b"/>
                <a:pathLst>
                  <a:path w="524596" h="378875">
                    <a:moveTo>
                      <a:pt x="0" y="378875"/>
                    </a:moveTo>
                    <a:lnTo>
                      <a:pt x="174865" y="174865"/>
                    </a:lnTo>
                    <a:lnTo>
                      <a:pt x="524596" y="0"/>
                    </a:lnTo>
                    <a:lnTo>
                      <a:pt x="524596"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1" name="フリーフォーム: 図形 10">
                <a:extLst>
                  <a:ext uri="{FF2B5EF4-FFF2-40B4-BE49-F238E27FC236}">
                    <a16:creationId xmlns:a16="http://schemas.microsoft.com/office/drawing/2014/main" id="{66E916EE-F092-4309-9BD6-F769D9370DDE}"/>
                  </a:ext>
                </a:extLst>
              </p:cNvPr>
              <p:cNvSpPr/>
              <p:nvPr/>
            </p:nvSpPr>
            <p:spPr>
              <a:xfrm>
                <a:off x="8816127" y="4032832"/>
                <a:ext cx="491809" cy="761393"/>
              </a:xfrm>
              <a:custGeom>
                <a:avLst/>
                <a:gdLst>
                  <a:gd name="connsiteX0" fmla="*/ 0 w 491809"/>
                  <a:gd name="connsiteY0" fmla="*/ 0 h 761393"/>
                  <a:gd name="connsiteX1" fmla="*/ 18216 w 491809"/>
                  <a:gd name="connsiteY1" fmla="*/ 255012 h 761393"/>
                  <a:gd name="connsiteX2" fmla="*/ 491809 w 491809"/>
                  <a:gd name="connsiteY2" fmla="*/ 761393 h 761393"/>
                  <a:gd name="connsiteX3" fmla="*/ 491809 w 491809"/>
                  <a:gd name="connsiteY3" fmla="*/ 761393 h 761393"/>
                </a:gdLst>
                <a:ahLst/>
                <a:cxnLst>
                  <a:cxn ang="0">
                    <a:pos x="connsiteX0" y="connsiteY0"/>
                  </a:cxn>
                  <a:cxn ang="0">
                    <a:pos x="connsiteX1" y="connsiteY1"/>
                  </a:cxn>
                  <a:cxn ang="0">
                    <a:pos x="connsiteX2" y="connsiteY2"/>
                  </a:cxn>
                  <a:cxn ang="0">
                    <a:pos x="connsiteX3" y="connsiteY3"/>
                  </a:cxn>
                </a:cxnLst>
                <a:rect l="l" t="t" r="r" b="b"/>
                <a:pathLst>
                  <a:path w="491809" h="761393">
                    <a:moveTo>
                      <a:pt x="0" y="0"/>
                    </a:moveTo>
                    <a:lnTo>
                      <a:pt x="18216" y="255012"/>
                    </a:lnTo>
                    <a:lnTo>
                      <a:pt x="491809" y="761393"/>
                    </a:lnTo>
                    <a:lnTo>
                      <a:pt x="491809" y="761393"/>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2" name="フリーフォーム: 図形 11">
                <a:extLst>
                  <a:ext uri="{FF2B5EF4-FFF2-40B4-BE49-F238E27FC236}">
                    <a16:creationId xmlns:a16="http://schemas.microsoft.com/office/drawing/2014/main" id="{7A6A6104-EA53-41FC-A7D7-F29C5124E05C}"/>
                  </a:ext>
                </a:extLst>
              </p:cNvPr>
              <p:cNvSpPr/>
              <p:nvPr/>
            </p:nvSpPr>
            <p:spPr>
              <a:xfrm>
                <a:off x="8743267" y="4834298"/>
                <a:ext cx="568312" cy="524596"/>
              </a:xfrm>
              <a:custGeom>
                <a:avLst/>
                <a:gdLst>
                  <a:gd name="connsiteX0" fmla="*/ 568312 w 568312"/>
                  <a:gd name="connsiteY0" fmla="*/ 0 h 524596"/>
                  <a:gd name="connsiteX1" fmla="*/ 0 w 568312"/>
                  <a:gd name="connsiteY1" fmla="*/ 524596 h 524596"/>
                  <a:gd name="connsiteX2" fmla="*/ 0 w 568312"/>
                  <a:gd name="connsiteY2" fmla="*/ 524596 h 524596"/>
                </a:gdLst>
                <a:ahLst/>
                <a:cxnLst>
                  <a:cxn ang="0">
                    <a:pos x="connsiteX0" y="connsiteY0"/>
                  </a:cxn>
                  <a:cxn ang="0">
                    <a:pos x="connsiteX1" y="connsiteY1"/>
                  </a:cxn>
                  <a:cxn ang="0">
                    <a:pos x="connsiteX2" y="connsiteY2"/>
                  </a:cxn>
                </a:cxnLst>
                <a:rect l="l" t="t" r="r" b="b"/>
                <a:pathLst>
                  <a:path w="568312" h="524596">
                    <a:moveTo>
                      <a:pt x="568312" y="0"/>
                    </a:moveTo>
                    <a:lnTo>
                      <a:pt x="0" y="524596"/>
                    </a:lnTo>
                    <a:lnTo>
                      <a:pt x="0" y="52459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3" name="フリーフォーム: 図形 12">
                <a:extLst>
                  <a:ext uri="{FF2B5EF4-FFF2-40B4-BE49-F238E27FC236}">
                    <a16:creationId xmlns:a16="http://schemas.microsoft.com/office/drawing/2014/main" id="{0044074C-47EF-4B0D-A5CB-C6B13358FFF4}"/>
                  </a:ext>
                </a:extLst>
              </p:cNvPr>
              <p:cNvSpPr/>
              <p:nvPr/>
            </p:nvSpPr>
            <p:spPr>
              <a:xfrm>
                <a:off x="7723219" y="4448137"/>
                <a:ext cx="673960" cy="367946"/>
              </a:xfrm>
              <a:custGeom>
                <a:avLst/>
                <a:gdLst>
                  <a:gd name="connsiteX0" fmla="*/ 0 w 673960"/>
                  <a:gd name="connsiteY0" fmla="*/ 0 h 367946"/>
                  <a:gd name="connsiteX1" fmla="*/ 306014 w 673960"/>
                  <a:gd name="connsiteY1" fmla="*/ 193081 h 367946"/>
                  <a:gd name="connsiteX2" fmla="*/ 673960 w 673960"/>
                  <a:gd name="connsiteY2" fmla="*/ 367946 h 367946"/>
                  <a:gd name="connsiteX3" fmla="*/ 673960 w 673960"/>
                  <a:gd name="connsiteY3" fmla="*/ 367946 h 367946"/>
                </a:gdLst>
                <a:ahLst/>
                <a:cxnLst>
                  <a:cxn ang="0">
                    <a:pos x="connsiteX0" y="connsiteY0"/>
                  </a:cxn>
                  <a:cxn ang="0">
                    <a:pos x="connsiteX1" y="connsiteY1"/>
                  </a:cxn>
                  <a:cxn ang="0">
                    <a:pos x="connsiteX2" y="connsiteY2"/>
                  </a:cxn>
                  <a:cxn ang="0">
                    <a:pos x="connsiteX3" y="connsiteY3"/>
                  </a:cxn>
                </a:cxnLst>
                <a:rect l="l" t="t" r="r" b="b"/>
                <a:pathLst>
                  <a:path w="673960" h="367946">
                    <a:moveTo>
                      <a:pt x="0" y="0"/>
                    </a:moveTo>
                    <a:lnTo>
                      <a:pt x="306014" y="193081"/>
                    </a:lnTo>
                    <a:lnTo>
                      <a:pt x="673960" y="367946"/>
                    </a:lnTo>
                    <a:lnTo>
                      <a:pt x="673960" y="36794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5" name="フリーフォーム: 図形 14">
                <a:extLst>
                  <a:ext uri="{FF2B5EF4-FFF2-40B4-BE49-F238E27FC236}">
                    <a16:creationId xmlns:a16="http://schemas.microsoft.com/office/drawing/2014/main" id="{8B132C44-4D1D-4EF6-8253-0A823437BE5D}"/>
                  </a:ext>
                </a:extLst>
              </p:cNvPr>
              <p:cNvSpPr/>
              <p:nvPr/>
            </p:nvSpPr>
            <p:spPr>
              <a:xfrm rot="6503283">
                <a:off x="8262262" y="4169795"/>
                <a:ext cx="324837" cy="323622"/>
              </a:xfrm>
              <a:custGeom>
                <a:avLst/>
                <a:gdLst>
                  <a:gd name="connsiteX0" fmla="*/ 568312 w 568312"/>
                  <a:gd name="connsiteY0" fmla="*/ 0 h 524596"/>
                  <a:gd name="connsiteX1" fmla="*/ 0 w 568312"/>
                  <a:gd name="connsiteY1" fmla="*/ 524596 h 524596"/>
                  <a:gd name="connsiteX2" fmla="*/ 0 w 568312"/>
                  <a:gd name="connsiteY2" fmla="*/ 524596 h 524596"/>
                </a:gdLst>
                <a:ahLst/>
                <a:cxnLst>
                  <a:cxn ang="0">
                    <a:pos x="connsiteX0" y="connsiteY0"/>
                  </a:cxn>
                  <a:cxn ang="0">
                    <a:pos x="connsiteX1" y="connsiteY1"/>
                  </a:cxn>
                  <a:cxn ang="0">
                    <a:pos x="connsiteX2" y="connsiteY2"/>
                  </a:cxn>
                </a:cxnLst>
                <a:rect l="l" t="t" r="r" b="b"/>
                <a:pathLst>
                  <a:path w="568312" h="524596">
                    <a:moveTo>
                      <a:pt x="568312" y="0"/>
                    </a:moveTo>
                    <a:lnTo>
                      <a:pt x="0" y="524596"/>
                    </a:lnTo>
                    <a:lnTo>
                      <a:pt x="0" y="52459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cxnSp>
            <p:nvCxnSpPr>
              <p:cNvPr id="17" name="直線矢印コネクタ 16">
                <a:extLst>
                  <a:ext uri="{FF2B5EF4-FFF2-40B4-BE49-F238E27FC236}">
                    <a16:creationId xmlns:a16="http://schemas.microsoft.com/office/drawing/2014/main" id="{76F6F77B-C1D4-4F63-BFF4-93D3FCCBBF20}"/>
                  </a:ext>
                </a:extLst>
              </p:cNvPr>
              <p:cNvCxnSpPr>
                <a:cxnSpLocks/>
              </p:cNvCxnSpPr>
              <p:nvPr/>
            </p:nvCxnSpPr>
            <p:spPr>
              <a:xfrm flipV="1">
                <a:off x="8572100" y="3914711"/>
                <a:ext cx="179686" cy="202895"/>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7A69058B-EA01-4471-9789-19BF5A083E26}"/>
                  </a:ext>
                </a:extLst>
              </p:cNvPr>
              <p:cNvCxnSpPr>
                <a:cxnSpLocks/>
              </p:cNvCxnSpPr>
              <p:nvPr/>
            </p:nvCxnSpPr>
            <p:spPr>
              <a:xfrm>
                <a:off x="8867130" y="4032832"/>
                <a:ext cx="29144" cy="22156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45194A68-DF0E-47F6-A3E6-AA8F2CD5B1B7}"/>
                  </a:ext>
                </a:extLst>
              </p:cNvPr>
              <p:cNvCxnSpPr>
                <a:cxnSpLocks/>
              </p:cNvCxnSpPr>
              <p:nvPr/>
            </p:nvCxnSpPr>
            <p:spPr>
              <a:xfrm>
                <a:off x="8276353" y="4139983"/>
                <a:ext cx="95325" cy="221564"/>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E7A24D02-C742-4EF9-BFAE-BDF9E2BE4773}"/>
                  </a:ext>
                </a:extLst>
              </p:cNvPr>
              <p:cNvCxnSpPr>
                <a:cxnSpLocks/>
              </p:cNvCxnSpPr>
              <p:nvPr/>
            </p:nvCxnSpPr>
            <p:spPr>
              <a:xfrm>
                <a:off x="7697718" y="4508247"/>
                <a:ext cx="289892" cy="18033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87516DAF-FA2B-4CF6-9E0A-CEFDE78CE0B6}"/>
                  </a:ext>
                </a:extLst>
              </p:cNvPr>
              <p:cNvCxnSpPr>
                <a:cxnSpLocks/>
              </p:cNvCxnSpPr>
              <p:nvPr/>
            </p:nvCxnSpPr>
            <p:spPr>
              <a:xfrm flipV="1">
                <a:off x="8783340" y="5208720"/>
                <a:ext cx="202777" cy="190247"/>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フリーフォーム: 図形 29">
                <a:extLst>
                  <a:ext uri="{FF2B5EF4-FFF2-40B4-BE49-F238E27FC236}">
                    <a16:creationId xmlns:a16="http://schemas.microsoft.com/office/drawing/2014/main" id="{1915395A-C76E-4601-8BDF-D52A7DE8CBF2}"/>
                  </a:ext>
                </a:extLst>
              </p:cNvPr>
              <p:cNvSpPr/>
              <p:nvPr/>
            </p:nvSpPr>
            <p:spPr>
              <a:xfrm>
                <a:off x="8512275" y="3193029"/>
                <a:ext cx="593868" cy="441902"/>
              </a:xfrm>
              <a:custGeom>
                <a:avLst/>
                <a:gdLst>
                  <a:gd name="connsiteX0" fmla="*/ 568312 w 568312"/>
                  <a:gd name="connsiteY0" fmla="*/ 0 h 524596"/>
                  <a:gd name="connsiteX1" fmla="*/ 0 w 568312"/>
                  <a:gd name="connsiteY1" fmla="*/ 524596 h 524596"/>
                  <a:gd name="connsiteX2" fmla="*/ 0 w 568312"/>
                  <a:gd name="connsiteY2" fmla="*/ 524596 h 524596"/>
                </a:gdLst>
                <a:ahLst/>
                <a:cxnLst>
                  <a:cxn ang="0">
                    <a:pos x="connsiteX0" y="connsiteY0"/>
                  </a:cxn>
                  <a:cxn ang="0">
                    <a:pos x="connsiteX1" y="connsiteY1"/>
                  </a:cxn>
                  <a:cxn ang="0">
                    <a:pos x="connsiteX2" y="connsiteY2"/>
                  </a:cxn>
                </a:cxnLst>
                <a:rect l="l" t="t" r="r" b="b"/>
                <a:pathLst>
                  <a:path w="568312" h="524596">
                    <a:moveTo>
                      <a:pt x="568312" y="0"/>
                    </a:moveTo>
                    <a:lnTo>
                      <a:pt x="0" y="524596"/>
                    </a:lnTo>
                    <a:lnTo>
                      <a:pt x="0" y="52459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cxnSp>
            <p:nvCxnSpPr>
              <p:cNvPr id="31" name="直線矢印コネクタ 30">
                <a:extLst>
                  <a:ext uri="{FF2B5EF4-FFF2-40B4-BE49-F238E27FC236}">
                    <a16:creationId xmlns:a16="http://schemas.microsoft.com/office/drawing/2014/main" id="{56E2D989-C783-482D-AB9A-C099FE207D89}"/>
                  </a:ext>
                </a:extLst>
              </p:cNvPr>
              <p:cNvCxnSpPr>
                <a:cxnSpLocks/>
              </p:cNvCxnSpPr>
              <p:nvPr/>
            </p:nvCxnSpPr>
            <p:spPr>
              <a:xfrm flipH="1">
                <a:off x="8916856" y="3233102"/>
                <a:ext cx="218216" cy="18087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フリーフォーム: 図形 33">
                <a:extLst>
                  <a:ext uri="{FF2B5EF4-FFF2-40B4-BE49-F238E27FC236}">
                    <a16:creationId xmlns:a16="http://schemas.microsoft.com/office/drawing/2014/main" id="{1172FD3C-4B07-40A8-A1F4-AF6B1F0C06A5}"/>
                  </a:ext>
                </a:extLst>
              </p:cNvPr>
              <p:cNvSpPr/>
              <p:nvPr/>
            </p:nvSpPr>
            <p:spPr>
              <a:xfrm>
                <a:off x="7804433" y="5113651"/>
                <a:ext cx="326156" cy="509618"/>
              </a:xfrm>
              <a:custGeom>
                <a:avLst/>
                <a:gdLst>
                  <a:gd name="connsiteX0" fmla="*/ 305771 w 326156"/>
                  <a:gd name="connsiteY0" fmla="*/ 509618 h 509618"/>
                  <a:gd name="connsiteX1" fmla="*/ 326156 w 326156"/>
                  <a:gd name="connsiteY1" fmla="*/ 334892 h 509618"/>
                  <a:gd name="connsiteX2" fmla="*/ 0 w 326156"/>
                  <a:gd name="connsiteY2" fmla="*/ 0 h 509618"/>
                  <a:gd name="connsiteX3" fmla="*/ 0 w 326156"/>
                  <a:gd name="connsiteY3" fmla="*/ 0 h 509618"/>
                </a:gdLst>
                <a:ahLst/>
                <a:cxnLst>
                  <a:cxn ang="0">
                    <a:pos x="connsiteX0" y="connsiteY0"/>
                  </a:cxn>
                  <a:cxn ang="0">
                    <a:pos x="connsiteX1" y="connsiteY1"/>
                  </a:cxn>
                  <a:cxn ang="0">
                    <a:pos x="connsiteX2" y="connsiteY2"/>
                  </a:cxn>
                  <a:cxn ang="0">
                    <a:pos x="connsiteX3" y="connsiteY3"/>
                  </a:cxn>
                </a:cxnLst>
                <a:rect l="l" t="t" r="r" b="b"/>
                <a:pathLst>
                  <a:path w="326156" h="509618">
                    <a:moveTo>
                      <a:pt x="305771" y="509618"/>
                    </a:moveTo>
                    <a:lnTo>
                      <a:pt x="326156" y="334892"/>
                    </a:lnTo>
                    <a:lnTo>
                      <a:pt x="0" y="0"/>
                    </a:lnTo>
                    <a:lnTo>
                      <a:pt x="0" y="0"/>
                    </a:ln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cxnSp>
            <p:nvCxnSpPr>
              <p:cNvPr id="35" name="直線矢印コネクタ 34">
                <a:extLst>
                  <a:ext uri="{FF2B5EF4-FFF2-40B4-BE49-F238E27FC236}">
                    <a16:creationId xmlns:a16="http://schemas.microsoft.com/office/drawing/2014/main" id="{7D4BC41D-7FF5-412B-AADC-D07A506EC4FA}"/>
                  </a:ext>
                </a:extLst>
              </p:cNvPr>
              <p:cNvCxnSpPr>
                <a:cxnSpLocks/>
              </p:cNvCxnSpPr>
              <p:nvPr/>
            </p:nvCxnSpPr>
            <p:spPr>
              <a:xfrm flipV="1">
                <a:off x="8191743" y="5428158"/>
                <a:ext cx="28153" cy="195111"/>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8D92AABA-D230-4D0D-ACCE-0E4AABA0B6FC}"/>
                  </a:ext>
                </a:extLst>
              </p:cNvPr>
              <p:cNvCxnSpPr>
                <a:cxnSpLocks/>
              </p:cNvCxnSpPr>
              <p:nvPr/>
            </p:nvCxnSpPr>
            <p:spPr>
              <a:xfrm flipH="1" flipV="1">
                <a:off x="7932566" y="5137784"/>
                <a:ext cx="209943" cy="195112"/>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0637BD87-7CEC-4989-B525-AC3C598ADB58}"/>
                  </a:ext>
                </a:extLst>
              </p:cNvPr>
              <p:cNvSpPr txBox="1"/>
              <p:nvPr/>
            </p:nvSpPr>
            <p:spPr>
              <a:xfrm>
                <a:off x="6827557" y="4607834"/>
                <a:ext cx="1086611" cy="430887"/>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揖斐川</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武儀川</a:t>
                </a:r>
              </a:p>
              <a:p>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濃尾</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断層帯</a:t>
                </a:r>
                <a:endParaRPr lang="ja-JP" altLang="en-US" sz="1100" dirty="0">
                  <a:latin typeface="メイリオ" panose="020B0604030504040204" pitchFamily="50" charset="-128"/>
                </a:endParaRPr>
              </a:p>
            </p:txBody>
          </p:sp>
          <p:sp>
            <p:nvSpPr>
              <p:cNvPr id="45" name="テキスト ボックス 44">
                <a:extLst>
                  <a:ext uri="{FF2B5EF4-FFF2-40B4-BE49-F238E27FC236}">
                    <a16:creationId xmlns:a16="http://schemas.microsoft.com/office/drawing/2014/main" id="{0BADEE01-D747-4CC8-A884-5BC48A6CCF41}"/>
                  </a:ext>
                </a:extLst>
              </p:cNvPr>
              <p:cNvSpPr txBox="1"/>
              <p:nvPr/>
            </p:nvSpPr>
            <p:spPr>
              <a:xfrm>
                <a:off x="7549130" y="3876067"/>
                <a:ext cx="906338" cy="430887"/>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長良川上流断層帯</a:t>
                </a:r>
                <a:endParaRPr lang="ja-JP" altLang="en-US" sz="1100" dirty="0">
                  <a:latin typeface="メイリオ" panose="020B0604030504040204" pitchFamily="50" charset="-128"/>
                </a:endParaRPr>
              </a:p>
            </p:txBody>
          </p:sp>
          <p:sp>
            <p:nvSpPr>
              <p:cNvPr id="47" name="テキスト ボックス 46">
                <a:extLst>
                  <a:ext uri="{FF2B5EF4-FFF2-40B4-BE49-F238E27FC236}">
                    <a16:creationId xmlns:a16="http://schemas.microsoft.com/office/drawing/2014/main" id="{FE952AF1-7920-4780-941F-C724AD1A48F7}"/>
                  </a:ext>
                </a:extLst>
              </p:cNvPr>
              <p:cNvSpPr txBox="1"/>
              <p:nvPr/>
            </p:nvSpPr>
            <p:spPr>
              <a:xfrm>
                <a:off x="8712959" y="5386958"/>
                <a:ext cx="1213146" cy="430887"/>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屏風山</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恵那山</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猿投山断層帯</a:t>
                </a:r>
                <a:endParaRPr lang="ja-JP" altLang="en-US" sz="1100" dirty="0">
                  <a:latin typeface="メイリオ" panose="020B0604030504040204" pitchFamily="50" charset="-128"/>
                </a:endParaRPr>
              </a:p>
            </p:txBody>
          </p:sp>
          <p:sp>
            <p:nvSpPr>
              <p:cNvPr id="49" name="テキスト ボックス 48">
                <a:extLst>
                  <a:ext uri="{FF2B5EF4-FFF2-40B4-BE49-F238E27FC236}">
                    <a16:creationId xmlns:a16="http://schemas.microsoft.com/office/drawing/2014/main" id="{7637C457-A44C-4BF3-8833-BD916BCA8552}"/>
                  </a:ext>
                </a:extLst>
              </p:cNvPr>
              <p:cNvSpPr txBox="1"/>
              <p:nvPr/>
            </p:nvSpPr>
            <p:spPr>
              <a:xfrm>
                <a:off x="8604273" y="3562955"/>
                <a:ext cx="1287076"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高山</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大原断層帯</a:t>
                </a:r>
                <a:endParaRPr lang="ja-JP" altLang="en-US" sz="1100" dirty="0">
                  <a:latin typeface="メイリオ" panose="020B0604030504040204" pitchFamily="50" charset="-128"/>
                </a:endParaRPr>
              </a:p>
            </p:txBody>
          </p:sp>
          <p:sp>
            <p:nvSpPr>
              <p:cNvPr id="51" name="テキスト ボックス 50">
                <a:extLst>
                  <a:ext uri="{FF2B5EF4-FFF2-40B4-BE49-F238E27FC236}">
                    <a16:creationId xmlns:a16="http://schemas.microsoft.com/office/drawing/2014/main" id="{934672F3-A23F-4DC2-A903-1D7246E39B43}"/>
                  </a:ext>
                </a:extLst>
              </p:cNvPr>
              <p:cNvSpPr txBox="1"/>
              <p:nvPr/>
            </p:nvSpPr>
            <p:spPr>
              <a:xfrm>
                <a:off x="8916856" y="4183212"/>
                <a:ext cx="925926"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阿寺断層系</a:t>
                </a:r>
                <a:endParaRPr lang="ja-JP" altLang="en-US" sz="1100" dirty="0">
                  <a:latin typeface="メイリオ" panose="020B0604030504040204" pitchFamily="50" charset="-128"/>
                </a:endParaRPr>
              </a:p>
            </p:txBody>
          </p:sp>
          <p:sp>
            <p:nvSpPr>
              <p:cNvPr id="53" name="テキスト ボックス 52">
                <a:extLst>
                  <a:ext uri="{FF2B5EF4-FFF2-40B4-BE49-F238E27FC236}">
                    <a16:creationId xmlns:a16="http://schemas.microsoft.com/office/drawing/2014/main" id="{82ED2254-B95C-4AD9-8975-2B3B3383EAE3}"/>
                  </a:ext>
                </a:extLst>
              </p:cNvPr>
              <p:cNvSpPr txBox="1"/>
              <p:nvPr/>
            </p:nvSpPr>
            <p:spPr>
              <a:xfrm>
                <a:off x="8353714" y="2992775"/>
                <a:ext cx="910990"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跡津川断層</a:t>
                </a:r>
                <a:endParaRPr lang="ja-JP" altLang="en-US" sz="1100" dirty="0">
                  <a:latin typeface="メイリオ" panose="020B0604030504040204" pitchFamily="50" charset="-128"/>
                </a:endParaRPr>
              </a:p>
            </p:txBody>
          </p:sp>
          <p:sp>
            <p:nvSpPr>
              <p:cNvPr id="55" name="テキスト ボックス 54">
                <a:extLst>
                  <a:ext uri="{FF2B5EF4-FFF2-40B4-BE49-F238E27FC236}">
                    <a16:creationId xmlns:a16="http://schemas.microsoft.com/office/drawing/2014/main" id="{7F6E78B3-5501-421E-A679-AFF45750CDDC}"/>
                  </a:ext>
                </a:extLst>
              </p:cNvPr>
              <p:cNvSpPr txBox="1"/>
              <p:nvPr/>
            </p:nvSpPr>
            <p:spPr>
              <a:xfrm>
                <a:off x="6830959" y="5386957"/>
                <a:ext cx="1294575" cy="430887"/>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養老</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桑名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四日市断層帯</a:t>
                </a:r>
                <a:endParaRPr lang="ja-JP" altLang="en-US" sz="1100" dirty="0">
                  <a:latin typeface="メイリオ" panose="020B0604030504040204" pitchFamily="50" charset="-128"/>
                </a:endParaRPr>
              </a:p>
            </p:txBody>
          </p:sp>
          <p:sp>
            <p:nvSpPr>
              <p:cNvPr id="57" name="テキスト ボックス 56">
                <a:extLst>
                  <a:ext uri="{FF2B5EF4-FFF2-40B4-BE49-F238E27FC236}">
                    <a16:creationId xmlns:a16="http://schemas.microsoft.com/office/drawing/2014/main" id="{250BCB68-4B55-49E6-BF96-E3A680CF1293}"/>
                  </a:ext>
                </a:extLst>
              </p:cNvPr>
              <p:cNvSpPr txBox="1"/>
              <p:nvPr/>
            </p:nvSpPr>
            <p:spPr>
              <a:xfrm>
                <a:off x="6454257" y="6196160"/>
                <a:ext cx="1671277"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南海トラフ巨大地震</a:t>
                </a:r>
              </a:p>
            </p:txBody>
          </p:sp>
          <p:cxnSp>
            <p:nvCxnSpPr>
              <p:cNvPr id="58" name="直線矢印コネクタ 57">
                <a:extLst>
                  <a:ext uri="{FF2B5EF4-FFF2-40B4-BE49-F238E27FC236}">
                    <a16:creationId xmlns:a16="http://schemas.microsoft.com/office/drawing/2014/main" id="{F903B3A1-049C-4262-869B-986B672C39B8}"/>
                  </a:ext>
                </a:extLst>
              </p:cNvPr>
              <p:cNvCxnSpPr>
                <a:cxnSpLocks/>
              </p:cNvCxnSpPr>
              <p:nvPr/>
            </p:nvCxnSpPr>
            <p:spPr>
              <a:xfrm flipV="1">
                <a:off x="7474222" y="6009921"/>
                <a:ext cx="271673" cy="161812"/>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cxnSp>
          <p:nvCxnSpPr>
            <p:cNvPr id="32" name="直線矢印コネクタ 31">
              <a:extLst>
                <a:ext uri="{FF2B5EF4-FFF2-40B4-BE49-F238E27FC236}">
                  <a16:creationId xmlns:a16="http://schemas.microsoft.com/office/drawing/2014/main" id="{896B2A6B-FB16-4F13-9C67-E283B2F6D1C4}"/>
                </a:ext>
              </a:extLst>
            </p:cNvPr>
            <p:cNvCxnSpPr>
              <a:cxnSpLocks/>
            </p:cNvCxnSpPr>
            <p:nvPr/>
          </p:nvCxnSpPr>
          <p:spPr>
            <a:xfrm>
              <a:off x="7289895" y="2767217"/>
              <a:ext cx="624273" cy="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C3FE68B3-7A60-4A1F-91A9-83B32E6A8BC3}"/>
                </a:ext>
              </a:extLst>
            </p:cNvPr>
            <p:cNvSpPr txBox="1"/>
            <p:nvPr/>
          </p:nvSpPr>
          <p:spPr>
            <a:xfrm>
              <a:off x="7197248" y="2767217"/>
              <a:ext cx="813043" cy="200055"/>
            </a:xfrm>
            <a:prstGeom prst="rect">
              <a:avLst/>
            </a:prstGeom>
            <a:noFill/>
          </p:spPr>
          <p:txBody>
            <a:bodyPr wrap="none" rtlCol="0">
              <a:spAutoFit/>
            </a:bodyPr>
            <a:lstStyle/>
            <a:p>
              <a:r>
                <a:rPr kumimoji="1" lang="ja-JP" altLang="en-US" sz="700" dirty="0">
                  <a:latin typeface="メイリオ" panose="020B0604030504040204" pitchFamily="50" charset="-128"/>
                  <a:ea typeface="メイリオ" panose="020B0604030504040204" pitchFamily="50" charset="-128"/>
                </a:rPr>
                <a:t>破壊の伝播方向</a:t>
              </a:r>
            </a:p>
          </p:txBody>
        </p:sp>
      </p:grpSp>
    </p:spTree>
    <p:extLst>
      <p:ext uri="{BB962C8B-B14F-4D97-AF65-F5344CB8AC3E}">
        <p14:creationId xmlns:p14="http://schemas.microsoft.com/office/powerpoint/2010/main" val="30146805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4.</a:t>
            </a:r>
            <a:r>
              <a:rPr lang="ja-JP" altLang="en-US" dirty="0"/>
              <a:t>備えるべき脅威の種類と被害想定</a:t>
            </a:r>
          </a:p>
        </p:txBody>
      </p:sp>
      <p:sp>
        <p:nvSpPr>
          <p:cNvPr id="3" name="テキスト ボックス 2">
            <a:extLst>
              <a:ext uri="{FF2B5EF4-FFF2-40B4-BE49-F238E27FC236}">
                <a16:creationId xmlns:a16="http://schemas.microsoft.com/office/drawing/2014/main" id="{A5E62926-C072-45C2-A5E8-1997FB57AED3}"/>
              </a:ext>
            </a:extLst>
          </p:cNvPr>
          <p:cNvSpPr txBox="1"/>
          <p:nvPr/>
        </p:nvSpPr>
        <p:spPr>
          <a:xfrm>
            <a:off x="304799" y="975050"/>
            <a:ext cx="9278937" cy="1200329"/>
          </a:xfrm>
          <a:prstGeom prst="rect">
            <a:avLst/>
          </a:prstGeom>
          <a:noFill/>
        </p:spPr>
        <p:txBody>
          <a:bodyPr wrap="square" rtlCol="0">
            <a:spAutoFit/>
          </a:bodyPr>
          <a:lstStyle/>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当商工会エリアに最も被害が想定される地震として「■断層帯地震」を想定して、被害状況を想定する。</a:t>
            </a:r>
            <a:endParaRPr lang="en-US" altLang="ja-JP" dirty="0">
              <a:solidFill>
                <a:srgbClr val="181C1E"/>
              </a:solidFill>
              <a:latin typeface="メイリオ" panose="020B0604030504040204" pitchFamily="50" charset="-128"/>
              <a:ea typeface="メイリオ" panose="020B0604030504040204" pitchFamily="50" charset="-128"/>
            </a:endParaRPr>
          </a:p>
          <a:p>
            <a:pPr algn="l"/>
            <a:endParaRPr kumimoji="1" lang="en-US" altLang="ja-JP" dirty="0">
              <a:solidFill>
                <a:srgbClr val="181C1E"/>
              </a:solidFill>
              <a:latin typeface="メイリオ" panose="020B0604030504040204" pitchFamily="50" charset="-128"/>
              <a:ea typeface="メイリオ" panose="020B0604030504040204" pitchFamily="50" charset="-128"/>
            </a:endParaRPr>
          </a:p>
          <a:p>
            <a:pPr algn="l"/>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参考</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岐阜県発表資料　</a:t>
            </a: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r>
              <a:rPr kumimoji="1" lang="en-US" altLang="ja-JP" dirty="0">
                <a:latin typeface="メイリオ" panose="020B0604030504040204" pitchFamily="50" charset="-128"/>
                <a:ea typeface="メイリオ" panose="020B0604030504040204" pitchFamily="50" charset="-128"/>
              </a:rPr>
              <a:t>3</a:t>
            </a:r>
            <a:r>
              <a:rPr kumimoji="1" lang="ja-JP" altLang="en-US" dirty="0">
                <a:latin typeface="メイリオ" panose="020B0604030504040204" pitchFamily="50" charset="-128"/>
                <a:ea typeface="メイリオ" panose="020B0604030504040204" pitchFamily="50" charset="-128"/>
              </a:rPr>
              <a:t>月</a:t>
            </a:r>
          </a:p>
        </p:txBody>
      </p:sp>
      <p:grpSp>
        <p:nvGrpSpPr>
          <p:cNvPr id="16" name="グループ化 15">
            <a:extLst>
              <a:ext uri="{FF2B5EF4-FFF2-40B4-BE49-F238E27FC236}">
                <a16:creationId xmlns:a16="http://schemas.microsoft.com/office/drawing/2014/main" id="{B17747C5-65AB-48D1-A48D-4CBFB9F850A7}"/>
              </a:ext>
            </a:extLst>
          </p:cNvPr>
          <p:cNvGrpSpPr/>
          <p:nvPr/>
        </p:nvGrpSpPr>
        <p:grpSpPr>
          <a:xfrm>
            <a:off x="76838" y="2340203"/>
            <a:ext cx="9767690" cy="3324626"/>
            <a:chOff x="138310" y="1992725"/>
            <a:chExt cx="9202206" cy="2872550"/>
          </a:xfrm>
        </p:grpSpPr>
        <p:pic>
          <p:nvPicPr>
            <p:cNvPr id="14" name="図 13">
              <a:extLst>
                <a:ext uri="{FF2B5EF4-FFF2-40B4-BE49-F238E27FC236}">
                  <a16:creationId xmlns:a16="http://schemas.microsoft.com/office/drawing/2014/main" id="{2BB9DD00-813F-462C-A384-66D5F7BFE2E9}"/>
                </a:ext>
              </a:extLst>
            </p:cNvPr>
            <p:cNvPicPr>
              <a:picLocks noChangeAspect="1"/>
            </p:cNvPicPr>
            <p:nvPr/>
          </p:nvPicPr>
          <p:blipFill rotWithShape="1">
            <a:blip r:embed="rId3"/>
            <a:srcRect l="11094" t="22185" r="6208" b="41512"/>
            <a:stretch/>
          </p:blipFill>
          <p:spPr>
            <a:xfrm>
              <a:off x="138310" y="1992725"/>
              <a:ext cx="4627997" cy="2872550"/>
            </a:xfrm>
            <a:prstGeom prst="rect">
              <a:avLst/>
            </a:prstGeom>
          </p:spPr>
        </p:pic>
        <p:pic>
          <p:nvPicPr>
            <p:cNvPr id="39" name="図 38">
              <a:extLst>
                <a:ext uri="{FF2B5EF4-FFF2-40B4-BE49-F238E27FC236}">
                  <a16:creationId xmlns:a16="http://schemas.microsoft.com/office/drawing/2014/main" id="{9DD135C3-8E06-488E-BBC6-E3B197771C45}"/>
                </a:ext>
              </a:extLst>
            </p:cNvPr>
            <p:cNvPicPr>
              <a:picLocks noChangeAspect="1"/>
            </p:cNvPicPr>
            <p:nvPr/>
          </p:nvPicPr>
          <p:blipFill rotWithShape="1">
            <a:blip r:embed="rId3"/>
            <a:srcRect l="11094" t="58151" r="6208" b="5546"/>
            <a:stretch/>
          </p:blipFill>
          <p:spPr>
            <a:xfrm>
              <a:off x="4712519" y="1992725"/>
              <a:ext cx="4627997" cy="2872550"/>
            </a:xfrm>
            <a:prstGeom prst="rect">
              <a:avLst/>
            </a:prstGeom>
          </p:spPr>
        </p:pic>
      </p:grpSp>
    </p:spTree>
    <p:extLst>
      <p:ext uri="{BB962C8B-B14F-4D97-AF65-F5344CB8AC3E}">
        <p14:creationId xmlns:p14="http://schemas.microsoft.com/office/powerpoint/2010/main" val="1562636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rtlCol="0">
            <a:normAutofit/>
          </a:bodyPr>
          <a:lstStyle/>
          <a:p>
            <a:pPr rtl="0"/>
            <a:r>
              <a:rPr lang="en-US" altLang="ja-JP" dirty="0"/>
              <a:t>4.</a:t>
            </a:r>
            <a:r>
              <a:rPr lang="ja-JP" altLang="en-US" dirty="0"/>
              <a:t>備えるべき脅威の種類と被害想定</a:t>
            </a:r>
          </a:p>
        </p:txBody>
      </p:sp>
      <p:graphicFrame>
        <p:nvGraphicFramePr>
          <p:cNvPr id="6" name="表 6">
            <a:extLst>
              <a:ext uri="{FF2B5EF4-FFF2-40B4-BE49-F238E27FC236}">
                <a16:creationId xmlns:a16="http://schemas.microsoft.com/office/drawing/2014/main" id="{38E58607-6507-4CC4-A59E-EB8EB3EDA92E}"/>
              </a:ext>
            </a:extLst>
          </p:cNvPr>
          <p:cNvGraphicFramePr>
            <a:graphicFrameLocks noGrp="1"/>
          </p:cNvGraphicFramePr>
          <p:nvPr>
            <p:ph idx="1"/>
            <p:extLst>
              <p:ext uri="{D42A27DB-BD31-4B8C-83A1-F6EECF244321}">
                <p14:modId xmlns:p14="http://schemas.microsoft.com/office/powerpoint/2010/main" val="1529290837"/>
              </p:ext>
            </p:extLst>
          </p:nvPr>
        </p:nvGraphicFramePr>
        <p:xfrm>
          <a:off x="212589" y="1720968"/>
          <a:ext cx="6522230" cy="858852"/>
        </p:xfrm>
        <a:graphic>
          <a:graphicData uri="http://schemas.openxmlformats.org/drawingml/2006/table">
            <a:tbl>
              <a:tblPr firstRow="1" bandRow="1">
                <a:tableStyleId>{BC89EF96-8CEA-46FF-86C4-4CE0E7609802}</a:tableStyleId>
              </a:tblPr>
              <a:tblGrid>
                <a:gridCol w="660874">
                  <a:extLst>
                    <a:ext uri="{9D8B030D-6E8A-4147-A177-3AD203B41FA5}">
                      <a16:colId xmlns:a16="http://schemas.microsoft.com/office/drawing/2014/main" val="3347851902"/>
                    </a:ext>
                  </a:extLst>
                </a:gridCol>
                <a:gridCol w="3230311">
                  <a:extLst>
                    <a:ext uri="{9D8B030D-6E8A-4147-A177-3AD203B41FA5}">
                      <a16:colId xmlns:a16="http://schemas.microsoft.com/office/drawing/2014/main" val="2543166140"/>
                    </a:ext>
                  </a:extLst>
                </a:gridCol>
                <a:gridCol w="820396">
                  <a:extLst>
                    <a:ext uri="{9D8B030D-6E8A-4147-A177-3AD203B41FA5}">
                      <a16:colId xmlns:a16="http://schemas.microsoft.com/office/drawing/2014/main" val="3344851086"/>
                    </a:ext>
                  </a:extLst>
                </a:gridCol>
                <a:gridCol w="1141186">
                  <a:extLst>
                    <a:ext uri="{9D8B030D-6E8A-4147-A177-3AD203B41FA5}">
                      <a16:colId xmlns:a16="http://schemas.microsoft.com/office/drawing/2014/main" val="2791421280"/>
                    </a:ext>
                  </a:extLst>
                </a:gridCol>
                <a:gridCol w="669463">
                  <a:extLst>
                    <a:ext uri="{9D8B030D-6E8A-4147-A177-3AD203B41FA5}">
                      <a16:colId xmlns:a16="http://schemas.microsoft.com/office/drawing/2014/main" val="205765586"/>
                    </a:ext>
                  </a:extLst>
                </a:gridCol>
              </a:tblGrid>
              <a:tr h="429426">
                <a:tc>
                  <a:txBody>
                    <a:bodyPr/>
                    <a:lstStyle/>
                    <a:p>
                      <a:pPr algn="ctr"/>
                      <a:r>
                        <a:rPr kumimoji="1" lang="ja-JP" altLang="en-US" sz="1200" b="0" dirty="0">
                          <a:latin typeface="メイリオ" panose="020B0604030504040204" pitchFamily="50" charset="-128"/>
                          <a:ea typeface="メイリオ" panose="020B0604030504040204" pitchFamily="50" charset="-128"/>
                        </a:rPr>
                        <a:t>対象</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地震の種類</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地震規模</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予想震度</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津波</a:t>
                      </a:r>
                      <a:endParaRPr kumimoji="1" lang="en-US" altLang="ja-JP" sz="12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028494"/>
                  </a:ext>
                </a:extLst>
              </a:tr>
              <a:tr h="429426">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本所</a:t>
                      </a:r>
                    </a:p>
                  </a:txBody>
                  <a:tcPr anchor="ctr"/>
                </a:tc>
                <a:tc>
                  <a:txBody>
                    <a:bodyPr/>
                    <a:lstStyle/>
                    <a:p>
                      <a:r>
                        <a:rPr kumimoji="1" lang="ja-JP" altLang="en-US" sz="1600" b="1" dirty="0">
                          <a:latin typeface="メイリオ" panose="020B0604030504040204" pitchFamily="50" charset="-128"/>
                          <a:ea typeface="メイリオ" panose="020B0604030504040204" pitchFamily="50" charset="-128"/>
                        </a:rPr>
                        <a:t>■断層帯地震</a:t>
                      </a:r>
                    </a:p>
                  </a:txBody>
                  <a:tcPr anchor="ctr"/>
                </a:tc>
                <a:tc>
                  <a:txBody>
                    <a:bodyPr/>
                    <a:lstStyle/>
                    <a:p>
                      <a:r>
                        <a:rPr kumimoji="1" lang="en-US" altLang="ja-JP" sz="1600" b="1" dirty="0">
                          <a:latin typeface="メイリオ" panose="020B0604030504040204" pitchFamily="50" charset="-128"/>
                          <a:ea typeface="メイリオ" panose="020B0604030504040204" pitchFamily="50" charset="-128"/>
                        </a:rPr>
                        <a:t>M7.7</a:t>
                      </a:r>
                      <a:endParaRPr kumimoji="1" lang="ja-JP" altLang="en-US" sz="1600" b="1" dirty="0">
                        <a:latin typeface="メイリオ" panose="020B0604030504040204" pitchFamily="50" charset="-128"/>
                        <a:ea typeface="メイリオ" panose="020B0604030504040204" pitchFamily="50" charset="-128"/>
                      </a:endParaRPr>
                    </a:p>
                  </a:txBody>
                  <a:tcPr anchor="ctr"/>
                </a:tc>
                <a:tc>
                  <a:txBody>
                    <a:bodyPr/>
                    <a:lstStyle/>
                    <a:p>
                      <a:pPr algn="ctr"/>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弱～</a:t>
                      </a:r>
                      <a:r>
                        <a:rPr kumimoji="1" lang="en-US" altLang="ja-JP" sz="1600" b="1" dirty="0">
                          <a:latin typeface="メイリオ" panose="020B0604030504040204" pitchFamily="50" charset="-128"/>
                          <a:ea typeface="メイリオ" panose="020B0604030504040204" pitchFamily="50" charset="-128"/>
                        </a:rPr>
                        <a:t>6</a:t>
                      </a:r>
                      <a:r>
                        <a:rPr kumimoji="1" lang="ja-JP" altLang="en-US" sz="1600" b="1" dirty="0">
                          <a:latin typeface="メイリオ" panose="020B0604030504040204" pitchFamily="50" charset="-128"/>
                          <a:ea typeface="メイリオ" panose="020B0604030504040204" pitchFamily="50" charset="-128"/>
                        </a:rPr>
                        <a:t>強</a:t>
                      </a:r>
                    </a:p>
                  </a:txBody>
                  <a:tcPr anchor="ctr"/>
                </a:tc>
                <a:tc>
                  <a:txBody>
                    <a:bodyPr/>
                    <a:lstStyle/>
                    <a:p>
                      <a:pPr marL="0" indent="0" algn="ctr">
                        <a:buFont typeface="Arial" panose="020B0604020202020204" pitchFamily="34" charset="0"/>
                        <a:buNone/>
                      </a:pPr>
                      <a:r>
                        <a:rPr kumimoji="1" lang="ja-JP" altLang="en-US" sz="1600" b="1" dirty="0">
                          <a:latin typeface="メイリオ" panose="020B0604030504040204" pitchFamily="50" charset="-128"/>
                          <a:ea typeface="メイリオ" panose="020B0604030504040204" pitchFamily="50" charset="-128"/>
                        </a:rPr>
                        <a:t>なし</a:t>
                      </a:r>
                    </a:p>
                  </a:txBody>
                  <a:tcPr anchor="ctr"/>
                </a:tc>
                <a:extLst>
                  <a:ext uri="{0D108BD9-81ED-4DB2-BD59-A6C34878D82A}">
                    <a16:rowId xmlns:a16="http://schemas.microsoft.com/office/drawing/2014/main" val="992246553"/>
                  </a:ext>
                </a:extLst>
              </a:tr>
            </a:tbl>
          </a:graphicData>
        </a:graphic>
      </p:graphicFrame>
      <p:sp>
        <p:nvSpPr>
          <p:cNvPr id="3" name="テキスト ボックス 2">
            <a:extLst>
              <a:ext uri="{FF2B5EF4-FFF2-40B4-BE49-F238E27FC236}">
                <a16:creationId xmlns:a16="http://schemas.microsoft.com/office/drawing/2014/main" id="{A5E62926-C072-45C2-A5E8-1997FB57AED3}"/>
              </a:ext>
            </a:extLst>
          </p:cNvPr>
          <p:cNvSpPr txBox="1"/>
          <p:nvPr/>
        </p:nvSpPr>
        <p:spPr>
          <a:xfrm>
            <a:off x="304799" y="975050"/>
            <a:ext cx="9278937" cy="646331"/>
          </a:xfrm>
          <a:prstGeom prst="rect">
            <a:avLst/>
          </a:prstGeom>
          <a:noFill/>
        </p:spPr>
        <p:txBody>
          <a:bodyPr wrap="square" rtlCol="0">
            <a:spAutoFit/>
          </a:bodyPr>
          <a:lstStyle/>
          <a:p>
            <a:pPr algn="l"/>
            <a:r>
              <a:rPr lang="ja-JP" altLang="en-US" sz="1800" b="0" i="0" u="none" strike="noStrike" baseline="0" dirty="0">
                <a:solidFill>
                  <a:srgbClr val="181C1E"/>
                </a:solidFill>
                <a:latin typeface="メイリオ" panose="020B0604030504040204" pitchFamily="50" charset="-128"/>
                <a:ea typeface="メイリオ" panose="020B0604030504040204" pitchFamily="50" charset="-128"/>
              </a:rPr>
              <a:t>当商工会エリアに最も被害が想定される地震として「■断層帯地震」を想定して、被害状況を想定する。下記は、◆◆◆内の被害想定。</a:t>
            </a:r>
            <a:endParaRPr kumimoji="1" lang="ja-JP" altLang="en-US" dirty="0">
              <a:latin typeface="メイリオ" panose="020B0604030504040204" pitchFamily="50" charset="-128"/>
              <a:ea typeface="メイリオ" panose="020B0604030504040204" pitchFamily="50" charset="-128"/>
            </a:endParaRPr>
          </a:p>
        </p:txBody>
      </p:sp>
      <p:grpSp>
        <p:nvGrpSpPr>
          <p:cNvPr id="4" name="グループ化 3">
            <a:extLst>
              <a:ext uri="{FF2B5EF4-FFF2-40B4-BE49-F238E27FC236}">
                <a16:creationId xmlns:a16="http://schemas.microsoft.com/office/drawing/2014/main" id="{FDE11A67-EA93-407F-A8C6-0FE756646A84}"/>
              </a:ext>
            </a:extLst>
          </p:cNvPr>
          <p:cNvGrpSpPr/>
          <p:nvPr/>
        </p:nvGrpSpPr>
        <p:grpSpPr>
          <a:xfrm>
            <a:off x="6827557" y="2992775"/>
            <a:ext cx="3098548" cy="3493636"/>
            <a:chOff x="6827557" y="2992775"/>
            <a:chExt cx="3098548" cy="3493636"/>
          </a:xfrm>
        </p:grpSpPr>
        <p:sp>
          <p:nvSpPr>
            <p:cNvPr id="9" name="フリーフォーム: 図形 8">
              <a:extLst>
                <a:ext uri="{FF2B5EF4-FFF2-40B4-BE49-F238E27FC236}">
                  <a16:creationId xmlns:a16="http://schemas.microsoft.com/office/drawing/2014/main" id="{0DAD8565-296D-40FC-A8E9-F87AB4AFCB55}"/>
                </a:ext>
              </a:extLst>
            </p:cNvPr>
            <p:cNvSpPr/>
            <p:nvPr/>
          </p:nvSpPr>
          <p:spPr>
            <a:xfrm>
              <a:off x="8604832" y="3796035"/>
              <a:ext cx="524596" cy="378875"/>
            </a:xfrm>
            <a:custGeom>
              <a:avLst/>
              <a:gdLst>
                <a:gd name="connsiteX0" fmla="*/ 0 w 524596"/>
                <a:gd name="connsiteY0" fmla="*/ 378875 h 378875"/>
                <a:gd name="connsiteX1" fmla="*/ 174865 w 524596"/>
                <a:gd name="connsiteY1" fmla="*/ 174865 h 378875"/>
                <a:gd name="connsiteX2" fmla="*/ 524596 w 524596"/>
                <a:gd name="connsiteY2" fmla="*/ 0 h 378875"/>
                <a:gd name="connsiteX3" fmla="*/ 524596 w 524596"/>
                <a:gd name="connsiteY3" fmla="*/ 0 h 378875"/>
              </a:gdLst>
              <a:ahLst/>
              <a:cxnLst>
                <a:cxn ang="0">
                  <a:pos x="connsiteX0" y="connsiteY0"/>
                </a:cxn>
                <a:cxn ang="0">
                  <a:pos x="connsiteX1" y="connsiteY1"/>
                </a:cxn>
                <a:cxn ang="0">
                  <a:pos x="connsiteX2" y="connsiteY2"/>
                </a:cxn>
                <a:cxn ang="0">
                  <a:pos x="connsiteX3" y="connsiteY3"/>
                </a:cxn>
              </a:cxnLst>
              <a:rect l="l" t="t" r="r" b="b"/>
              <a:pathLst>
                <a:path w="524596" h="378875">
                  <a:moveTo>
                    <a:pt x="0" y="378875"/>
                  </a:moveTo>
                  <a:lnTo>
                    <a:pt x="174865" y="174865"/>
                  </a:lnTo>
                  <a:lnTo>
                    <a:pt x="524596" y="0"/>
                  </a:lnTo>
                  <a:lnTo>
                    <a:pt x="524596" y="0"/>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1" name="フリーフォーム: 図形 10">
              <a:extLst>
                <a:ext uri="{FF2B5EF4-FFF2-40B4-BE49-F238E27FC236}">
                  <a16:creationId xmlns:a16="http://schemas.microsoft.com/office/drawing/2014/main" id="{66E916EE-F092-4309-9BD6-F769D9370DDE}"/>
                </a:ext>
              </a:extLst>
            </p:cNvPr>
            <p:cNvSpPr/>
            <p:nvPr/>
          </p:nvSpPr>
          <p:spPr>
            <a:xfrm>
              <a:off x="8816127" y="4032832"/>
              <a:ext cx="491809" cy="761393"/>
            </a:xfrm>
            <a:custGeom>
              <a:avLst/>
              <a:gdLst>
                <a:gd name="connsiteX0" fmla="*/ 0 w 491809"/>
                <a:gd name="connsiteY0" fmla="*/ 0 h 761393"/>
                <a:gd name="connsiteX1" fmla="*/ 18216 w 491809"/>
                <a:gd name="connsiteY1" fmla="*/ 255012 h 761393"/>
                <a:gd name="connsiteX2" fmla="*/ 491809 w 491809"/>
                <a:gd name="connsiteY2" fmla="*/ 761393 h 761393"/>
                <a:gd name="connsiteX3" fmla="*/ 491809 w 491809"/>
                <a:gd name="connsiteY3" fmla="*/ 761393 h 761393"/>
              </a:gdLst>
              <a:ahLst/>
              <a:cxnLst>
                <a:cxn ang="0">
                  <a:pos x="connsiteX0" y="connsiteY0"/>
                </a:cxn>
                <a:cxn ang="0">
                  <a:pos x="connsiteX1" y="connsiteY1"/>
                </a:cxn>
                <a:cxn ang="0">
                  <a:pos x="connsiteX2" y="connsiteY2"/>
                </a:cxn>
                <a:cxn ang="0">
                  <a:pos x="connsiteX3" y="connsiteY3"/>
                </a:cxn>
              </a:cxnLst>
              <a:rect l="l" t="t" r="r" b="b"/>
              <a:pathLst>
                <a:path w="491809" h="761393">
                  <a:moveTo>
                    <a:pt x="0" y="0"/>
                  </a:moveTo>
                  <a:lnTo>
                    <a:pt x="18216" y="255012"/>
                  </a:lnTo>
                  <a:lnTo>
                    <a:pt x="491809" y="761393"/>
                  </a:lnTo>
                  <a:lnTo>
                    <a:pt x="491809" y="761393"/>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2" name="フリーフォーム: 図形 11">
              <a:extLst>
                <a:ext uri="{FF2B5EF4-FFF2-40B4-BE49-F238E27FC236}">
                  <a16:creationId xmlns:a16="http://schemas.microsoft.com/office/drawing/2014/main" id="{7A6A6104-EA53-41FC-A7D7-F29C5124E05C}"/>
                </a:ext>
              </a:extLst>
            </p:cNvPr>
            <p:cNvSpPr/>
            <p:nvPr/>
          </p:nvSpPr>
          <p:spPr>
            <a:xfrm>
              <a:off x="8743267" y="4834298"/>
              <a:ext cx="568312" cy="524596"/>
            </a:xfrm>
            <a:custGeom>
              <a:avLst/>
              <a:gdLst>
                <a:gd name="connsiteX0" fmla="*/ 568312 w 568312"/>
                <a:gd name="connsiteY0" fmla="*/ 0 h 524596"/>
                <a:gd name="connsiteX1" fmla="*/ 0 w 568312"/>
                <a:gd name="connsiteY1" fmla="*/ 524596 h 524596"/>
                <a:gd name="connsiteX2" fmla="*/ 0 w 568312"/>
                <a:gd name="connsiteY2" fmla="*/ 524596 h 524596"/>
              </a:gdLst>
              <a:ahLst/>
              <a:cxnLst>
                <a:cxn ang="0">
                  <a:pos x="connsiteX0" y="connsiteY0"/>
                </a:cxn>
                <a:cxn ang="0">
                  <a:pos x="connsiteX1" y="connsiteY1"/>
                </a:cxn>
                <a:cxn ang="0">
                  <a:pos x="connsiteX2" y="connsiteY2"/>
                </a:cxn>
              </a:cxnLst>
              <a:rect l="l" t="t" r="r" b="b"/>
              <a:pathLst>
                <a:path w="568312" h="524596">
                  <a:moveTo>
                    <a:pt x="568312" y="0"/>
                  </a:moveTo>
                  <a:lnTo>
                    <a:pt x="0" y="524596"/>
                  </a:lnTo>
                  <a:lnTo>
                    <a:pt x="0" y="52459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3" name="フリーフォーム: 図形 12">
              <a:extLst>
                <a:ext uri="{FF2B5EF4-FFF2-40B4-BE49-F238E27FC236}">
                  <a16:creationId xmlns:a16="http://schemas.microsoft.com/office/drawing/2014/main" id="{0044074C-47EF-4B0D-A5CB-C6B13358FFF4}"/>
                </a:ext>
              </a:extLst>
            </p:cNvPr>
            <p:cNvSpPr/>
            <p:nvPr/>
          </p:nvSpPr>
          <p:spPr>
            <a:xfrm>
              <a:off x="7723219" y="4448137"/>
              <a:ext cx="673960" cy="367946"/>
            </a:xfrm>
            <a:custGeom>
              <a:avLst/>
              <a:gdLst>
                <a:gd name="connsiteX0" fmla="*/ 0 w 673960"/>
                <a:gd name="connsiteY0" fmla="*/ 0 h 367946"/>
                <a:gd name="connsiteX1" fmla="*/ 306014 w 673960"/>
                <a:gd name="connsiteY1" fmla="*/ 193081 h 367946"/>
                <a:gd name="connsiteX2" fmla="*/ 673960 w 673960"/>
                <a:gd name="connsiteY2" fmla="*/ 367946 h 367946"/>
                <a:gd name="connsiteX3" fmla="*/ 673960 w 673960"/>
                <a:gd name="connsiteY3" fmla="*/ 367946 h 367946"/>
              </a:gdLst>
              <a:ahLst/>
              <a:cxnLst>
                <a:cxn ang="0">
                  <a:pos x="connsiteX0" y="connsiteY0"/>
                </a:cxn>
                <a:cxn ang="0">
                  <a:pos x="connsiteX1" y="connsiteY1"/>
                </a:cxn>
                <a:cxn ang="0">
                  <a:pos x="connsiteX2" y="connsiteY2"/>
                </a:cxn>
                <a:cxn ang="0">
                  <a:pos x="connsiteX3" y="connsiteY3"/>
                </a:cxn>
              </a:cxnLst>
              <a:rect l="l" t="t" r="r" b="b"/>
              <a:pathLst>
                <a:path w="673960" h="367946">
                  <a:moveTo>
                    <a:pt x="0" y="0"/>
                  </a:moveTo>
                  <a:lnTo>
                    <a:pt x="306014" y="193081"/>
                  </a:lnTo>
                  <a:lnTo>
                    <a:pt x="673960" y="367946"/>
                  </a:lnTo>
                  <a:lnTo>
                    <a:pt x="673960" y="36794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sp>
          <p:nvSpPr>
            <p:cNvPr id="15" name="フリーフォーム: 図形 14">
              <a:extLst>
                <a:ext uri="{FF2B5EF4-FFF2-40B4-BE49-F238E27FC236}">
                  <a16:creationId xmlns:a16="http://schemas.microsoft.com/office/drawing/2014/main" id="{8B132C44-4D1D-4EF6-8253-0A823437BE5D}"/>
                </a:ext>
              </a:extLst>
            </p:cNvPr>
            <p:cNvSpPr/>
            <p:nvPr/>
          </p:nvSpPr>
          <p:spPr>
            <a:xfrm rot="6503283">
              <a:off x="8262262" y="4169795"/>
              <a:ext cx="324837" cy="323622"/>
            </a:xfrm>
            <a:custGeom>
              <a:avLst/>
              <a:gdLst>
                <a:gd name="connsiteX0" fmla="*/ 568312 w 568312"/>
                <a:gd name="connsiteY0" fmla="*/ 0 h 524596"/>
                <a:gd name="connsiteX1" fmla="*/ 0 w 568312"/>
                <a:gd name="connsiteY1" fmla="*/ 524596 h 524596"/>
                <a:gd name="connsiteX2" fmla="*/ 0 w 568312"/>
                <a:gd name="connsiteY2" fmla="*/ 524596 h 524596"/>
              </a:gdLst>
              <a:ahLst/>
              <a:cxnLst>
                <a:cxn ang="0">
                  <a:pos x="connsiteX0" y="connsiteY0"/>
                </a:cxn>
                <a:cxn ang="0">
                  <a:pos x="connsiteX1" y="connsiteY1"/>
                </a:cxn>
                <a:cxn ang="0">
                  <a:pos x="connsiteX2" y="connsiteY2"/>
                </a:cxn>
              </a:cxnLst>
              <a:rect l="l" t="t" r="r" b="b"/>
              <a:pathLst>
                <a:path w="568312" h="524596">
                  <a:moveTo>
                    <a:pt x="568312" y="0"/>
                  </a:moveTo>
                  <a:lnTo>
                    <a:pt x="0" y="524596"/>
                  </a:lnTo>
                  <a:lnTo>
                    <a:pt x="0" y="52459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cxnSp>
          <p:nvCxnSpPr>
            <p:cNvPr id="17" name="直線矢印コネクタ 16">
              <a:extLst>
                <a:ext uri="{FF2B5EF4-FFF2-40B4-BE49-F238E27FC236}">
                  <a16:creationId xmlns:a16="http://schemas.microsoft.com/office/drawing/2014/main" id="{76F6F77B-C1D4-4F63-BFF4-93D3FCCBBF20}"/>
                </a:ext>
              </a:extLst>
            </p:cNvPr>
            <p:cNvCxnSpPr>
              <a:cxnSpLocks/>
            </p:cNvCxnSpPr>
            <p:nvPr/>
          </p:nvCxnSpPr>
          <p:spPr>
            <a:xfrm flipV="1">
              <a:off x="8572100" y="3914711"/>
              <a:ext cx="179686" cy="202895"/>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0" name="直線矢印コネクタ 19">
              <a:extLst>
                <a:ext uri="{FF2B5EF4-FFF2-40B4-BE49-F238E27FC236}">
                  <a16:creationId xmlns:a16="http://schemas.microsoft.com/office/drawing/2014/main" id="{7A69058B-EA01-4471-9789-19BF5A083E26}"/>
                </a:ext>
              </a:extLst>
            </p:cNvPr>
            <p:cNvCxnSpPr>
              <a:cxnSpLocks/>
            </p:cNvCxnSpPr>
            <p:nvPr/>
          </p:nvCxnSpPr>
          <p:spPr>
            <a:xfrm>
              <a:off x="8867130" y="4032832"/>
              <a:ext cx="29144" cy="221564"/>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3" name="直線矢印コネクタ 22">
              <a:extLst>
                <a:ext uri="{FF2B5EF4-FFF2-40B4-BE49-F238E27FC236}">
                  <a16:creationId xmlns:a16="http://schemas.microsoft.com/office/drawing/2014/main" id="{45194A68-DF0E-47F6-A3E6-AA8F2CD5B1B7}"/>
                </a:ext>
              </a:extLst>
            </p:cNvPr>
            <p:cNvCxnSpPr>
              <a:cxnSpLocks/>
            </p:cNvCxnSpPr>
            <p:nvPr/>
          </p:nvCxnSpPr>
          <p:spPr>
            <a:xfrm>
              <a:off x="8276353" y="4139983"/>
              <a:ext cx="95325" cy="221564"/>
            </a:xfrm>
            <a:prstGeom prst="straightConnector1">
              <a:avLst/>
            </a:prstGeom>
            <a:ln w="1905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5" name="直線矢印コネクタ 24">
              <a:extLst>
                <a:ext uri="{FF2B5EF4-FFF2-40B4-BE49-F238E27FC236}">
                  <a16:creationId xmlns:a16="http://schemas.microsoft.com/office/drawing/2014/main" id="{E7A24D02-C742-4EF9-BFAE-BDF9E2BE4773}"/>
                </a:ext>
              </a:extLst>
            </p:cNvPr>
            <p:cNvCxnSpPr>
              <a:cxnSpLocks/>
            </p:cNvCxnSpPr>
            <p:nvPr/>
          </p:nvCxnSpPr>
          <p:spPr>
            <a:xfrm>
              <a:off x="7697718" y="4508247"/>
              <a:ext cx="289892" cy="180330"/>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87516DAF-FA2B-4CF6-9E0A-CEFDE78CE0B6}"/>
                </a:ext>
              </a:extLst>
            </p:cNvPr>
            <p:cNvCxnSpPr>
              <a:cxnSpLocks/>
            </p:cNvCxnSpPr>
            <p:nvPr/>
          </p:nvCxnSpPr>
          <p:spPr>
            <a:xfrm flipV="1">
              <a:off x="8783340" y="5208720"/>
              <a:ext cx="202777" cy="190247"/>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フリーフォーム: 図形 29">
              <a:extLst>
                <a:ext uri="{FF2B5EF4-FFF2-40B4-BE49-F238E27FC236}">
                  <a16:creationId xmlns:a16="http://schemas.microsoft.com/office/drawing/2014/main" id="{1915395A-C76E-4601-8BDF-D52A7DE8CBF2}"/>
                </a:ext>
              </a:extLst>
            </p:cNvPr>
            <p:cNvSpPr/>
            <p:nvPr/>
          </p:nvSpPr>
          <p:spPr>
            <a:xfrm>
              <a:off x="8512275" y="3193029"/>
              <a:ext cx="593868" cy="441902"/>
            </a:xfrm>
            <a:custGeom>
              <a:avLst/>
              <a:gdLst>
                <a:gd name="connsiteX0" fmla="*/ 568312 w 568312"/>
                <a:gd name="connsiteY0" fmla="*/ 0 h 524596"/>
                <a:gd name="connsiteX1" fmla="*/ 0 w 568312"/>
                <a:gd name="connsiteY1" fmla="*/ 524596 h 524596"/>
                <a:gd name="connsiteX2" fmla="*/ 0 w 568312"/>
                <a:gd name="connsiteY2" fmla="*/ 524596 h 524596"/>
              </a:gdLst>
              <a:ahLst/>
              <a:cxnLst>
                <a:cxn ang="0">
                  <a:pos x="connsiteX0" y="connsiteY0"/>
                </a:cxn>
                <a:cxn ang="0">
                  <a:pos x="connsiteX1" y="connsiteY1"/>
                </a:cxn>
                <a:cxn ang="0">
                  <a:pos x="connsiteX2" y="connsiteY2"/>
                </a:cxn>
              </a:cxnLst>
              <a:rect l="l" t="t" r="r" b="b"/>
              <a:pathLst>
                <a:path w="568312" h="524596">
                  <a:moveTo>
                    <a:pt x="568312" y="0"/>
                  </a:moveTo>
                  <a:lnTo>
                    <a:pt x="0" y="524596"/>
                  </a:lnTo>
                  <a:lnTo>
                    <a:pt x="0" y="524596"/>
                  </a:lnTo>
                </a:path>
              </a:pathLst>
            </a:cu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cxnSp>
          <p:nvCxnSpPr>
            <p:cNvPr id="31" name="直線矢印コネクタ 30">
              <a:extLst>
                <a:ext uri="{FF2B5EF4-FFF2-40B4-BE49-F238E27FC236}">
                  <a16:creationId xmlns:a16="http://schemas.microsoft.com/office/drawing/2014/main" id="{56E2D989-C783-482D-AB9A-C099FE207D89}"/>
                </a:ext>
              </a:extLst>
            </p:cNvPr>
            <p:cNvCxnSpPr>
              <a:cxnSpLocks/>
            </p:cNvCxnSpPr>
            <p:nvPr/>
          </p:nvCxnSpPr>
          <p:spPr>
            <a:xfrm flipH="1">
              <a:off x="8916856" y="3233102"/>
              <a:ext cx="218216" cy="180878"/>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4" name="フリーフォーム: 図形 33">
              <a:extLst>
                <a:ext uri="{FF2B5EF4-FFF2-40B4-BE49-F238E27FC236}">
                  <a16:creationId xmlns:a16="http://schemas.microsoft.com/office/drawing/2014/main" id="{1172FD3C-4B07-40A8-A1F4-AF6B1F0C06A5}"/>
                </a:ext>
              </a:extLst>
            </p:cNvPr>
            <p:cNvSpPr/>
            <p:nvPr/>
          </p:nvSpPr>
          <p:spPr>
            <a:xfrm>
              <a:off x="7804433" y="5113651"/>
              <a:ext cx="326156" cy="509618"/>
            </a:xfrm>
            <a:custGeom>
              <a:avLst/>
              <a:gdLst>
                <a:gd name="connsiteX0" fmla="*/ 305771 w 326156"/>
                <a:gd name="connsiteY0" fmla="*/ 509618 h 509618"/>
                <a:gd name="connsiteX1" fmla="*/ 326156 w 326156"/>
                <a:gd name="connsiteY1" fmla="*/ 334892 h 509618"/>
                <a:gd name="connsiteX2" fmla="*/ 0 w 326156"/>
                <a:gd name="connsiteY2" fmla="*/ 0 h 509618"/>
                <a:gd name="connsiteX3" fmla="*/ 0 w 326156"/>
                <a:gd name="connsiteY3" fmla="*/ 0 h 509618"/>
              </a:gdLst>
              <a:ahLst/>
              <a:cxnLst>
                <a:cxn ang="0">
                  <a:pos x="connsiteX0" y="connsiteY0"/>
                </a:cxn>
                <a:cxn ang="0">
                  <a:pos x="connsiteX1" y="connsiteY1"/>
                </a:cxn>
                <a:cxn ang="0">
                  <a:pos x="connsiteX2" y="connsiteY2"/>
                </a:cxn>
                <a:cxn ang="0">
                  <a:pos x="connsiteX3" y="connsiteY3"/>
                </a:cxn>
              </a:cxnLst>
              <a:rect l="l" t="t" r="r" b="b"/>
              <a:pathLst>
                <a:path w="326156" h="509618">
                  <a:moveTo>
                    <a:pt x="305771" y="509618"/>
                  </a:moveTo>
                  <a:lnTo>
                    <a:pt x="326156" y="334892"/>
                  </a:lnTo>
                  <a:lnTo>
                    <a:pt x="0" y="0"/>
                  </a:lnTo>
                  <a:lnTo>
                    <a:pt x="0" y="0"/>
                  </a:lnTo>
                </a:path>
              </a:pathLst>
            </a:cu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メイリオ" panose="020B0604030504040204" pitchFamily="50" charset="-128"/>
              </a:endParaRPr>
            </a:p>
          </p:txBody>
        </p:sp>
        <p:cxnSp>
          <p:nvCxnSpPr>
            <p:cNvPr id="35" name="直線矢印コネクタ 34">
              <a:extLst>
                <a:ext uri="{FF2B5EF4-FFF2-40B4-BE49-F238E27FC236}">
                  <a16:creationId xmlns:a16="http://schemas.microsoft.com/office/drawing/2014/main" id="{7D4BC41D-7FF5-412B-AADC-D07A506EC4FA}"/>
                </a:ext>
              </a:extLst>
            </p:cNvPr>
            <p:cNvCxnSpPr>
              <a:cxnSpLocks/>
            </p:cNvCxnSpPr>
            <p:nvPr/>
          </p:nvCxnSpPr>
          <p:spPr>
            <a:xfrm flipV="1">
              <a:off x="8191743" y="5428158"/>
              <a:ext cx="28153" cy="195111"/>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8" name="直線矢印コネクタ 37">
              <a:extLst>
                <a:ext uri="{FF2B5EF4-FFF2-40B4-BE49-F238E27FC236}">
                  <a16:creationId xmlns:a16="http://schemas.microsoft.com/office/drawing/2014/main" id="{8D92AABA-D230-4D0D-ACCE-0E4AABA0B6FC}"/>
                </a:ext>
              </a:extLst>
            </p:cNvPr>
            <p:cNvCxnSpPr>
              <a:cxnSpLocks/>
            </p:cNvCxnSpPr>
            <p:nvPr/>
          </p:nvCxnSpPr>
          <p:spPr>
            <a:xfrm flipH="1" flipV="1">
              <a:off x="7932566" y="5137784"/>
              <a:ext cx="209943" cy="195112"/>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43" name="テキスト ボックス 42">
              <a:extLst>
                <a:ext uri="{FF2B5EF4-FFF2-40B4-BE49-F238E27FC236}">
                  <a16:creationId xmlns:a16="http://schemas.microsoft.com/office/drawing/2014/main" id="{0637BD87-7CEC-4989-B525-AC3C598ADB58}"/>
                </a:ext>
              </a:extLst>
            </p:cNvPr>
            <p:cNvSpPr txBox="1"/>
            <p:nvPr/>
          </p:nvSpPr>
          <p:spPr>
            <a:xfrm>
              <a:off x="6827557" y="4607834"/>
              <a:ext cx="1086611" cy="430887"/>
            </a:xfrm>
            <a:prstGeom prst="rect">
              <a:avLst/>
            </a:prstGeom>
            <a:noFill/>
          </p:spPr>
          <p:txBody>
            <a:bodyPr wrap="square">
              <a:spAutoFit/>
            </a:bodyPr>
            <a:lstStyle/>
            <a:p>
              <a:r>
                <a:rPr kumimoji="1" lang="ja-JP" altLang="en-US" sz="1100" dirty="0">
                  <a:latin typeface="メイリオ" panose="020B0604030504040204" pitchFamily="50" charset="-128"/>
                  <a:ea typeface="メイリオ" panose="020B0604030504040204" pitchFamily="50" charset="-128"/>
                </a:rPr>
                <a:t>揖斐川</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武儀川</a:t>
              </a:r>
            </a:p>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濃尾</a:t>
              </a:r>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断層帯</a:t>
              </a:r>
              <a:endParaRPr lang="ja-JP" altLang="en-US" sz="1100" dirty="0">
                <a:latin typeface="メイリオ" panose="020B0604030504040204" pitchFamily="50" charset="-128"/>
              </a:endParaRPr>
            </a:p>
          </p:txBody>
        </p:sp>
        <p:sp>
          <p:nvSpPr>
            <p:cNvPr id="45" name="テキスト ボックス 44">
              <a:extLst>
                <a:ext uri="{FF2B5EF4-FFF2-40B4-BE49-F238E27FC236}">
                  <a16:creationId xmlns:a16="http://schemas.microsoft.com/office/drawing/2014/main" id="{0BADEE01-D747-4CC8-A884-5BC48A6CCF41}"/>
                </a:ext>
              </a:extLst>
            </p:cNvPr>
            <p:cNvSpPr txBox="1"/>
            <p:nvPr/>
          </p:nvSpPr>
          <p:spPr>
            <a:xfrm>
              <a:off x="7549130" y="3876067"/>
              <a:ext cx="906338" cy="430887"/>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長良川上流断層帯</a:t>
              </a:r>
              <a:endParaRPr lang="ja-JP" altLang="en-US" sz="1100" dirty="0">
                <a:latin typeface="メイリオ" panose="020B0604030504040204" pitchFamily="50" charset="-128"/>
              </a:endParaRPr>
            </a:p>
          </p:txBody>
        </p:sp>
        <p:sp>
          <p:nvSpPr>
            <p:cNvPr id="47" name="テキスト ボックス 46">
              <a:extLst>
                <a:ext uri="{FF2B5EF4-FFF2-40B4-BE49-F238E27FC236}">
                  <a16:creationId xmlns:a16="http://schemas.microsoft.com/office/drawing/2014/main" id="{FE952AF1-7920-4780-941F-C724AD1A48F7}"/>
                </a:ext>
              </a:extLst>
            </p:cNvPr>
            <p:cNvSpPr txBox="1"/>
            <p:nvPr/>
          </p:nvSpPr>
          <p:spPr>
            <a:xfrm>
              <a:off x="8712959" y="5386958"/>
              <a:ext cx="1213146" cy="430887"/>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屏風山</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恵那山</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猿投山断層帯</a:t>
              </a:r>
              <a:endParaRPr lang="ja-JP" altLang="en-US" sz="1100" dirty="0">
                <a:latin typeface="メイリオ" panose="020B0604030504040204" pitchFamily="50" charset="-128"/>
              </a:endParaRPr>
            </a:p>
          </p:txBody>
        </p:sp>
        <p:sp>
          <p:nvSpPr>
            <p:cNvPr id="49" name="テキスト ボックス 48">
              <a:extLst>
                <a:ext uri="{FF2B5EF4-FFF2-40B4-BE49-F238E27FC236}">
                  <a16:creationId xmlns:a16="http://schemas.microsoft.com/office/drawing/2014/main" id="{7637C457-A44C-4BF3-8833-BD916BCA8552}"/>
                </a:ext>
              </a:extLst>
            </p:cNvPr>
            <p:cNvSpPr txBox="1"/>
            <p:nvPr/>
          </p:nvSpPr>
          <p:spPr>
            <a:xfrm>
              <a:off x="8604273" y="3562955"/>
              <a:ext cx="1287076"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高山</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大原断層帯</a:t>
              </a:r>
              <a:endParaRPr lang="ja-JP" altLang="en-US" sz="1100" dirty="0">
                <a:latin typeface="メイリオ" panose="020B0604030504040204" pitchFamily="50" charset="-128"/>
              </a:endParaRPr>
            </a:p>
          </p:txBody>
        </p:sp>
        <p:sp>
          <p:nvSpPr>
            <p:cNvPr id="51" name="テキスト ボックス 50">
              <a:extLst>
                <a:ext uri="{FF2B5EF4-FFF2-40B4-BE49-F238E27FC236}">
                  <a16:creationId xmlns:a16="http://schemas.microsoft.com/office/drawing/2014/main" id="{934672F3-A23F-4DC2-A903-1D7246E39B43}"/>
                </a:ext>
              </a:extLst>
            </p:cNvPr>
            <p:cNvSpPr txBox="1"/>
            <p:nvPr/>
          </p:nvSpPr>
          <p:spPr>
            <a:xfrm>
              <a:off x="8916856" y="4183212"/>
              <a:ext cx="925926"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阿寺断層系</a:t>
              </a:r>
              <a:endParaRPr lang="ja-JP" altLang="en-US" sz="1100" dirty="0">
                <a:latin typeface="メイリオ" panose="020B0604030504040204" pitchFamily="50" charset="-128"/>
              </a:endParaRPr>
            </a:p>
          </p:txBody>
        </p:sp>
        <p:sp>
          <p:nvSpPr>
            <p:cNvPr id="53" name="テキスト ボックス 52">
              <a:extLst>
                <a:ext uri="{FF2B5EF4-FFF2-40B4-BE49-F238E27FC236}">
                  <a16:creationId xmlns:a16="http://schemas.microsoft.com/office/drawing/2014/main" id="{82ED2254-B95C-4AD9-8975-2B3B3383EAE3}"/>
                </a:ext>
              </a:extLst>
            </p:cNvPr>
            <p:cNvSpPr txBox="1"/>
            <p:nvPr/>
          </p:nvSpPr>
          <p:spPr>
            <a:xfrm>
              <a:off x="8353714" y="2992775"/>
              <a:ext cx="910990"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跡津川断層</a:t>
              </a:r>
              <a:endParaRPr lang="ja-JP" altLang="en-US" sz="1100" dirty="0">
                <a:latin typeface="メイリオ" panose="020B0604030504040204" pitchFamily="50" charset="-128"/>
              </a:endParaRPr>
            </a:p>
          </p:txBody>
        </p:sp>
        <p:sp>
          <p:nvSpPr>
            <p:cNvPr id="55" name="テキスト ボックス 54">
              <a:extLst>
                <a:ext uri="{FF2B5EF4-FFF2-40B4-BE49-F238E27FC236}">
                  <a16:creationId xmlns:a16="http://schemas.microsoft.com/office/drawing/2014/main" id="{7F6E78B3-5501-421E-A679-AFF45750CDDC}"/>
                </a:ext>
              </a:extLst>
            </p:cNvPr>
            <p:cNvSpPr txBox="1"/>
            <p:nvPr/>
          </p:nvSpPr>
          <p:spPr>
            <a:xfrm>
              <a:off x="6830959" y="5386957"/>
              <a:ext cx="1294575" cy="430887"/>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養老</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桑名</a:t>
              </a:r>
              <a:r>
                <a:rPr kumimoji="1" lang="en-US" altLang="ja-JP" sz="1100" b="0" dirty="0">
                  <a:latin typeface="メイリオ" panose="020B0604030504040204" pitchFamily="50" charset="-128"/>
                  <a:ea typeface="メイリオ" panose="020B0604030504040204" pitchFamily="50" charset="-128"/>
                </a:rPr>
                <a:t>-</a:t>
              </a:r>
              <a:r>
                <a:rPr kumimoji="1" lang="ja-JP" altLang="en-US" sz="1100" b="0" dirty="0">
                  <a:latin typeface="メイリオ" panose="020B0604030504040204" pitchFamily="50" charset="-128"/>
                  <a:ea typeface="メイリオ" panose="020B0604030504040204" pitchFamily="50" charset="-128"/>
                </a:rPr>
                <a:t>四日市断層帯</a:t>
              </a:r>
              <a:endParaRPr lang="ja-JP" altLang="en-US" sz="1100" dirty="0">
                <a:latin typeface="メイリオ" panose="020B0604030504040204" pitchFamily="50" charset="-128"/>
              </a:endParaRPr>
            </a:p>
          </p:txBody>
        </p:sp>
        <p:sp>
          <p:nvSpPr>
            <p:cNvPr id="57" name="テキスト ボックス 56">
              <a:extLst>
                <a:ext uri="{FF2B5EF4-FFF2-40B4-BE49-F238E27FC236}">
                  <a16:creationId xmlns:a16="http://schemas.microsoft.com/office/drawing/2014/main" id="{250BCB68-4B55-49E6-BF96-E3A680CF1293}"/>
                </a:ext>
              </a:extLst>
            </p:cNvPr>
            <p:cNvSpPr txBox="1"/>
            <p:nvPr/>
          </p:nvSpPr>
          <p:spPr>
            <a:xfrm>
              <a:off x="6968794" y="6224801"/>
              <a:ext cx="1671277" cy="261610"/>
            </a:xfrm>
            <a:prstGeom prst="rect">
              <a:avLst/>
            </a:prstGeom>
            <a:noFill/>
          </p:spPr>
          <p:txBody>
            <a:bodyPr wrap="square">
              <a:spAutoFit/>
            </a:bodyPr>
            <a:lstStyle/>
            <a:p>
              <a:r>
                <a:rPr kumimoji="1" lang="ja-JP" altLang="en-US" sz="1100" b="0" dirty="0">
                  <a:latin typeface="メイリオ" panose="020B0604030504040204" pitchFamily="50" charset="-128"/>
                  <a:ea typeface="メイリオ" panose="020B0604030504040204" pitchFamily="50" charset="-128"/>
                </a:rPr>
                <a:t>南海トラフ巨大地震</a:t>
              </a:r>
            </a:p>
          </p:txBody>
        </p:sp>
        <p:cxnSp>
          <p:nvCxnSpPr>
            <p:cNvPr id="58" name="直線矢印コネクタ 57">
              <a:extLst>
                <a:ext uri="{FF2B5EF4-FFF2-40B4-BE49-F238E27FC236}">
                  <a16:creationId xmlns:a16="http://schemas.microsoft.com/office/drawing/2014/main" id="{F903B3A1-049C-4262-869B-986B672C39B8}"/>
                </a:ext>
              </a:extLst>
            </p:cNvPr>
            <p:cNvCxnSpPr>
              <a:cxnSpLocks/>
            </p:cNvCxnSpPr>
            <p:nvPr/>
          </p:nvCxnSpPr>
          <p:spPr>
            <a:xfrm flipV="1">
              <a:off x="7474222" y="6009921"/>
              <a:ext cx="271673" cy="161812"/>
            </a:xfrm>
            <a:prstGeom prst="straightConnector1">
              <a:avLst/>
            </a:prstGeom>
            <a:ln w="1905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graphicFrame>
        <p:nvGraphicFramePr>
          <p:cNvPr id="32" name="表 6">
            <a:extLst>
              <a:ext uri="{FF2B5EF4-FFF2-40B4-BE49-F238E27FC236}">
                <a16:creationId xmlns:a16="http://schemas.microsoft.com/office/drawing/2014/main" id="{13118EA2-3FD6-4172-A1EB-90698AF4405E}"/>
              </a:ext>
            </a:extLst>
          </p:cNvPr>
          <p:cNvGraphicFramePr>
            <a:graphicFrameLocks/>
          </p:cNvGraphicFramePr>
          <p:nvPr>
            <p:extLst>
              <p:ext uri="{D42A27DB-BD31-4B8C-83A1-F6EECF244321}">
                <p14:modId xmlns:p14="http://schemas.microsoft.com/office/powerpoint/2010/main" val="1057527519"/>
              </p:ext>
            </p:extLst>
          </p:nvPr>
        </p:nvGraphicFramePr>
        <p:xfrm>
          <a:off x="212589" y="4360611"/>
          <a:ext cx="6522232" cy="944880"/>
        </p:xfrm>
        <a:graphic>
          <a:graphicData uri="http://schemas.openxmlformats.org/drawingml/2006/table">
            <a:tbl>
              <a:tblPr firstRow="1" bandRow="1">
                <a:tableStyleId>{BC89EF96-8CEA-46FF-86C4-4CE0E7609802}</a:tableStyleId>
              </a:tblPr>
              <a:tblGrid>
                <a:gridCol w="1339584">
                  <a:extLst>
                    <a:ext uri="{9D8B030D-6E8A-4147-A177-3AD203B41FA5}">
                      <a16:colId xmlns:a16="http://schemas.microsoft.com/office/drawing/2014/main" val="3347851902"/>
                    </a:ext>
                  </a:extLst>
                </a:gridCol>
                <a:gridCol w="1295662">
                  <a:extLst>
                    <a:ext uri="{9D8B030D-6E8A-4147-A177-3AD203B41FA5}">
                      <a16:colId xmlns:a16="http://schemas.microsoft.com/office/drawing/2014/main" val="2543166140"/>
                    </a:ext>
                  </a:extLst>
                </a:gridCol>
                <a:gridCol w="1295662">
                  <a:extLst>
                    <a:ext uri="{9D8B030D-6E8A-4147-A177-3AD203B41FA5}">
                      <a16:colId xmlns:a16="http://schemas.microsoft.com/office/drawing/2014/main" val="3344851086"/>
                    </a:ext>
                  </a:extLst>
                </a:gridCol>
                <a:gridCol w="1295662">
                  <a:extLst>
                    <a:ext uri="{9D8B030D-6E8A-4147-A177-3AD203B41FA5}">
                      <a16:colId xmlns:a16="http://schemas.microsoft.com/office/drawing/2014/main" val="2791421280"/>
                    </a:ext>
                  </a:extLst>
                </a:gridCol>
                <a:gridCol w="1295662">
                  <a:extLst>
                    <a:ext uri="{9D8B030D-6E8A-4147-A177-3AD203B41FA5}">
                      <a16:colId xmlns:a16="http://schemas.microsoft.com/office/drawing/2014/main" val="205765586"/>
                    </a:ext>
                  </a:extLst>
                </a:gridCol>
              </a:tblGrid>
              <a:tr h="171211">
                <a:tc>
                  <a:txBody>
                    <a:bodyPr/>
                    <a:lstStyle/>
                    <a:p>
                      <a:pPr algn="ctr"/>
                      <a:r>
                        <a:rPr kumimoji="1" lang="ja-JP" altLang="en-US" sz="1200" b="0" dirty="0">
                          <a:latin typeface="メイリオ" panose="020B0604030504040204" pitchFamily="50" charset="-128"/>
                          <a:ea typeface="メイリオ" panose="020B0604030504040204" pitchFamily="50" charset="-128"/>
                        </a:rPr>
                        <a:t>建物被害</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全壊棟数</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半壊以上棟数</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全半壊棟数計</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備考</a:t>
                      </a:r>
                      <a:endParaRPr kumimoji="1" lang="en-US" altLang="ja-JP" sz="12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028494"/>
                  </a:ext>
                </a:extLst>
              </a:tr>
              <a:tr h="249810">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被害数</a:t>
                      </a:r>
                      <a:endPar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1,732</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3,558</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5,290</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endParaRPr kumimoji="1" lang="ja-JP" altLang="en-US" sz="16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92246553"/>
                  </a:ext>
                </a:extLst>
              </a:tr>
              <a:tr h="249810">
                <a:tc>
                  <a:txBody>
                    <a:bodyPr/>
                    <a:lstStyle/>
                    <a:p>
                      <a:pPr algn="ctr"/>
                      <a:r>
                        <a:rPr kumimoji="1" lang="ja-JP" altLang="en-US" sz="900" b="0" i="0" u="none" strike="noStrike" kern="1200" baseline="0" dirty="0">
                          <a:solidFill>
                            <a:schemeClr val="tx1"/>
                          </a:solidFill>
                          <a:latin typeface="メイリオ" panose="020B0604030504040204" pitchFamily="50" charset="-128"/>
                          <a:ea typeface="メイリオ" panose="020B0604030504040204" pitchFamily="50" charset="-128"/>
                          <a:cs typeface="+mn-cs"/>
                        </a:rPr>
                        <a:t>住宅総数に対する比率</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13.1%</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26.8%</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39.9%</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ctr">
                        <a:buFont typeface="Arial" panose="020B0604020202020204" pitchFamily="34" charset="0"/>
                        <a:buNone/>
                      </a:pPr>
                      <a:r>
                        <a:rPr kumimoji="1" lang="en-US" altLang="ja-JP" sz="900" b="0" dirty="0">
                          <a:latin typeface="メイリオ" panose="020B0604030504040204" pitchFamily="50" charset="-128"/>
                          <a:ea typeface="メイリオ" panose="020B0604030504040204" pitchFamily="50" charset="-128"/>
                        </a:rPr>
                        <a:t>H30</a:t>
                      </a:r>
                      <a:r>
                        <a:rPr kumimoji="1" lang="ja-JP" altLang="en-US" sz="900" b="0" dirty="0">
                          <a:latin typeface="メイリオ" panose="020B0604030504040204" pitchFamily="50" charset="-128"/>
                          <a:ea typeface="メイリオ" panose="020B0604030504040204" pitchFamily="50" charset="-128"/>
                        </a:rPr>
                        <a:t>住宅・土地統計</a:t>
                      </a:r>
                    </a:p>
                  </a:txBody>
                  <a:tcPr anchor="ctr"/>
                </a:tc>
                <a:extLst>
                  <a:ext uri="{0D108BD9-81ED-4DB2-BD59-A6C34878D82A}">
                    <a16:rowId xmlns:a16="http://schemas.microsoft.com/office/drawing/2014/main" val="280538387"/>
                  </a:ext>
                </a:extLst>
              </a:tr>
            </a:tbl>
          </a:graphicData>
        </a:graphic>
      </p:graphicFrame>
      <p:graphicFrame>
        <p:nvGraphicFramePr>
          <p:cNvPr id="33" name="表 6">
            <a:extLst>
              <a:ext uri="{FF2B5EF4-FFF2-40B4-BE49-F238E27FC236}">
                <a16:creationId xmlns:a16="http://schemas.microsoft.com/office/drawing/2014/main" id="{C9A373D0-E68E-4553-B2DF-F86D56BD22C3}"/>
              </a:ext>
            </a:extLst>
          </p:cNvPr>
          <p:cNvGraphicFramePr>
            <a:graphicFrameLocks/>
          </p:cNvGraphicFramePr>
          <p:nvPr>
            <p:extLst>
              <p:ext uri="{D42A27DB-BD31-4B8C-83A1-F6EECF244321}">
                <p14:modId xmlns:p14="http://schemas.microsoft.com/office/powerpoint/2010/main" val="1228043990"/>
              </p:ext>
            </p:extLst>
          </p:nvPr>
        </p:nvGraphicFramePr>
        <p:xfrm>
          <a:off x="212589" y="2662495"/>
          <a:ext cx="6522234" cy="1615440"/>
        </p:xfrm>
        <a:graphic>
          <a:graphicData uri="http://schemas.openxmlformats.org/drawingml/2006/table">
            <a:tbl>
              <a:tblPr firstRow="1" bandRow="1">
                <a:tableStyleId>{BC89EF96-8CEA-46FF-86C4-4CE0E7609802}</a:tableStyleId>
              </a:tblPr>
              <a:tblGrid>
                <a:gridCol w="1117574">
                  <a:extLst>
                    <a:ext uri="{9D8B030D-6E8A-4147-A177-3AD203B41FA5}">
                      <a16:colId xmlns:a16="http://schemas.microsoft.com/office/drawing/2014/main" val="3347851902"/>
                    </a:ext>
                  </a:extLst>
                </a:gridCol>
                <a:gridCol w="1080932">
                  <a:extLst>
                    <a:ext uri="{9D8B030D-6E8A-4147-A177-3AD203B41FA5}">
                      <a16:colId xmlns:a16="http://schemas.microsoft.com/office/drawing/2014/main" val="2543166140"/>
                    </a:ext>
                  </a:extLst>
                </a:gridCol>
                <a:gridCol w="1080932">
                  <a:extLst>
                    <a:ext uri="{9D8B030D-6E8A-4147-A177-3AD203B41FA5}">
                      <a16:colId xmlns:a16="http://schemas.microsoft.com/office/drawing/2014/main" val="3344851086"/>
                    </a:ext>
                  </a:extLst>
                </a:gridCol>
                <a:gridCol w="1080932">
                  <a:extLst>
                    <a:ext uri="{9D8B030D-6E8A-4147-A177-3AD203B41FA5}">
                      <a16:colId xmlns:a16="http://schemas.microsoft.com/office/drawing/2014/main" val="2791421280"/>
                    </a:ext>
                  </a:extLst>
                </a:gridCol>
                <a:gridCol w="1080932">
                  <a:extLst>
                    <a:ext uri="{9D8B030D-6E8A-4147-A177-3AD203B41FA5}">
                      <a16:colId xmlns:a16="http://schemas.microsoft.com/office/drawing/2014/main" val="205765586"/>
                    </a:ext>
                  </a:extLst>
                </a:gridCol>
                <a:gridCol w="1080932">
                  <a:extLst>
                    <a:ext uri="{9D8B030D-6E8A-4147-A177-3AD203B41FA5}">
                      <a16:colId xmlns:a16="http://schemas.microsoft.com/office/drawing/2014/main" val="3345721906"/>
                    </a:ext>
                  </a:extLst>
                </a:gridCol>
              </a:tblGrid>
              <a:tr h="140805">
                <a:tc>
                  <a:txBody>
                    <a:bodyPr/>
                    <a:lstStyle/>
                    <a:p>
                      <a:pPr algn="ctr"/>
                      <a:r>
                        <a:rPr kumimoji="1" lang="ja-JP" altLang="en-US" sz="1200" b="0" dirty="0">
                          <a:latin typeface="メイリオ" panose="020B0604030504040204" pitchFamily="50" charset="-128"/>
                          <a:ea typeface="メイリオ" panose="020B0604030504040204" pitchFamily="50" charset="-128"/>
                        </a:rPr>
                        <a:t>人的被害</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死者</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負傷者</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重傷者</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要救出者</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避難者数</a:t>
                      </a:r>
                      <a:endParaRPr kumimoji="1" lang="en-US" altLang="ja-JP" sz="12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028494"/>
                  </a:ext>
                </a:extLst>
              </a:tr>
              <a:tr h="216438">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午前</a:t>
                      </a: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5</a:t>
                      </a: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時</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101</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1,010</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184</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340</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5,768</a:t>
                      </a:r>
                      <a:endParaRPr kumimoji="1" lang="ja-JP" altLang="en-US" sz="16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92246553"/>
                  </a:ext>
                </a:extLst>
              </a:tr>
              <a:tr h="216438">
                <a:tc>
                  <a:txBody>
                    <a:bodyPr/>
                    <a:lstStyle/>
                    <a:p>
                      <a:pPr algn="ctr"/>
                      <a:r>
                        <a:rPr kumimoji="1" lang="ja-JP" altLang="en-US" sz="900" b="0" i="0" u="none" strike="noStrike" kern="1200" baseline="0" dirty="0">
                          <a:solidFill>
                            <a:schemeClr val="tx1"/>
                          </a:solidFill>
                          <a:latin typeface="メイリオ" panose="020B0604030504040204" pitchFamily="50" charset="-128"/>
                          <a:ea typeface="メイリオ" panose="020B0604030504040204" pitchFamily="50" charset="-128"/>
                          <a:cs typeface="+mn-cs"/>
                        </a:rPr>
                        <a:t>人口に対する割合</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0.3%</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3.0%</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0.5%</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1.0%</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17.0%</a:t>
                      </a:r>
                      <a:endParaRPr kumimoji="1" lang="ja-JP" altLang="en-US" sz="16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857791021"/>
                  </a:ext>
                </a:extLst>
              </a:tr>
              <a:tr h="216438">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午後</a:t>
                      </a: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6</a:t>
                      </a: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時</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61</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724</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122</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214</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5,768</a:t>
                      </a:r>
                      <a:endParaRPr kumimoji="1" lang="ja-JP" altLang="en-US" sz="16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920302347"/>
                  </a:ext>
                </a:extLst>
              </a:tr>
              <a:tr h="216438">
                <a:tc>
                  <a:txBody>
                    <a:bodyPr/>
                    <a:lstStyle/>
                    <a:p>
                      <a:pPr marL="0" marR="0" lvl="0" indent="0" algn="ctr" defTabSz="914423"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baseline="0" dirty="0">
                          <a:solidFill>
                            <a:schemeClr val="tx1"/>
                          </a:solidFill>
                          <a:latin typeface="メイリオ" panose="020B0604030504040204" pitchFamily="50" charset="-128"/>
                          <a:ea typeface="メイリオ" panose="020B0604030504040204" pitchFamily="50" charset="-128"/>
                          <a:cs typeface="+mn-cs"/>
                        </a:rPr>
                        <a:t>人口に対する割合</a:t>
                      </a:r>
                      <a:endPar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0.2%</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2.1%</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0.3%</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0.6%</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r>
                        <a:rPr kumimoji="1" lang="en-US" altLang="ja-JP" sz="1600" b="0" dirty="0">
                          <a:latin typeface="メイリオ" panose="020B0604030504040204" pitchFamily="50" charset="-128"/>
                          <a:ea typeface="メイリオ" panose="020B0604030504040204" pitchFamily="50" charset="-128"/>
                        </a:rPr>
                        <a:t>17.0%</a:t>
                      </a:r>
                      <a:endParaRPr kumimoji="1" lang="ja-JP" altLang="en-US" sz="16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280538387"/>
                  </a:ext>
                </a:extLst>
              </a:tr>
            </a:tbl>
          </a:graphicData>
        </a:graphic>
      </p:graphicFrame>
      <p:graphicFrame>
        <p:nvGraphicFramePr>
          <p:cNvPr id="36" name="表 6">
            <a:extLst>
              <a:ext uri="{FF2B5EF4-FFF2-40B4-BE49-F238E27FC236}">
                <a16:creationId xmlns:a16="http://schemas.microsoft.com/office/drawing/2014/main" id="{385A663F-4476-4908-8F7E-CC25D7958D5A}"/>
              </a:ext>
            </a:extLst>
          </p:cNvPr>
          <p:cNvGraphicFramePr>
            <a:graphicFrameLocks/>
          </p:cNvGraphicFramePr>
          <p:nvPr>
            <p:extLst>
              <p:ext uri="{D42A27DB-BD31-4B8C-83A1-F6EECF244321}">
                <p14:modId xmlns:p14="http://schemas.microsoft.com/office/powerpoint/2010/main" val="1668510144"/>
              </p:ext>
            </p:extLst>
          </p:nvPr>
        </p:nvGraphicFramePr>
        <p:xfrm>
          <a:off x="212589" y="5394159"/>
          <a:ext cx="6522232" cy="944880"/>
        </p:xfrm>
        <a:graphic>
          <a:graphicData uri="http://schemas.openxmlformats.org/drawingml/2006/table">
            <a:tbl>
              <a:tblPr firstRow="1" bandRow="1">
                <a:tableStyleId>{BC89EF96-8CEA-46FF-86C4-4CE0E7609802}</a:tableStyleId>
              </a:tblPr>
              <a:tblGrid>
                <a:gridCol w="1339584">
                  <a:extLst>
                    <a:ext uri="{9D8B030D-6E8A-4147-A177-3AD203B41FA5}">
                      <a16:colId xmlns:a16="http://schemas.microsoft.com/office/drawing/2014/main" val="3347851902"/>
                    </a:ext>
                  </a:extLst>
                </a:gridCol>
                <a:gridCol w="1295662">
                  <a:extLst>
                    <a:ext uri="{9D8B030D-6E8A-4147-A177-3AD203B41FA5}">
                      <a16:colId xmlns:a16="http://schemas.microsoft.com/office/drawing/2014/main" val="2543166140"/>
                    </a:ext>
                  </a:extLst>
                </a:gridCol>
                <a:gridCol w="1295662">
                  <a:extLst>
                    <a:ext uri="{9D8B030D-6E8A-4147-A177-3AD203B41FA5}">
                      <a16:colId xmlns:a16="http://schemas.microsoft.com/office/drawing/2014/main" val="3344851086"/>
                    </a:ext>
                  </a:extLst>
                </a:gridCol>
                <a:gridCol w="1295662">
                  <a:extLst>
                    <a:ext uri="{9D8B030D-6E8A-4147-A177-3AD203B41FA5}">
                      <a16:colId xmlns:a16="http://schemas.microsoft.com/office/drawing/2014/main" val="2791421280"/>
                    </a:ext>
                  </a:extLst>
                </a:gridCol>
                <a:gridCol w="1295662">
                  <a:extLst>
                    <a:ext uri="{9D8B030D-6E8A-4147-A177-3AD203B41FA5}">
                      <a16:colId xmlns:a16="http://schemas.microsoft.com/office/drawing/2014/main" val="205765586"/>
                    </a:ext>
                  </a:extLst>
                </a:gridCol>
              </a:tblGrid>
              <a:tr h="171211">
                <a:tc>
                  <a:txBody>
                    <a:bodyPr/>
                    <a:lstStyle/>
                    <a:p>
                      <a:pPr algn="ctr"/>
                      <a:r>
                        <a:rPr kumimoji="1" lang="ja-JP" altLang="en-US" sz="1200" b="0" dirty="0">
                          <a:latin typeface="メイリオ" panose="020B0604030504040204" pitchFamily="50" charset="-128"/>
                          <a:ea typeface="メイリオ" panose="020B0604030504040204" pitchFamily="50" charset="-128"/>
                        </a:rPr>
                        <a:t>火災被害</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炎上出火件数</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残火災件数</a:t>
                      </a:r>
                      <a:endParaRPr kumimoji="1" lang="en-US" altLang="ja-JP" sz="1200" b="0" dirty="0">
                        <a:latin typeface="メイリオ" panose="020B0604030504040204" pitchFamily="50" charset="-128"/>
                        <a:ea typeface="メイリオ" panose="020B0604030504040204" pitchFamily="50" charset="-128"/>
                      </a:endParaRP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焼失棟数</a:t>
                      </a:r>
                    </a:p>
                  </a:txBody>
                  <a:tcPr anchor="ctr"/>
                </a:tc>
                <a:tc>
                  <a:txBody>
                    <a:bodyPr/>
                    <a:lstStyle/>
                    <a:p>
                      <a:pPr algn="ctr"/>
                      <a:r>
                        <a:rPr kumimoji="1" lang="ja-JP" altLang="en-US" sz="1200" b="0" dirty="0">
                          <a:latin typeface="メイリオ" panose="020B0604030504040204" pitchFamily="50" charset="-128"/>
                          <a:ea typeface="メイリオ" panose="020B0604030504040204" pitchFamily="50" charset="-128"/>
                        </a:rPr>
                        <a:t>備考</a:t>
                      </a:r>
                      <a:endParaRPr kumimoji="1" lang="en-US" altLang="ja-JP" sz="12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390028494"/>
                  </a:ext>
                </a:extLst>
              </a:tr>
              <a:tr h="249810">
                <a:tc>
                  <a:txBody>
                    <a:bodyPr/>
                    <a:lstStyle/>
                    <a:p>
                      <a:pPr algn="ct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午後</a:t>
                      </a:r>
                      <a:r>
                        <a:rPr kumimoji="1" lang="en-US" altLang="ja-JP"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6</a:t>
                      </a:r>
                      <a:r>
                        <a:rPr kumimoji="1" lang="ja-JP" altLang="en-US" sz="1600" b="0" i="0" u="none" strike="noStrike" kern="1200" baseline="0" dirty="0">
                          <a:solidFill>
                            <a:schemeClr val="tx1"/>
                          </a:solidFill>
                          <a:latin typeface="メイリオ" panose="020B0604030504040204" pitchFamily="50" charset="-128"/>
                          <a:ea typeface="メイリオ" panose="020B0604030504040204" pitchFamily="50" charset="-128"/>
                          <a:cs typeface="+mn-cs"/>
                        </a:rPr>
                        <a:t>時</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7</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6</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22</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r">
                        <a:buFont typeface="Arial" panose="020B0604020202020204" pitchFamily="34" charset="0"/>
                        <a:buNone/>
                      </a:pPr>
                      <a:endParaRPr kumimoji="1" lang="ja-JP" altLang="en-US" sz="1600" b="0"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992246553"/>
                  </a:ext>
                </a:extLst>
              </a:tr>
              <a:tr h="249810">
                <a:tc>
                  <a:txBody>
                    <a:bodyPr/>
                    <a:lstStyle/>
                    <a:p>
                      <a:pPr algn="ctr"/>
                      <a:r>
                        <a:rPr kumimoji="1" lang="ja-JP" altLang="en-US" sz="900" b="0" i="0" u="none" strike="noStrike" kern="1200" baseline="0" dirty="0">
                          <a:solidFill>
                            <a:schemeClr val="tx1"/>
                          </a:solidFill>
                          <a:latin typeface="メイリオ" panose="020B0604030504040204" pitchFamily="50" charset="-128"/>
                          <a:ea typeface="メイリオ" panose="020B0604030504040204" pitchFamily="50" charset="-128"/>
                          <a:cs typeface="+mn-cs"/>
                        </a:rPr>
                        <a:t>住宅総数に対する比率</a:t>
                      </a: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0.02%</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0.002%</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algn="r"/>
                      <a:r>
                        <a:rPr kumimoji="1" lang="en-US" altLang="ja-JP" sz="1600" b="0" dirty="0">
                          <a:latin typeface="メイリオ" panose="020B0604030504040204" pitchFamily="50" charset="-128"/>
                          <a:ea typeface="メイリオ" panose="020B0604030504040204" pitchFamily="50" charset="-128"/>
                        </a:rPr>
                        <a:t>0.06%</a:t>
                      </a:r>
                      <a:endParaRPr kumimoji="1" lang="ja-JP" altLang="en-US" sz="1600" b="0" dirty="0">
                        <a:latin typeface="メイリオ" panose="020B0604030504040204" pitchFamily="50" charset="-128"/>
                        <a:ea typeface="メイリオ" panose="020B0604030504040204" pitchFamily="50" charset="-128"/>
                      </a:endParaRPr>
                    </a:p>
                  </a:txBody>
                  <a:tcPr anchor="ctr"/>
                </a:tc>
                <a:tc>
                  <a:txBody>
                    <a:bodyPr/>
                    <a:lstStyle/>
                    <a:p>
                      <a:pPr marL="0" indent="0" algn="ctr">
                        <a:buFont typeface="Arial" panose="020B0604020202020204" pitchFamily="34" charset="0"/>
                        <a:buNone/>
                      </a:pPr>
                      <a:r>
                        <a:rPr kumimoji="1" lang="en-US" altLang="ja-JP" sz="900" b="0" dirty="0">
                          <a:latin typeface="メイリオ" panose="020B0604030504040204" pitchFamily="50" charset="-128"/>
                          <a:ea typeface="メイリオ" panose="020B0604030504040204" pitchFamily="50" charset="-128"/>
                        </a:rPr>
                        <a:t>H30</a:t>
                      </a:r>
                      <a:r>
                        <a:rPr kumimoji="1" lang="ja-JP" altLang="en-US" sz="900" b="0" dirty="0">
                          <a:latin typeface="メイリオ" panose="020B0604030504040204" pitchFamily="50" charset="-128"/>
                          <a:ea typeface="メイリオ" panose="020B0604030504040204" pitchFamily="50" charset="-128"/>
                        </a:rPr>
                        <a:t>住宅・土地統計</a:t>
                      </a:r>
                    </a:p>
                  </a:txBody>
                  <a:tcPr anchor="ctr"/>
                </a:tc>
                <a:extLst>
                  <a:ext uri="{0D108BD9-81ED-4DB2-BD59-A6C34878D82A}">
                    <a16:rowId xmlns:a16="http://schemas.microsoft.com/office/drawing/2014/main" val="280538387"/>
                  </a:ext>
                </a:extLst>
              </a:tr>
            </a:tbl>
          </a:graphicData>
        </a:graphic>
      </p:graphicFrame>
      <p:sp>
        <p:nvSpPr>
          <p:cNvPr id="37" name="テキスト ボックス 36">
            <a:extLst>
              <a:ext uri="{FF2B5EF4-FFF2-40B4-BE49-F238E27FC236}">
                <a16:creationId xmlns:a16="http://schemas.microsoft.com/office/drawing/2014/main" id="{0EA7CB6E-56C2-46E1-881D-58DB935E5C2B}"/>
              </a:ext>
            </a:extLst>
          </p:cNvPr>
          <p:cNvSpPr txBox="1"/>
          <p:nvPr/>
        </p:nvSpPr>
        <p:spPr>
          <a:xfrm>
            <a:off x="6743002" y="1681491"/>
            <a:ext cx="3162026" cy="1754326"/>
          </a:xfrm>
          <a:prstGeom prst="rect">
            <a:avLst/>
          </a:prstGeom>
          <a:solidFill>
            <a:schemeClr val="bg1"/>
          </a:solidFill>
        </p:spPr>
        <p:txBody>
          <a:bodyPr wrap="square" rtlCol="0">
            <a:spAutoFit/>
          </a:bodyPr>
          <a:lstStyle/>
          <a:p>
            <a:pPr algn="ctr"/>
            <a:r>
              <a:rPr lang="en-US" altLang="ja-JP" sz="1800" b="1" i="0" u="none" strike="noStrike" baseline="0" dirty="0">
                <a:solidFill>
                  <a:srgbClr val="181C1E"/>
                </a:solidFill>
                <a:latin typeface="メイリオ" panose="020B0604030504040204" pitchFamily="50" charset="-128"/>
                <a:ea typeface="メイリオ" panose="020B0604030504040204" pitchFamily="50" charset="-128"/>
              </a:rPr>
              <a:t>5</a:t>
            </a:r>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人に</a:t>
            </a:r>
            <a:r>
              <a:rPr lang="en-US" altLang="ja-JP" sz="1800" b="1" i="0" u="none" strike="noStrike" baseline="0" dirty="0">
                <a:solidFill>
                  <a:srgbClr val="181C1E"/>
                </a:solidFill>
                <a:latin typeface="メイリオ" panose="020B0604030504040204" pitchFamily="50" charset="-128"/>
                <a:ea typeface="メイリオ" panose="020B0604030504040204" pitchFamily="50" charset="-128"/>
              </a:rPr>
              <a:t>1</a:t>
            </a:r>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人が人的被害</a:t>
            </a:r>
          </a:p>
          <a:p>
            <a:pPr algn="ctr"/>
            <a:r>
              <a:rPr lang="en-US" altLang="ja-JP" sz="1800" b="1" i="0" u="none" strike="noStrike" baseline="0" dirty="0">
                <a:solidFill>
                  <a:srgbClr val="181C1E"/>
                </a:solidFill>
                <a:latin typeface="メイリオ" panose="020B0604030504040204" pitchFamily="50" charset="-128"/>
                <a:ea typeface="メイリオ" panose="020B0604030504040204" pitchFamily="50" charset="-128"/>
              </a:rPr>
              <a:t>4</a:t>
            </a:r>
            <a:r>
              <a:rPr lang="ja-JP" altLang="en-US" sz="1800" b="1" i="0" u="none" strike="noStrike" baseline="0" dirty="0">
                <a:solidFill>
                  <a:srgbClr val="181C1E"/>
                </a:solidFill>
                <a:latin typeface="メイリオ" panose="020B0604030504040204" pitchFamily="50" charset="-128"/>
                <a:ea typeface="メイリオ" panose="020B0604030504040204" pitchFamily="50" charset="-128"/>
              </a:rPr>
              <a:t>割程度の建物が崩壊</a:t>
            </a:r>
          </a:p>
          <a:p>
            <a:pPr algn="ctr"/>
            <a:r>
              <a:rPr kumimoji="1" lang="ja-JP" altLang="en-US" sz="1800" b="1" dirty="0">
                <a:latin typeface="メイリオ" panose="020B0604030504040204" pitchFamily="50" charset="-128"/>
                <a:ea typeface="メイリオ" panose="020B0604030504040204" pitchFamily="50" charset="-128"/>
              </a:rPr>
              <a:t>電気・水道は</a:t>
            </a:r>
            <a:r>
              <a:rPr kumimoji="1" lang="en-US" altLang="ja-JP" sz="1800" b="1" dirty="0">
                <a:latin typeface="メイリオ" panose="020B0604030504040204" pitchFamily="50" charset="-128"/>
                <a:ea typeface="メイリオ" panose="020B0604030504040204" pitchFamily="50" charset="-128"/>
              </a:rPr>
              <a:t>1</a:t>
            </a:r>
            <a:r>
              <a:rPr kumimoji="1" lang="ja-JP" altLang="en-US" sz="1800" b="1" dirty="0">
                <a:latin typeface="メイリオ" panose="020B0604030504040204" pitchFamily="50" charset="-128"/>
                <a:ea typeface="メイリオ" panose="020B0604030504040204" pitchFamily="50" charset="-128"/>
              </a:rPr>
              <a:t>週間程度</a:t>
            </a:r>
            <a:r>
              <a:rPr kumimoji="1" lang="en-US" altLang="ja-JP" sz="1800" b="1" dirty="0">
                <a:latin typeface="メイリオ" panose="020B0604030504040204" pitchFamily="50" charset="-128"/>
                <a:ea typeface="メイリオ" panose="020B0604030504040204" pitchFamily="50" charset="-128"/>
              </a:rPr>
              <a:t>×</a:t>
            </a:r>
            <a:endParaRPr kumimoji="1" lang="ja-JP" altLang="en-US" sz="1800" b="1" dirty="0">
              <a:latin typeface="メイリオ" panose="020B0604030504040204" pitchFamily="50" charset="-128"/>
              <a:ea typeface="メイリオ" panose="020B0604030504040204" pitchFamily="50" charset="-128"/>
            </a:endParaRPr>
          </a:p>
          <a:p>
            <a:pPr algn="ctr"/>
            <a:r>
              <a:rPr kumimoji="1" lang="ja-JP" altLang="en-US" sz="1800" b="1" dirty="0">
                <a:latin typeface="メイリオ" panose="020B0604030504040204" pitchFamily="50" charset="-128"/>
                <a:ea typeface="メイリオ" panose="020B0604030504040204" pitchFamily="50" charset="-128"/>
              </a:rPr>
              <a:t>ガスは</a:t>
            </a:r>
            <a:r>
              <a:rPr kumimoji="1" lang="en-US" altLang="ja-JP" sz="1800" b="1" dirty="0">
                <a:latin typeface="メイリオ" panose="020B0604030504040204" pitchFamily="50" charset="-128"/>
                <a:ea typeface="メイリオ" panose="020B0604030504040204" pitchFamily="50" charset="-128"/>
              </a:rPr>
              <a:t>2</a:t>
            </a:r>
            <a:r>
              <a:rPr kumimoji="1" lang="ja-JP" altLang="en-US" sz="1800" b="1" dirty="0">
                <a:latin typeface="メイリオ" panose="020B0604030504040204" pitchFamily="50" charset="-128"/>
                <a:ea typeface="メイリオ" panose="020B0604030504040204" pitchFamily="50" charset="-128"/>
              </a:rPr>
              <a:t>週間程度</a:t>
            </a:r>
            <a:r>
              <a:rPr kumimoji="1" lang="en-US" altLang="ja-JP" sz="1800" b="1" dirty="0">
                <a:latin typeface="メイリオ" panose="020B0604030504040204" pitchFamily="50" charset="-128"/>
                <a:ea typeface="メイリオ" panose="020B0604030504040204" pitchFamily="50" charset="-128"/>
              </a:rPr>
              <a:t>×</a:t>
            </a:r>
            <a:endParaRPr kumimoji="1" lang="ja-JP" altLang="en-US" sz="1800" b="1" dirty="0">
              <a:latin typeface="メイリオ" panose="020B0604030504040204" pitchFamily="50" charset="-128"/>
              <a:ea typeface="メイリオ" panose="020B0604030504040204" pitchFamily="50" charset="-128"/>
            </a:endParaRPr>
          </a:p>
          <a:p>
            <a:pPr algn="ctr"/>
            <a:r>
              <a:rPr kumimoji="1" lang="ja-JP" altLang="en-US" sz="1800" b="1" dirty="0">
                <a:latin typeface="メイリオ" panose="020B0604030504040204" pitchFamily="50" charset="-128"/>
                <a:ea typeface="メイリオ" panose="020B0604030504040204" pitchFamily="50" charset="-128"/>
              </a:rPr>
              <a:t>公共交通機関は</a:t>
            </a:r>
            <a:r>
              <a:rPr kumimoji="1" lang="en-US" altLang="ja-JP" sz="1800" b="1" dirty="0">
                <a:latin typeface="メイリオ" panose="020B0604030504040204" pitchFamily="50" charset="-128"/>
                <a:ea typeface="メイリオ" panose="020B0604030504040204" pitchFamily="50" charset="-128"/>
              </a:rPr>
              <a:t>1</a:t>
            </a:r>
            <a:r>
              <a:rPr kumimoji="1" lang="ja-JP" altLang="en-US" sz="1800" b="1" dirty="0">
                <a:latin typeface="メイリオ" panose="020B0604030504040204" pitchFamily="50" charset="-128"/>
                <a:ea typeface="メイリオ" panose="020B0604030504040204" pitchFamily="50" charset="-128"/>
              </a:rPr>
              <a:t>週間程度</a:t>
            </a:r>
            <a:r>
              <a:rPr kumimoji="1" lang="en-US" altLang="ja-JP" sz="1800" b="1" dirty="0">
                <a:latin typeface="メイリオ" panose="020B0604030504040204" pitchFamily="50" charset="-128"/>
                <a:ea typeface="メイリオ" panose="020B0604030504040204" pitchFamily="50" charset="-128"/>
              </a:rPr>
              <a:t>×</a:t>
            </a:r>
            <a:r>
              <a:rPr kumimoji="1" lang="ja-JP" altLang="en-US" sz="1800" b="1" dirty="0">
                <a:latin typeface="メイリオ" panose="020B0604030504040204" pitchFamily="50" charset="-128"/>
                <a:ea typeface="メイリオ" panose="020B0604030504040204" pitchFamily="50" charset="-128"/>
              </a:rPr>
              <a:t>携帯電話は</a:t>
            </a:r>
            <a:r>
              <a:rPr kumimoji="1" lang="en-US" altLang="ja-JP" sz="1800" b="1" dirty="0">
                <a:latin typeface="メイリオ" panose="020B0604030504040204" pitchFamily="50" charset="-128"/>
                <a:ea typeface="メイリオ" panose="020B0604030504040204" pitchFamily="50" charset="-128"/>
              </a:rPr>
              <a:t>3</a:t>
            </a:r>
            <a:r>
              <a:rPr kumimoji="1" lang="ja-JP" altLang="en-US" sz="1800" b="1" dirty="0">
                <a:latin typeface="メイリオ" panose="020B0604030504040204" pitchFamily="50" charset="-128"/>
                <a:ea typeface="メイリオ" panose="020B0604030504040204" pitchFamily="50" charset="-128"/>
              </a:rPr>
              <a:t>日程度</a:t>
            </a:r>
            <a:r>
              <a:rPr kumimoji="1" lang="en-US" altLang="ja-JP" sz="1800" b="1" dirty="0">
                <a:latin typeface="メイリオ" panose="020B0604030504040204" pitchFamily="50" charset="-128"/>
                <a:ea typeface="メイリオ" panose="020B0604030504040204" pitchFamily="50" charset="-128"/>
              </a:rPr>
              <a:t>×</a:t>
            </a:r>
            <a:endParaRPr lang="ja-JP" altLang="en-US" sz="1800" b="1" i="0" u="none" strike="noStrike" baseline="0" dirty="0">
              <a:solidFill>
                <a:srgbClr val="181C1E"/>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169083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ひし形グリッド 16 x 9">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16308534_TF03031015.potx" id="{925D1454-276A-41E5-BC80-1DB7D1488C87}" vid="{D8870C55-330C-4B67-B140-D42EB958FF23}"/>
    </a:ext>
  </a:extLst>
</a:theme>
</file>

<file path=ppt/theme/theme2.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ビジネス向けひし形グリッド プレゼンテーション (ワイド画面)</Template>
  <TotalTime>1455</TotalTime>
  <Words>3845</Words>
  <Application>Microsoft Office PowerPoint</Application>
  <PresentationFormat>A4 210 x 297 mm</PresentationFormat>
  <Paragraphs>691</Paragraphs>
  <Slides>24</Slides>
  <Notes>24</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メイリオ</vt:lpstr>
      <vt:lpstr>Arial</vt:lpstr>
      <vt:lpstr>Wingdings</vt:lpstr>
      <vt:lpstr>ひし形グリッド 16 x 9</vt:lpstr>
      <vt:lpstr>事業継続計画書</vt:lpstr>
      <vt:lpstr>改版履歴</vt:lpstr>
      <vt:lpstr>目次</vt:lpstr>
      <vt:lpstr>1.事業を取り巻く環境と事業継続の必要性</vt:lpstr>
      <vt:lpstr>2.事業継続に向けた取組みの目標と基本方針</vt:lpstr>
      <vt:lpstr>3. 事業継続マネジメント体制</vt:lpstr>
      <vt:lpstr>4.備えるべき脅威の種類と被害想定</vt:lpstr>
      <vt:lpstr>4.備えるべき脅威の種類と被害想定</vt:lpstr>
      <vt:lpstr>4.備えるべき脅威の種類と被害想定</vt:lpstr>
      <vt:lpstr>5.脅威発生時の被害想定と脆弱性</vt:lpstr>
      <vt:lpstr>6.重要業務と目標復旧時間</vt:lpstr>
      <vt:lpstr>7.事業継続戦略</vt:lpstr>
      <vt:lpstr>8.非常時における対応体制</vt:lpstr>
      <vt:lpstr>9.非常時における対応行動手順</vt:lpstr>
      <vt:lpstr>10.教育訓練計画</vt:lpstr>
      <vt:lpstr>11.計画の見直し</vt:lpstr>
      <vt:lpstr>12.事前に実施すべき対策</vt:lpstr>
      <vt:lpstr>13.各種リスト　①連絡先リスト</vt:lpstr>
      <vt:lpstr>13.各種リスト　②備蓄品リスト</vt:lpstr>
      <vt:lpstr>13.各種リスト　③緊急参集リスト</vt:lpstr>
      <vt:lpstr>13.各種リスト　④安否確認リスト 1/2</vt:lpstr>
      <vt:lpstr>13.各種リスト　④安否確認リスト 2/2</vt:lpstr>
      <vt:lpstr>14.各種リスト　⑤引継ぎ事項(メモ)</vt:lpstr>
      <vt:lpstr>14.各種リスト　⑤引継ぎ事項(メモ)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事業継続計画書 Business Continuity Plan</dc:title>
  <dc:creator>睦明 道家</dc:creator>
  <cp:lastModifiedBy>道家睦明</cp:lastModifiedBy>
  <cp:revision>51</cp:revision>
  <dcterms:created xsi:type="dcterms:W3CDTF">2021-06-11T12:22:39Z</dcterms:created>
  <dcterms:modified xsi:type="dcterms:W3CDTF">2022-09-14T22:21:31Z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