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64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5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62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51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4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14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0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20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22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4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92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A445-6C7A-41C7-8774-DACFF3247E41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B7857-700D-4177-B88B-9F50B24D0F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58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3AA6072-E6F5-4A26-8D05-2232AD28E860}"/>
              </a:ext>
            </a:extLst>
          </p:cNvPr>
          <p:cNvGrpSpPr/>
          <p:nvPr/>
        </p:nvGrpSpPr>
        <p:grpSpPr>
          <a:xfrm>
            <a:off x="158495" y="519634"/>
            <a:ext cx="12512475" cy="4436369"/>
            <a:chOff x="158496" y="104009"/>
            <a:chExt cx="11636298" cy="3799395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C81DEEA-415F-4DFF-941A-9E5360C713E8}"/>
                </a:ext>
              </a:extLst>
            </p:cNvPr>
            <p:cNvSpPr txBox="1"/>
            <p:nvPr/>
          </p:nvSpPr>
          <p:spPr>
            <a:xfrm>
              <a:off x="158496" y="104009"/>
              <a:ext cx="2031295" cy="37791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(1)</a:t>
              </a:r>
              <a:r>
                <a: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略歴・キャリア</a:t>
              </a: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どんな経験・能力がありますか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6674E40-0A7D-418E-A437-05B99F8BFC7F}"/>
                </a:ext>
              </a:extLst>
            </p:cNvPr>
            <p:cNvSpPr txBox="1"/>
            <p:nvPr/>
          </p:nvSpPr>
          <p:spPr>
            <a:xfrm>
              <a:off x="2284270" y="104009"/>
              <a:ext cx="3590195" cy="20312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(2)</a:t>
              </a:r>
              <a:r>
                <a: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創業の動機・理由</a:t>
              </a:r>
              <a:endPara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創業しようと思ったのはなぜですか</a:t>
              </a:r>
              <a:r>
                <a:rPr kumimoji="1"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919DCCB-389C-459B-93BB-ECC027C43AC7}"/>
                </a:ext>
              </a:extLst>
            </p:cNvPr>
            <p:cNvSpPr txBox="1"/>
            <p:nvPr/>
          </p:nvSpPr>
          <p:spPr>
            <a:xfrm>
              <a:off x="2284270" y="2229782"/>
              <a:ext cx="3590195" cy="16533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(3)</a:t>
              </a:r>
              <a:r>
                <a:rPr kumimoji="1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事業の将来目標</a:t>
              </a:r>
              <a:endPara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どんな夢～どんな風になりたい等～</a:t>
              </a:r>
              <a:r>
                <a:rPr lang="ja-JP" altLang="en-US" sz="1200" i="1" dirty="0" err="1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を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もっていますか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86482860-5BF5-4021-99E5-73AC8D5DB373}"/>
                </a:ext>
              </a:extLst>
            </p:cNvPr>
            <p:cNvSpPr/>
            <p:nvPr/>
          </p:nvSpPr>
          <p:spPr>
            <a:xfrm rot="5400000">
              <a:off x="1977213" y="1072417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1868839D-54E7-43BB-A498-3048DB2A661B}"/>
                </a:ext>
              </a:extLst>
            </p:cNvPr>
            <p:cNvSpPr/>
            <p:nvPr/>
          </p:nvSpPr>
          <p:spPr>
            <a:xfrm rot="10800000">
              <a:off x="3770821" y="2135303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071F312-ECF8-4833-8EDF-76E329314739}"/>
                </a:ext>
              </a:extLst>
            </p:cNvPr>
            <p:cNvSpPr txBox="1"/>
            <p:nvPr/>
          </p:nvSpPr>
          <p:spPr>
            <a:xfrm>
              <a:off x="6126065" y="104009"/>
              <a:ext cx="5668729" cy="17006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②商品・サービスの内容と、その強み・セールスポイント</a:t>
              </a:r>
              <a:r>
                <a:rPr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自身の経験も含む</a:t>
              </a:r>
              <a:r>
                <a:rPr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どんな商品やサービスを提供するのですか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その良いところはどんな点ですか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93B7D781-B774-4DB7-922B-1E323C5A147E}"/>
                </a:ext>
              </a:extLst>
            </p:cNvPr>
            <p:cNvSpPr txBox="1"/>
            <p:nvPr/>
          </p:nvSpPr>
          <p:spPr>
            <a:xfrm>
              <a:off x="6126065" y="1919349"/>
              <a:ext cx="5668729" cy="19840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①主なターゲット層</a:t>
              </a:r>
              <a:r>
                <a:rPr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顧客</a:t>
              </a:r>
              <a:r>
                <a:rPr lang="en-US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どんな人たちの、どんな悩みやニーズを解決しようとするのですか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FECEB7DF-A9B6-4F86-BCA8-017D1EA1B7D0}"/>
                </a:ext>
              </a:extLst>
            </p:cNvPr>
            <p:cNvSpPr/>
            <p:nvPr/>
          </p:nvSpPr>
          <p:spPr>
            <a:xfrm>
              <a:off x="8700613" y="1824870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2AECDF2-7CE9-48A1-9D68-6A9DBF5A5C36}"/>
              </a:ext>
            </a:extLst>
          </p:cNvPr>
          <p:cNvGrpSpPr/>
          <p:nvPr/>
        </p:nvGrpSpPr>
        <p:grpSpPr>
          <a:xfrm>
            <a:off x="158495" y="5106384"/>
            <a:ext cx="12512475" cy="4417289"/>
            <a:chOff x="158496" y="5493149"/>
            <a:chExt cx="5668729" cy="3828649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607430E-C4F5-45C9-AF79-D2F3D7F54F45}"/>
                </a:ext>
              </a:extLst>
            </p:cNvPr>
            <p:cNvSpPr txBox="1"/>
            <p:nvPr/>
          </p:nvSpPr>
          <p:spPr>
            <a:xfrm>
              <a:off x="158496" y="5495406"/>
              <a:ext cx="3117801" cy="28816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③価格設定・販売計画</a:t>
              </a: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どれくらいの価格をイメージしていますか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売り切り型、継続契約型などの売り方はどうしますか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8E3D7B6-9724-4EE8-85F1-994D9F1B4C80}"/>
                </a:ext>
              </a:extLst>
            </p:cNvPr>
            <p:cNvSpPr txBox="1"/>
            <p:nvPr/>
          </p:nvSpPr>
          <p:spPr>
            <a:xfrm>
              <a:off x="3370776" y="5493149"/>
              <a:ext cx="2456449" cy="10415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⑤仕入計画</a:t>
              </a:r>
              <a:endPara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材料や商品などはどこからどんなものを仕入れますか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協働先は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 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仕入れ価格は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5321A08-DBA5-4727-AB32-FCFC76287973}"/>
                </a:ext>
              </a:extLst>
            </p:cNvPr>
            <p:cNvSpPr txBox="1"/>
            <p:nvPr/>
          </p:nvSpPr>
          <p:spPr>
            <a:xfrm>
              <a:off x="3370776" y="6602838"/>
              <a:ext cx="2456449" cy="15589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⑥費用計画</a:t>
              </a: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どんな経費がかかりそうですか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 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例えば、給料、営業費用、店舗の賃貸料などは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2DF293E-3AED-4728-9C81-0850C35CC5AE}"/>
                </a:ext>
              </a:extLst>
            </p:cNvPr>
            <p:cNvSpPr txBox="1"/>
            <p:nvPr/>
          </p:nvSpPr>
          <p:spPr>
            <a:xfrm>
              <a:off x="158496" y="8518728"/>
              <a:ext cx="5668729" cy="8030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⑧設備計画・人員計画</a:t>
              </a: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機械や人材はどんなものが必要ですか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2" name="二等辺三角形 21">
              <a:extLst>
                <a:ext uri="{FF2B5EF4-FFF2-40B4-BE49-F238E27FC236}">
                  <a16:creationId xmlns:a16="http://schemas.microsoft.com/office/drawing/2014/main" id="{1C0016F2-75A1-477B-B64D-FEA25F0A8031}"/>
                </a:ext>
              </a:extLst>
            </p:cNvPr>
            <p:cNvSpPr/>
            <p:nvPr/>
          </p:nvSpPr>
          <p:spPr>
            <a:xfrm rot="16200000">
              <a:off x="3063719" y="5966671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23" name="二等辺三角形 22">
              <a:extLst>
                <a:ext uri="{FF2B5EF4-FFF2-40B4-BE49-F238E27FC236}">
                  <a16:creationId xmlns:a16="http://schemas.microsoft.com/office/drawing/2014/main" id="{9B28A349-D9EE-4033-8472-97D17EEEF1D4}"/>
                </a:ext>
              </a:extLst>
            </p:cNvPr>
            <p:cNvSpPr/>
            <p:nvPr/>
          </p:nvSpPr>
          <p:spPr>
            <a:xfrm>
              <a:off x="2733044" y="8424249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24" name="二等辺三角形 23">
              <a:extLst>
                <a:ext uri="{FF2B5EF4-FFF2-40B4-BE49-F238E27FC236}">
                  <a16:creationId xmlns:a16="http://schemas.microsoft.com/office/drawing/2014/main" id="{AF987D32-2BD3-4B63-99B8-30B80C6A0A03}"/>
                </a:ext>
              </a:extLst>
            </p:cNvPr>
            <p:cNvSpPr/>
            <p:nvPr/>
          </p:nvSpPr>
          <p:spPr>
            <a:xfrm rot="5400000">
              <a:off x="3063719" y="7539074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6C3ABFA-E59B-4C23-883E-D7C8D00ECDC3}"/>
                </a:ext>
              </a:extLst>
            </p:cNvPr>
            <p:cNvSpPr txBox="1"/>
            <p:nvPr/>
          </p:nvSpPr>
          <p:spPr>
            <a:xfrm>
              <a:off x="3370776" y="8229904"/>
              <a:ext cx="2456449" cy="7988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⑦利益計画</a:t>
              </a:r>
            </a:p>
            <a:p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売上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製造原価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-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販売経費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=</a:t>
              </a:r>
              <a:r>
                <a:rPr lang="ja-JP" altLang="en-US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利益として、いくらくらい残しますか</a:t>
              </a:r>
              <a:r>
                <a:rPr lang="en-US" altLang="ja-JP" sz="1200" i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?</a:t>
              </a:r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6" name="二等辺三角形 25">
              <a:extLst>
                <a:ext uri="{FF2B5EF4-FFF2-40B4-BE49-F238E27FC236}">
                  <a16:creationId xmlns:a16="http://schemas.microsoft.com/office/drawing/2014/main" id="{B715A7EA-AF99-4115-AA08-3370BE821D78}"/>
                </a:ext>
              </a:extLst>
            </p:cNvPr>
            <p:cNvSpPr/>
            <p:nvPr/>
          </p:nvSpPr>
          <p:spPr>
            <a:xfrm rot="10800000">
              <a:off x="4339184" y="6542990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27" name="二等辺三角形 26">
              <a:extLst>
                <a:ext uri="{FF2B5EF4-FFF2-40B4-BE49-F238E27FC236}">
                  <a16:creationId xmlns:a16="http://schemas.microsoft.com/office/drawing/2014/main" id="{42F27926-8287-479E-B2DD-3D466D0E729C}"/>
                </a:ext>
              </a:extLst>
            </p:cNvPr>
            <p:cNvSpPr/>
            <p:nvPr/>
          </p:nvSpPr>
          <p:spPr>
            <a:xfrm rot="10800000">
              <a:off x="4334665" y="8161739"/>
              <a:ext cx="519634" cy="94479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</p:grp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8BAE46F-BFD1-408D-8DFF-B9CB8BD8F2CB}"/>
              </a:ext>
            </a:extLst>
          </p:cNvPr>
          <p:cNvCxnSpPr>
            <a:cxnSpLocks/>
          </p:cNvCxnSpPr>
          <p:nvPr/>
        </p:nvCxnSpPr>
        <p:spPr>
          <a:xfrm>
            <a:off x="158495" y="427510"/>
            <a:ext cx="12512475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22784B6-2FCF-43E4-98EF-CDAD89D20A92}"/>
              </a:ext>
            </a:extLst>
          </p:cNvPr>
          <p:cNvSpPr/>
          <p:nvPr/>
        </p:nvSpPr>
        <p:spPr>
          <a:xfrm>
            <a:off x="9959934" y="-13167"/>
            <a:ext cx="2903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記入日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年　　　　月　　　　日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記入者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B0D0F37-0892-4442-9F68-733B9E066574}"/>
              </a:ext>
            </a:extLst>
          </p:cNvPr>
          <p:cNvSpPr/>
          <p:nvPr/>
        </p:nvSpPr>
        <p:spPr>
          <a:xfrm>
            <a:off x="137219" y="17179"/>
            <a:ext cx="290351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[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簡易創業プラン</a:t>
            </a:r>
            <a:r>
              <a:rPr lang="en-US" altLang="ja-JP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]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事業タイトル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C6775A0-6968-49BD-9A1F-7668390F816A}"/>
              </a:ext>
            </a:extLst>
          </p:cNvPr>
          <p:cNvSpPr txBox="1"/>
          <p:nvPr/>
        </p:nvSpPr>
        <p:spPr>
          <a:xfrm>
            <a:off x="267714" y="6614659"/>
            <a:ext cx="6772641" cy="1815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④販売促進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顧客管理のしくみ</a:t>
            </a:r>
          </a:p>
          <a:p>
            <a:r>
              <a: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どのようにターゲット層の人たちに、商品・サービスを知ってもらい、購入までいってもらいますか</a:t>
            </a:r>
            <a:r>
              <a:rPr lang="en-US" altLang="ja-JP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?</a:t>
            </a:r>
            <a:endParaRPr lang="ja-JP" altLang="en-US" sz="1200" i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また、購入していただいた後のアフターサービスなどは、どのようにしますか</a:t>
            </a:r>
            <a:r>
              <a:rPr lang="en-US" altLang="ja-JP" sz="1200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?</a:t>
            </a:r>
            <a:endParaRPr lang="ja-JP" altLang="en-US" sz="1200" i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1200" i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6DC398A6-460A-4A56-9A01-F063C482012A}"/>
              </a:ext>
            </a:extLst>
          </p:cNvPr>
          <p:cNvSpPr/>
          <p:nvPr/>
        </p:nvSpPr>
        <p:spPr>
          <a:xfrm rot="5400000">
            <a:off x="5781005" y="2699862"/>
            <a:ext cx="1318249" cy="26015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8D61D34A-8E11-4617-86E0-7B36D7DF6536}"/>
              </a:ext>
            </a:extLst>
          </p:cNvPr>
          <p:cNvSpPr/>
          <p:nvPr/>
        </p:nvSpPr>
        <p:spPr>
          <a:xfrm rot="10800000">
            <a:off x="6570207" y="4954863"/>
            <a:ext cx="1140622" cy="16464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9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3横-白紙" id="{D8E9C800-8D28-4A6B-9FEF-51FEA77A25D8}" vid="{A81BF5C0-36F3-44E7-9AAB-E55FC68DD6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A3横-白紙</Template>
  <TotalTime>586</TotalTime>
  <Words>256</Words>
  <Application>Microsoft Office PowerPoint</Application>
  <PresentationFormat>A3 297x420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道家 睦明</dc:creator>
  <cp:lastModifiedBy>道家 睦明</cp:lastModifiedBy>
  <cp:revision>4</cp:revision>
  <cp:lastPrinted>2018-09-13T23:09:26Z</cp:lastPrinted>
  <dcterms:created xsi:type="dcterms:W3CDTF">2018-09-13T13:23:30Z</dcterms:created>
  <dcterms:modified xsi:type="dcterms:W3CDTF">2018-09-13T23:09:42Z</dcterms:modified>
</cp:coreProperties>
</file>