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4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5" autoAdjust="0"/>
  </p:normalViewPr>
  <p:slideViewPr>
    <p:cSldViewPr>
      <p:cViewPr varScale="1">
        <p:scale>
          <a:sx n="112" d="100"/>
          <a:sy n="112" d="100"/>
        </p:scale>
        <p:origin x="15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302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9FB013A-3056-434F-80B9-1B7E923F1B27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0189B7B-4AC5-44F4-81DF-F395F4B8BE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56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1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</p:spPr>
        <p:txBody>
          <a:bodyPr anchor="ctr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455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0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 userDrawn="1"/>
        </p:nvSpPr>
        <p:spPr>
          <a:xfrm>
            <a:off x="7577201" y="17548"/>
            <a:ext cx="15743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Page </a:t>
            </a:r>
            <a:fld id="{556279F3-652A-49C8-AD3F-2593B2CEDC3B}" type="slidenum">
              <a:rPr kumimoji="1" lang="en-US" altLang="ja-JP" sz="70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‹#›</a:t>
            </a:fld>
            <a:endParaRPr kumimoji="1" lang="ja-JP" altLang="en-US" sz="7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548680"/>
            <a:ext cx="6012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11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558443" y="6051197"/>
            <a:ext cx="2117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記載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年　　　月　　　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9334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創業計画書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0096" y="1772816"/>
            <a:ext cx="835292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581129"/>
            <a:ext cx="41764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事業所名</a:t>
            </a: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4581128"/>
            <a:ext cx="41764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代表者名</a:t>
            </a:r>
          </a:p>
          <a:p>
            <a:pPr algn="ctr"/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503611" y="1395089"/>
            <a:ext cx="81367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675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資金計画・収支計画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568952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創業時の資金計画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141989"/>
              </p:ext>
            </p:extLst>
          </p:nvPr>
        </p:nvGraphicFramePr>
        <p:xfrm>
          <a:off x="508719" y="1196752"/>
          <a:ext cx="8095731" cy="533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57">
                  <a:extLst>
                    <a:ext uri="{9D8B030D-6E8A-4147-A177-3AD203B41FA5}">
                      <a16:colId xmlns:a16="http://schemas.microsoft.com/office/drawing/2014/main" val="1333980636"/>
                    </a:ext>
                  </a:extLst>
                </a:gridCol>
                <a:gridCol w="2991436">
                  <a:extLst>
                    <a:ext uri="{9D8B030D-6E8A-4147-A177-3AD203B41FA5}">
                      <a16:colId xmlns:a16="http://schemas.microsoft.com/office/drawing/2014/main" val="1709169356"/>
                    </a:ext>
                  </a:extLst>
                </a:gridCol>
                <a:gridCol w="1619146">
                  <a:extLst>
                    <a:ext uri="{9D8B030D-6E8A-4147-A177-3AD203B41FA5}">
                      <a16:colId xmlns:a16="http://schemas.microsoft.com/office/drawing/2014/main" val="2155057788"/>
                    </a:ext>
                  </a:extLst>
                </a:gridCol>
                <a:gridCol w="1619146">
                  <a:extLst>
                    <a:ext uri="{9D8B030D-6E8A-4147-A177-3AD203B41FA5}">
                      <a16:colId xmlns:a16="http://schemas.microsoft.com/office/drawing/2014/main" val="4261874217"/>
                    </a:ext>
                  </a:extLst>
                </a:gridCol>
                <a:gridCol w="1619146">
                  <a:extLst>
                    <a:ext uri="{9D8B030D-6E8A-4147-A177-3AD203B41FA5}">
                      <a16:colId xmlns:a16="http://schemas.microsoft.com/office/drawing/2014/main" val="1203239839"/>
                    </a:ext>
                  </a:extLst>
                </a:gridCol>
              </a:tblGrid>
              <a:tr h="296792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必要な資金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調達の方法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701078"/>
                  </a:ext>
                </a:extLst>
              </a:tr>
              <a:tr h="267786">
                <a:tc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支払内容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円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調達元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円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04941"/>
                  </a:ext>
                </a:extLst>
              </a:tr>
              <a:tr h="137283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設備資金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開業許認可手続費用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事務所開設費用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看板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営業車両</a:t>
                      </a:r>
                    </a:p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自己資金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日本政策公庫融資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08424"/>
                  </a:ext>
                </a:extLst>
              </a:tr>
              <a:tr h="29679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小計①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782778"/>
                  </a:ext>
                </a:extLst>
              </a:tr>
              <a:tr h="23297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運転資金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人件費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水道光熱費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旅費交通費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広告宣伝費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消耗品費・事務用品費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図書・研修費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減価償却費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支払利息・手数料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接待交際費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その他</a:t>
                      </a: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　上記の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ヶ月分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119332"/>
                  </a:ext>
                </a:extLst>
              </a:tr>
              <a:tr h="29679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小計②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818566"/>
                  </a:ext>
                </a:extLst>
              </a:tr>
              <a:tr h="2967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必要運転資金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①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+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②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調達資金合計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92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13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資金計画・収支計画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568952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収支計画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初年度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[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月期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]</a:t>
            </a:r>
            <a:r>
              <a:rPr lang="ja-JP" altLang="en-US" sz="16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経営が軌道に乗った後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[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月期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])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09327"/>
              </p:ext>
            </p:extLst>
          </p:nvPr>
        </p:nvGraphicFramePr>
        <p:xfrm>
          <a:off x="395536" y="1192128"/>
          <a:ext cx="8291264" cy="504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1047675125"/>
                    </a:ext>
                  </a:extLst>
                </a:gridCol>
                <a:gridCol w="1337320">
                  <a:extLst>
                    <a:ext uri="{9D8B030D-6E8A-4147-A177-3AD203B41FA5}">
                      <a16:colId xmlns:a16="http://schemas.microsoft.com/office/drawing/2014/main" val="737785040"/>
                    </a:ext>
                  </a:extLst>
                </a:gridCol>
                <a:gridCol w="1398984">
                  <a:extLst>
                    <a:ext uri="{9D8B030D-6E8A-4147-A177-3AD203B41FA5}">
                      <a16:colId xmlns:a16="http://schemas.microsoft.com/office/drawing/2014/main" val="1496644821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898160786"/>
                    </a:ext>
                  </a:extLst>
                </a:gridCol>
              </a:tblGrid>
              <a:tr h="47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損益項目　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[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円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]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初年度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経営が軌道に乗った後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計算根拠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384575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売上高　①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584097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売上原価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仕入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)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59056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売上総利益　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827842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経費総額　④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52103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人件費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193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水道光熱費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00155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旅費交通費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364531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広告宣伝費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156576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消耗品費・事務用品費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141624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図書・研修費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688188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減価償却費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9453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支払利息・手数料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052768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接待交際費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92990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065297"/>
                  </a:ext>
                </a:extLst>
              </a:tr>
              <a:tr h="2809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差引利益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①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-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②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-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④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77443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その他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568952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732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985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ビジネスプランの背景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3096344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略歴・キャリア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91880" y="836712"/>
            <a:ext cx="5472608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創業の動機・理由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91880" y="4077072"/>
            <a:ext cx="5472608" cy="2520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(3)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事業の将来目標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3023828" y="2312876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10800000">
            <a:off x="5757860" y="3933056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85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具体的なビジネスプラン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64096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ビジネスプランの概要</a:t>
            </a:r>
          </a:p>
        </p:txBody>
      </p:sp>
    </p:spTree>
    <p:extLst>
      <p:ext uri="{BB962C8B-B14F-4D97-AF65-F5344CB8AC3E}">
        <p14:creationId xmlns:p14="http://schemas.microsoft.com/office/powerpoint/2010/main" val="260153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具体的なビジネスプラン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640960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商品・サービスの内容と、その強み・セールスポイント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自身の経験も含む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3603872"/>
            <a:ext cx="8640960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(3)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主なターゲット層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顧客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>
            <a:off x="4175956" y="3459856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00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具体的なビジネスプラン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4752528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(4)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価格設定・販売計画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8064" y="833272"/>
            <a:ext cx="3744416" cy="15876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(5)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仕入計画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8064" y="2524794"/>
            <a:ext cx="3744416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(6)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費用計画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5445224"/>
            <a:ext cx="864096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(7)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設備計画・人員計画</a:t>
            </a:r>
          </a:p>
        </p:txBody>
      </p:sp>
      <p:sp>
        <p:nvSpPr>
          <p:cNvPr id="8" name="二等辺三角形 7"/>
          <p:cNvSpPr/>
          <p:nvPr/>
        </p:nvSpPr>
        <p:spPr>
          <a:xfrm rot="16200000">
            <a:off x="4680012" y="1555072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/>
          <p:cNvSpPr/>
          <p:nvPr/>
        </p:nvSpPr>
        <p:spPr>
          <a:xfrm>
            <a:off x="4175956" y="5301208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5400000">
            <a:off x="4680012" y="3951918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1176" y="5004964"/>
            <a:ext cx="3744416" cy="62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(8)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利益計画</a:t>
            </a:r>
          </a:p>
        </p:txBody>
      </p:sp>
      <p:sp>
        <p:nvSpPr>
          <p:cNvPr id="13" name="二等辺三角形 12"/>
          <p:cNvSpPr/>
          <p:nvPr/>
        </p:nvSpPr>
        <p:spPr>
          <a:xfrm rot="10800000">
            <a:off x="6624228" y="2433566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/>
          <p:cNvSpPr/>
          <p:nvPr/>
        </p:nvSpPr>
        <p:spPr>
          <a:xfrm rot="10800000">
            <a:off x="6617340" y="4901058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7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具体的なビジネスプラン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640960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(9)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創業前の準備スケジュール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3573017"/>
            <a:ext cx="8640960" cy="30963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(10)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創業後のスケジュール　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[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軌道に乗るまでの期間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年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]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rot="10800000">
            <a:off x="4175956" y="3429000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370997"/>
              </p:ext>
            </p:extLst>
          </p:nvPr>
        </p:nvGraphicFramePr>
        <p:xfrm>
          <a:off x="431540" y="1196752"/>
          <a:ext cx="8280920" cy="207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864207"/>
              </p:ext>
            </p:extLst>
          </p:nvPr>
        </p:nvGraphicFramePr>
        <p:xfrm>
          <a:off x="431540" y="4054388"/>
          <a:ext cx="8280920" cy="24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aseline="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  <a:tr h="35349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72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07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具体的なビジネスプラン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8640960" cy="5832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(11)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販売促進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顧客管理のしくみ</a:t>
            </a:r>
          </a:p>
        </p:txBody>
      </p:sp>
    </p:spTree>
    <p:extLst>
      <p:ext uri="{BB962C8B-B14F-4D97-AF65-F5344CB8AC3E}">
        <p14:creationId xmlns:p14="http://schemas.microsoft.com/office/powerpoint/2010/main" val="81091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ビジネスプランの新規性・革新性等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5832648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市場ニーズ、市場環境・規模の動向　～有意性・適格性～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3603872"/>
            <a:ext cx="5832648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競争環境の動向　～新規性・革新性～</a:t>
            </a:r>
          </a:p>
        </p:txBody>
      </p:sp>
      <p:sp>
        <p:nvSpPr>
          <p:cNvPr id="6" name="二等辺三角形 5"/>
          <p:cNvSpPr/>
          <p:nvPr/>
        </p:nvSpPr>
        <p:spPr>
          <a:xfrm rot="10800000">
            <a:off x="2771800" y="3429000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28184" y="836712"/>
            <a:ext cx="2664296" cy="5791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(3)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リスク・課題と解決策</a:t>
            </a:r>
          </a:p>
        </p:txBody>
      </p:sp>
      <p:sp>
        <p:nvSpPr>
          <p:cNvPr id="8" name="二等辺三角形 7"/>
          <p:cNvSpPr/>
          <p:nvPr/>
        </p:nvSpPr>
        <p:spPr>
          <a:xfrm rot="16200000">
            <a:off x="5761268" y="3420993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62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</p:spPr>
        <p:txBody>
          <a:bodyPr/>
          <a:lstStyle/>
          <a:p>
            <a:r>
              <a:rPr kumimoji="1" lang="ja-JP" altLang="en-US" dirty="0"/>
              <a:t>地域・業界での連携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836712"/>
            <a:ext cx="4176464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地域・業界の特色・課題・活用できる資源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7" y="836712"/>
            <a:ext cx="4342746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地域・業界における協力者等の連携体制</a:t>
            </a:r>
          </a:p>
        </p:txBody>
      </p:sp>
      <p:sp>
        <p:nvSpPr>
          <p:cNvPr id="6" name="二等辺三角形 5"/>
          <p:cNvSpPr/>
          <p:nvPr/>
        </p:nvSpPr>
        <p:spPr>
          <a:xfrm rot="5400000">
            <a:off x="4175956" y="3465004"/>
            <a:ext cx="792088" cy="14401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8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FB646E0-64D9-4F7F-AE86-1271A5E53369}" vid="{1FCAFDC0-FF5E-483B-B238-5BAAA17DA1A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864</TotalTime>
  <Words>340</Words>
  <Application>Microsoft Office PowerPoint</Application>
  <PresentationFormat>画面に合わせる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HGP創英角ｺﾞｼｯｸUB</vt:lpstr>
      <vt:lpstr>HGP明朝B</vt:lpstr>
      <vt:lpstr>Arial</vt:lpstr>
      <vt:lpstr>Calibri</vt:lpstr>
      <vt:lpstr>Office ​​テーマ</vt:lpstr>
      <vt:lpstr>PowerPoint プレゼンテーション</vt:lpstr>
      <vt:lpstr>ビジネスプランの背景</vt:lpstr>
      <vt:lpstr>具体的なビジネスプラン</vt:lpstr>
      <vt:lpstr>具体的なビジネスプラン</vt:lpstr>
      <vt:lpstr>具体的なビジネスプラン</vt:lpstr>
      <vt:lpstr>具体的なビジネスプラン</vt:lpstr>
      <vt:lpstr>具体的なビジネスプラン</vt:lpstr>
      <vt:lpstr>ビジネスプランの新規性・革新性等</vt:lpstr>
      <vt:lpstr>地域・業界での連携</vt:lpstr>
      <vt:lpstr>資金計画・収支計画</vt:lpstr>
      <vt:lpstr>資金計画・収支計画</vt:lpstr>
      <vt:lpstr>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道家睦明</dc:creator>
  <cp:lastModifiedBy>睦明 道家</cp:lastModifiedBy>
  <cp:revision>42</cp:revision>
  <dcterms:created xsi:type="dcterms:W3CDTF">2016-10-20T13:28:06Z</dcterms:created>
  <dcterms:modified xsi:type="dcterms:W3CDTF">2019-09-16T13:42:10Z</dcterms:modified>
</cp:coreProperties>
</file>