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m" ContentType="application/vnd.ms-excel.sheet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8" r:id="rId2"/>
    <p:sldId id="257" r:id="rId3"/>
  </p:sldIdLst>
  <p:sldSz cx="9601200" cy="12801600" type="A3"/>
  <p:notesSz cx="9866313" cy="142954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D9D9D9"/>
    <a:srgbClr val="FFCC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6655A9-C44F-4D7A-A6C4-B60E7E637349}" v="472" dt="2024-04-18T07:45:02.2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55" autoAdjust="0"/>
    <p:restoredTop sz="96296" autoAdjust="0"/>
  </p:normalViewPr>
  <p:slideViewPr>
    <p:cSldViewPr snapToGrid="0">
      <p:cViewPr>
        <p:scale>
          <a:sx n="118" d="100"/>
          <a:sy n="118" d="100"/>
        </p:scale>
        <p:origin x="24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138" cy="715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8000" y="0"/>
            <a:ext cx="4276725" cy="715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8EB82-6A1A-40DD-B4FE-7B0720FE3079}" type="datetimeFigureOut">
              <a:rPr kumimoji="1" lang="ja-JP" altLang="en-US" smtClean="0"/>
              <a:t>2024/4/18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124200" y="1787525"/>
            <a:ext cx="3619500" cy="4824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7425" y="6880225"/>
            <a:ext cx="7893050" cy="56276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13579475"/>
            <a:ext cx="4275138" cy="715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8000" y="13579475"/>
            <a:ext cx="4276725" cy="715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ACAC6-A528-4173-809B-CDD9A365FF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7919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1ACAC6-A528-4173-809B-CDD9A365FFE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8329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  <a:prstGeom prst="rect">
            <a:avLst/>
          </a:prstGeo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81020C73-D77D-42A1-ACF1-7BA8D56406D2}" type="datetimeFigureOut">
              <a:rPr kumimoji="1" lang="ja-JP" altLang="en-US" smtClean="0"/>
              <a:t>2024/4/18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8447EF7C-331C-4EB0-840A-9B6CCF5C3A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2099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81020C73-D77D-42A1-ACF1-7BA8D56406D2}" type="datetimeFigureOut">
              <a:rPr kumimoji="1" lang="ja-JP" altLang="en-US" smtClean="0"/>
              <a:t>2024/4/18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8447EF7C-331C-4EB0-840A-9B6CCF5C3A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5179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81020C73-D77D-42A1-ACF1-7BA8D56406D2}" type="datetimeFigureOut">
              <a:rPr kumimoji="1" lang="ja-JP" altLang="en-US" smtClean="0"/>
              <a:t>2024/4/18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8447EF7C-331C-4EB0-840A-9B6CCF5C3A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1910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81020C73-D77D-42A1-ACF1-7BA8D56406D2}" type="datetimeFigureOut">
              <a:rPr kumimoji="1" lang="ja-JP" altLang="en-US" smtClean="0"/>
              <a:t>2024/4/18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8447EF7C-331C-4EB0-840A-9B6CCF5C3A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9677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  <a:prstGeom prst="rect">
            <a:avLst/>
          </a:prstGeo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82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82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81020C73-D77D-42A1-ACF1-7BA8D56406D2}" type="datetimeFigureOut">
              <a:rPr kumimoji="1" lang="ja-JP" altLang="en-US" smtClean="0"/>
              <a:t>2024/4/18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8447EF7C-331C-4EB0-840A-9B6CCF5C3A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0032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81020C73-D77D-42A1-ACF1-7BA8D56406D2}" type="datetimeFigureOut">
              <a:rPr kumimoji="1" lang="ja-JP" altLang="en-US" smtClean="0"/>
              <a:t>2024/4/18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8447EF7C-331C-4EB0-840A-9B6CCF5C3A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1770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81020C73-D77D-42A1-ACF1-7BA8D56406D2}" type="datetimeFigureOut">
              <a:rPr kumimoji="1" lang="ja-JP" altLang="en-US" smtClean="0"/>
              <a:t>2024/4/18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8447EF7C-331C-4EB0-840A-9B6CCF5C3A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8556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81020C73-D77D-42A1-ACF1-7BA8D56406D2}" type="datetimeFigureOut">
              <a:rPr kumimoji="1" lang="ja-JP" altLang="en-US" smtClean="0"/>
              <a:t>2024/4/18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8447EF7C-331C-4EB0-840A-9B6CCF5C3A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2220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81020C73-D77D-42A1-ACF1-7BA8D56406D2}" type="datetimeFigureOut">
              <a:rPr kumimoji="1" lang="ja-JP" altLang="en-US" smtClean="0"/>
              <a:t>2024/4/18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8447EF7C-331C-4EB0-840A-9B6CCF5C3A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6282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  <a:prstGeom prst="rect">
            <a:avLst/>
          </a:prstGeo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  <a:prstGeom prst="rect">
            <a:avLst/>
          </a:prstGeo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81020C73-D77D-42A1-ACF1-7BA8D56406D2}" type="datetimeFigureOut">
              <a:rPr kumimoji="1" lang="ja-JP" altLang="en-US" smtClean="0"/>
              <a:t>2024/4/18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8447EF7C-331C-4EB0-840A-9B6CCF5C3A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93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  <a:prstGeom prst="rect">
            <a:avLst/>
          </a:prstGeo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81020C73-D77D-42A1-ACF1-7BA8D56406D2}" type="datetimeFigureOut">
              <a:rPr kumimoji="1" lang="ja-JP" altLang="en-US" smtClean="0"/>
              <a:t>2024/4/18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8447EF7C-331C-4EB0-840A-9B6CCF5C3A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8441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DCCAB68-4CAB-A900-E3EF-5D95B8050D1B}"/>
              </a:ext>
            </a:extLst>
          </p:cNvPr>
          <p:cNvSpPr txBox="1"/>
          <p:nvPr userDrawn="1"/>
        </p:nvSpPr>
        <p:spPr>
          <a:xfrm>
            <a:off x="6415845" y="12635347"/>
            <a:ext cx="280358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5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©</a:t>
            </a:r>
            <a:r>
              <a:rPr kumimoji="1" lang="ja-JP" altLang="en-US" sz="5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株式会社道家経営･法務事務所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A83105A-FAFB-232B-F80B-455B37384EF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176927" y="12646946"/>
            <a:ext cx="424273" cy="14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39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package" Target="../embeddings/Microsoft_Excel_Macro-Enabled_Worksheet.xlsm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package" Target="../embeddings/Microsoft_Excel_Macro-Enabled_Worksheet1.xlsm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5" name="直線矢印コネクタ 184">
            <a:extLst>
              <a:ext uri="{FF2B5EF4-FFF2-40B4-BE49-F238E27FC236}">
                <a16:creationId xmlns:a16="http://schemas.microsoft.com/office/drawing/2014/main" id="{34612BA9-F612-3E1F-9D1E-4843756A6ECC}"/>
              </a:ext>
            </a:extLst>
          </p:cNvPr>
          <p:cNvCxnSpPr>
            <a:cxnSpLocks/>
            <a:stCxn id="92" idx="3"/>
            <a:endCxn id="113" idx="1"/>
          </p:cNvCxnSpPr>
          <p:nvPr/>
        </p:nvCxnSpPr>
        <p:spPr>
          <a:xfrm>
            <a:off x="3282891" y="5779934"/>
            <a:ext cx="3004655" cy="0"/>
          </a:xfrm>
          <a:prstGeom prst="straightConnector1">
            <a:avLst/>
          </a:prstGeom>
          <a:ln w="31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直線矢印コネクタ 177">
            <a:extLst>
              <a:ext uri="{FF2B5EF4-FFF2-40B4-BE49-F238E27FC236}">
                <a16:creationId xmlns:a16="http://schemas.microsoft.com/office/drawing/2014/main" id="{BCF2460D-5CA5-ED63-478D-ADD305A7F73A}"/>
              </a:ext>
            </a:extLst>
          </p:cNvPr>
          <p:cNvCxnSpPr>
            <a:stCxn id="90" idx="3"/>
            <a:endCxn id="111" idx="1"/>
          </p:cNvCxnSpPr>
          <p:nvPr/>
        </p:nvCxnSpPr>
        <p:spPr>
          <a:xfrm>
            <a:off x="3282891" y="4656560"/>
            <a:ext cx="3004655" cy="0"/>
          </a:xfrm>
          <a:prstGeom prst="straightConnector1">
            <a:avLst/>
          </a:prstGeom>
          <a:ln w="31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DF489C12-3028-2229-E7D0-39537814AAE3}"/>
              </a:ext>
            </a:extLst>
          </p:cNvPr>
          <p:cNvSpPr txBox="1"/>
          <p:nvPr/>
        </p:nvSpPr>
        <p:spPr>
          <a:xfrm>
            <a:off x="27709" y="4078947"/>
            <a:ext cx="332302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2689225" algn="l"/>
              </a:tabLst>
            </a:pPr>
            <a:r>
              <a:rPr kumimoji="1" lang="en-US" altLang="ja-JP" sz="8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【</a:t>
            </a:r>
            <a:r>
              <a:rPr kumimoji="1" lang="ja-JP" altLang="en-US" sz="8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これまで</a:t>
            </a:r>
            <a:r>
              <a:rPr kumimoji="1" lang="en-US" altLang="ja-JP" sz="8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】</a:t>
            </a:r>
            <a:r>
              <a:rPr kumimoji="1" lang="ja-JP" altLang="en-US" sz="8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強みを生み出してきた源泉は何ですか</a:t>
            </a:r>
            <a:r>
              <a:rPr kumimoji="1" lang="en-US" altLang="ja-JP" sz="8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?(</a:t>
            </a:r>
            <a:r>
              <a:rPr kumimoji="1" lang="ja-JP" altLang="en-US" sz="8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ヒト・モノ・カネ・ノウハウ</a:t>
            </a:r>
            <a:r>
              <a:rPr kumimoji="1" lang="en-US" altLang="ja-JP" sz="8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)</a:t>
            </a: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4087CE80-C8CE-2D16-DD50-08D5836C05EF}"/>
              </a:ext>
            </a:extLst>
          </p:cNvPr>
          <p:cNvSpPr txBox="1"/>
          <p:nvPr/>
        </p:nvSpPr>
        <p:spPr>
          <a:xfrm>
            <a:off x="27709" y="5108767"/>
            <a:ext cx="332302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2689225" algn="l"/>
              </a:tabLst>
            </a:pPr>
            <a:r>
              <a:rPr kumimoji="1" lang="en-US" altLang="ja-JP" sz="8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【</a:t>
            </a:r>
            <a:r>
              <a:rPr kumimoji="1" lang="ja-JP" altLang="en-US" sz="8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これまで</a:t>
            </a:r>
            <a:r>
              <a:rPr kumimoji="1" lang="en-US" altLang="ja-JP" sz="8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】</a:t>
            </a:r>
            <a:r>
              <a:rPr kumimoji="1" lang="ja-JP" altLang="en-US" sz="8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他社には真似ができない提供価値には、どんなものがありますか</a:t>
            </a:r>
            <a:r>
              <a:rPr kumimoji="1" lang="en-US" altLang="ja-JP" sz="8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?</a:t>
            </a:r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825B7528-81A5-B5DD-6BA0-14F94FADD07A}"/>
              </a:ext>
            </a:extLst>
          </p:cNvPr>
          <p:cNvSpPr txBox="1"/>
          <p:nvPr/>
        </p:nvSpPr>
        <p:spPr>
          <a:xfrm>
            <a:off x="3440639" y="4078947"/>
            <a:ext cx="275395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2689225" algn="l"/>
              </a:tabLst>
            </a:pPr>
            <a:r>
              <a:rPr kumimoji="1" lang="en-US" altLang="ja-JP" sz="8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【</a:t>
            </a:r>
            <a:r>
              <a:rPr kumimoji="1" lang="ja-JP" altLang="en-US" sz="8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これまで</a:t>
            </a:r>
            <a:r>
              <a:rPr kumimoji="1" lang="en-US" altLang="ja-JP" sz="8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】</a:t>
            </a:r>
            <a:r>
              <a:rPr kumimoji="1" lang="ja-JP" altLang="en-US" sz="8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と</a:t>
            </a:r>
            <a:r>
              <a:rPr kumimoji="1" lang="en-US" altLang="ja-JP" sz="8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【</a:t>
            </a:r>
            <a:r>
              <a:rPr kumimoji="1" lang="ja-JP" altLang="en-US" sz="8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今後</a:t>
            </a:r>
            <a:r>
              <a:rPr kumimoji="1" lang="en-US" altLang="ja-JP" sz="8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】</a:t>
            </a:r>
            <a:r>
              <a:rPr kumimoji="1" lang="ja-JP" altLang="en-US" sz="8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を埋めるために、どんな源泉が必要ですか</a:t>
            </a:r>
            <a:r>
              <a:rPr kumimoji="1" lang="en-US" altLang="ja-JP" sz="8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?</a:t>
            </a:r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E7E9A014-9CBF-7ED4-4797-CA9222E133F8}"/>
              </a:ext>
            </a:extLst>
          </p:cNvPr>
          <p:cNvSpPr txBox="1"/>
          <p:nvPr/>
        </p:nvSpPr>
        <p:spPr>
          <a:xfrm>
            <a:off x="3440639" y="5108767"/>
            <a:ext cx="280685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2689225" algn="l"/>
              </a:tabLst>
            </a:pPr>
            <a:r>
              <a:rPr kumimoji="1" lang="en-US" altLang="ja-JP" sz="8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【</a:t>
            </a:r>
            <a:r>
              <a:rPr kumimoji="1" lang="ja-JP" altLang="en-US" sz="8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これまで</a:t>
            </a:r>
            <a:r>
              <a:rPr kumimoji="1" lang="en-US" altLang="ja-JP" sz="8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】</a:t>
            </a:r>
            <a:r>
              <a:rPr kumimoji="1" lang="ja-JP" altLang="en-US" sz="8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と</a:t>
            </a:r>
            <a:r>
              <a:rPr kumimoji="1" lang="en-US" altLang="ja-JP" sz="8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【</a:t>
            </a:r>
            <a:r>
              <a:rPr kumimoji="1" lang="ja-JP" altLang="en-US" sz="8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今後</a:t>
            </a:r>
            <a:r>
              <a:rPr kumimoji="1" lang="en-US" altLang="ja-JP" sz="8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】</a:t>
            </a:r>
            <a:r>
              <a:rPr kumimoji="1" lang="ja-JP" altLang="en-US" sz="8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を埋めるために、どんな価値が必要ですか</a:t>
            </a:r>
            <a:r>
              <a:rPr kumimoji="1" lang="en-US" altLang="ja-JP" sz="8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?</a:t>
            </a:r>
          </a:p>
        </p:txBody>
      </p:sp>
      <p:grpSp>
        <p:nvGrpSpPr>
          <p:cNvPr id="231" name="グループ化 230">
            <a:extLst>
              <a:ext uri="{FF2B5EF4-FFF2-40B4-BE49-F238E27FC236}">
                <a16:creationId xmlns:a16="http://schemas.microsoft.com/office/drawing/2014/main" id="{E2DA6379-AA13-ACD0-50AC-15459953F176}"/>
              </a:ext>
            </a:extLst>
          </p:cNvPr>
          <p:cNvGrpSpPr/>
          <p:nvPr/>
        </p:nvGrpSpPr>
        <p:grpSpPr>
          <a:xfrm>
            <a:off x="3473301" y="4215003"/>
            <a:ext cx="2623837" cy="4503390"/>
            <a:chOff x="3468707" y="4215003"/>
            <a:chExt cx="2623837" cy="4503390"/>
          </a:xfrm>
        </p:grpSpPr>
        <p:sp>
          <p:nvSpPr>
            <p:cNvPr id="104" name="正方形/長方形 103">
              <a:extLst>
                <a:ext uri="{FF2B5EF4-FFF2-40B4-BE49-F238E27FC236}">
                  <a16:creationId xmlns:a16="http://schemas.microsoft.com/office/drawing/2014/main" id="{C0F43644-0703-008A-CC73-71132367362C}"/>
                </a:ext>
              </a:extLst>
            </p:cNvPr>
            <p:cNvSpPr/>
            <p:nvPr/>
          </p:nvSpPr>
          <p:spPr>
            <a:xfrm>
              <a:off x="3468707" y="4215003"/>
              <a:ext cx="2623836" cy="883114"/>
            </a:xfrm>
            <a:prstGeom prst="rect">
              <a:avLst/>
            </a:prstGeom>
            <a:solidFill>
              <a:srgbClr val="FFFFCC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7" name="正方形/長方形 106">
              <a:extLst>
                <a:ext uri="{FF2B5EF4-FFF2-40B4-BE49-F238E27FC236}">
                  <a16:creationId xmlns:a16="http://schemas.microsoft.com/office/drawing/2014/main" id="{49AA4C8B-FB01-A3DA-4123-CF286B0541D0}"/>
                </a:ext>
              </a:extLst>
            </p:cNvPr>
            <p:cNvSpPr/>
            <p:nvPr/>
          </p:nvSpPr>
          <p:spPr>
            <a:xfrm>
              <a:off x="3468707" y="5235835"/>
              <a:ext cx="2623836" cy="883114"/>
            </a:xfrm>
            <a:prstGeom prst="rect">
              <a:avLst/>
            </a:prstGeom>
            <a:solidFill>
              <a:srgbClr val="FFFFCC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9" name="正方形/長方形 108">
              <a:extLst>
                <a:ext uri="{FF2B5EF4-FFF2-40B4-BE49-F238E27FC236}">
                  <a16:creationId xmlns:a16="http://schemas.microsoft.com/office/drawing/2014/main" id="{DFBF9485-827D-DA3F-F091-E6A750F977C0}"/>
                </a:ext>
              </a:extLst>
            </p:cNvPr>
            <p:cNvSpPr/>
            <p:nvPr/>
          </p:nvSpPr>
          <p:spPr>
            <a:xfrm>
              <a:off x="3468708" y="6259377"/>
              <a:ext cx="2623836" cy="2459016"/>
            </a:xfrm>
            <a:prstGeom prst="rect">
              <a:avLst/>
            </a:prstGeom>
            <a:solidFill>
              <a:srgbClr val="FFFFCC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4C83393B-95A7-E407-27BD-AE50A1339872}"/>
              </a:ext>
            </a:extLst>
          </p:cNvPr>
          <p:cNvSpPr txBox="1"/>
          <p:nvPr/>
        </p:nvSpPr>
        <p:spPr>
          <a:xfrm>
            <a:off x="3551941" y="6129940"/>
            <a:ext cx="245580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2689225" algn="l"/>
              </a:tabLst>
            </a:pPr>
            <a:r>
              <a:rPr kumimoji="1" lang="ja-JP" altLang="en-US" sz="8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そのために、どのようなこと　　を準備していきますか</a:t>
            </a:r>
            <a:r>
              <a:rPr kumimoji="1" lang="en-US" altLang="ja-JP" sz="8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?</a:t>
            </a:r>
            <a:r>
              <a:rPr kumimoji="1" lang="ja-JP" altLang="en-US" sz="8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</a:t>
            </a:r>
            <a:endParaRPr kumimoji="1" lang="en-US" altLang="ja-JP" sz="8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90097090-E63F-1233-89DE-DC273B169CA8}"/>
              </a:ext>
            </a:extLst>
          </p:cNvPr>
          <p:cNvSpPr txBox="1"/>
          <p:nvPr/>
        </p:nvSpPr>
        <p:spPr>
          <a:xfrm>
            <a:off x="6270029" y="4078947"/>
            <a:ext cx="326692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2689225" algn="l"/>
              </a:tabLst>
            </a:pPr>
            <a:r>
              <a:rPr kumimoji="1" lang="en-US" altLang="ja-JP" sz="8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【</a:t>
            </a:r>
            <a:r>
              <a:rPr kumimoji="1" lang="ja-JP" altLang="en-US" sz="8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今後</a:t>
            </a:r>
            <a:r>
              <a:rPr kumimoji="1" lang="en-US" altLang="ja-JP" sz="8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】</a:t>
            </a:r>
            <a:r>
              <a:rPr kumimoji="1" lang="ja-JP" altLang="en-US" sz="8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強みを生み出しつづける源泉は何ですか</a:t>
            </a:r>
            <a:r>
              <a:rPr kumimoji="1" lang="en-US" altLang="ja-JP" sz="8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?(</a:t>
            </a:r>
            <a:r>
              <a:rPr kumimoji="1" lang="ja-JP" altLang="en-US" sz="8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ヒト・モノ・カネ・ノウハウ</a:t>
            </a:r>
            <a:r>
              <a:rPr kumimoji="1" lang="en-US" altLang="ja-JP" sz="8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)</a:t>
            </a: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E12C4751-679E-3F4A-BB9C-AA05ED22B7B2}"/>
              </a:ext>
            </a:extLst>
          </p:cNvPr>
          <p:cNvSpPr txBox="1"/>
          <p:nvPr/>
        </p:nvSpPr>
        <p:spPr>
          <a:xfrm>
            <a:off x="6270029" y="5108767"/>
            <a:ext cx="317234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2689225" algn="l"/>
              </a:tabLst>
            </a:pPr>
            <a:r>
              <a:rPr kumimoji="1" lang="en-US" altLang="ja-JP" sz="8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【</a:t>
            </a:r>
            <a:r>
              <a:rPr kumimoji="1" lang="ja-JP" altLang="en-US" sz="8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今後</a:t>
            </a:r>
            <a:r>
              <a:rPr kumimoji="1" lang="en-US" altLang="ja-JP" sz="8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】</a:t>
            </a:r>
            <a:r>
              <a:rPr kumimoji="1" lang="ja-JP" altLang="en-US" sz="8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他社に真似されない提供価値には、どんなものがありそうですか</a:t>
            </a:r>
            <a:r>
              <a:rPr kumimoji="1" lang="en-US" altLang="ja-JP" sz="8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?</a:t>
            </a:r>
          </a:p>
        </p:txBody>
      </p:sp>
      <p:cxnSp>
        <p:nvCxnSpPr>
          <p:cNvPr id="182" name="直線矢印コネクタ 181">
            <a:extLst>
              <a:ext uri="{FF2B5EF4-FFF2-40B4-BE49-F238E27FC236}">
                <a16:creationId xmlns:a16="http://schemas.microsoft.com/office/drawing/2014/main" id="{E3ACBDA6-F541-47A5-CBC2-9F555553545B}"/>
              </a:ext>
            </a:extLst>
          </p:cNvPr>
          <p:cNvCxnSpPr>
            <a:cxnSpLocks/>
            <a:stCxn id="107" idx="2"/>
          </p:cNvCxnSpPr>
          <p:nvPr/>
        </p:nvCxnSpPr>
        <p:spPr>
          <a:xfrm flipH="1">
            <a:off x="4780625" y="6118949"/>
            <a:ext cx="4594" cy="151022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09BEB7AC-DF68-D902-253D-41354DBC505D}"/>
              </a:ext>
            </a:extLst>
          </p:cNvPr>
          <p:cNvSpPr/>
          <p:nvPr/>
        </p:nvSpPr>
        <p:spPr>
          <a:xfrm>
            <a:off x="459224" y="223691"/>
            <a:ext cx="7129878" cy="194883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自社</a:t>
            </a:r>
            <a:endParaRPr kumimoji="1" lang="ja-JP" altLang="en-US" sz="100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ctr"/>
            <a:endParaRPr kumimoji="1" lang="ja-JP" altLang="en-US" sz="800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cxnSp>
        <p:nvCxnSpPr>
          <p:cNvPr id="190" name="直線コネクタ 189">
            <a:extLst>
              <a:ext uri="{FF2B5EF4-FFF2-40B4-BE49-F238E27FC236}">
                <a16:creationId xmlns:a16="http://schemas.microsoft.com/office/drawing/2014/main" id="{2C45600B-7F7E-9E51-4BC4-883B4E41B063}"/>
              </a:ext>
            </a:extLst>
          </p:cNvPr>
          <p:cNvCxnSpPr/>
          <p:nvPr/>
        </p:nvCxnSpPr>
        <p:spPr>
          <a:xfrm>
            <a:off x="-1" y="4001623"/>
            <a:ext cx="9601201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1" name="二等辺三角形 190">
            <a:extLst>
              <a:ext uri="{FF2B5EF4-FFF2-40B4-BE49-F238E27FC236}">
                <a16:creationId xmlns:a16="http://schemas.microsoft.com/office/drawing/2014/main" id="{FC0AC65B-9101-7E89-B1E3-C9704892D04D}"/>
              </a:ext>
            </a:extLst>
          </p:cNvPr>
          <p:cNvSpPr/>
          <p:nvPr/>
        </p:nvSpPr>
        <p:spPr>
          <a:xfrm rot="10800000">
            <a:off x="4618801" y="3998327"/>
            <a:ext cx="360000" cy="10605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92" name="直線コネクタ 191">
            <a:extLst>
              <a:ext uri="{FF2B5EF4-FFF2-40B4-BE49-F238E27FC236}">
                <a16:creationId xmlns:a16="http://schemas.microsoft.com/office/drawing/2014/main" id="{FA52AE05-12D4-A40C-22F2-DE2239DBE5BE}"/>
              </a:ext>
            </a:extLst>
          </p:cNvPr>
          <p:cNvCxnSpPr/>
          <p:nvPr/>
        </p:nvCxnSpPr>
        <p:spPr>
          <a:xfrm>
            <a:off x="-2" y="8856157"/>
            <a:ext cx="9601201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3" name="二等辺三角形 192">
            <a:extLst>
              <a:ext uri="{FF2B5EF4-FFF2-40B4-BE49-F238E27FC236}">
                <a16:creationId xmlns:a16="http://schemas.microsoft.com/office/drawing/2014/main" id="{9E9912F5-A225-21F4-A5B2-E19926D8EDC3}"/>
              </a:ext>
            </a:extLst>
          </p:cNvPr>
          <p:cNvSpPr/>
          <p:nvPr/>
        </p:nvSpPr>
        <p:spPr>
          <a:xfrm>
            <a:off x="4610747" y="8760951"/>
            <a:ext cx="360000" cy="10605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6" name="テキスト ボックス 195">
            <a:extLst>
              <a:ext uri="{FF2B5EF4-FFF2-40B4-BE49-F238E27FC236}">
                <a16:creationId xmlns:a16="http://schemas.microsoft.com/office/drawing/2014/main" id="{2FF2C9FF-1D4E-0EEB-87A0-840EC84DC5C7}"/>
              </a:ext>
            </a:extLst>
          </p:cNvPr>
          <p:cNvSpPr txBox="1"/>
          <p:nvPr/>
        </p:nvSpPr>
        <p:spPr>
          <a:xfrm>
            <a:off x="6212480" y="31638"/>
            <a:ext cx="2334889" cy="108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36000" tIns="0" rIns="36000" bIns="0" rtlCol="0" anchor="ctr" anchorCtr="0">
            <a:noAutofit/>
          </a:bodyPr>
          <a:lstStyle/>
          <a:p>
            <a:r>
              <a:rPr kumimoji="1" lang="ja-JP" altLang="en-US" sz="7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社名</a:t>
            </a:r>
            <a:r>
              <a:rPr kumimoji="1" lang="en-US" altLang="ja-JP" sz="7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:</a:t>
            </a:r>
            <a:r>
              <a:rPr kumimoji="1" lang="ja-JP" altLang="en-US" sz="7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　</a:t>
            </a:r>
          </a:p>
        </p:txBody>
      </p:sp>
      <p:sp>
        <p:nvSpPr>
          <p:cNvPr id="197" name="テキスト ボックス 196">
            <a:extLst>
              <a:ext uri="{FF2B5EF4-FFF2-40B4-BE49-F238E27FC236}">
                <a16:creationId xmlns:a16="http://schemas.microsoft.com/office/drawing/2014/main" id="{AEE006E0-AD35-10CC-AC4B-99E0268226AA}"/>
              </a:ext>
            </a:extLst>
          </p:cNvPr>
          <p:cNvSpPr txBox="1"/>
          <p:nvPr/>
        </p:nvSpPr>
        <p:spPr>
          <a:xfrm>
            <a:off x="8547370" y="31638"/>
            <a:ext cx="1000536" cy="108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36000" tIns="0" rIns="36000" bIns="0" rtlCol="0" anchor="ctr" anchorCtr="0">
            <a:noAutofit/>
          </a:bodyPr>
          <a:lstStyle/>
          <a:p>
            <a:pPr algn="ctr"/>
            <a:r>
              <a:rPr kumimoji="1" lang="ja-JP" altLang="en-US" sz="6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作成日</a:t>
            </a:r>
            <a:r>
              <a:rPr kumimoji="1" lang="en-US" altLang="ja-JP" sz="6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:</a:t>
            </a:r>
            <a:r>
              <a:rPr kumimoji="1" lang="ja-JP" altLang="en-US" sz="6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</a:t>
            </a:r>
            <a:r>
              <a:rPr kumimoji="1" lang="en-US" altLang="ja-JP" sz="600" dirty="0" err="1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yyyy</a:t>
            </a:r>
            <a:r>
              <a:rPr kumimoji="1" lang="en-US" altLang="ja-JP" sz="6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/mm/dd</a:t>
            </a:r>
            <a:endParaRPr kumimoji="1" lang="ja-JP" altLang="en-US" sz="6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grpSp>
        <p:nvGrpSpPr>
          <p:cNvPr id="220" name="グループ化 219">
            <a:extLst>
              <a:ext uri="{FF2B5EF4-FFF2-40B4-BE49-F238E27FC236}">
                <a16:creationId xmlns:a16="http://schemas.microsoft.com/office/drawing/2014/main" id="{B0A732FE-5B9F-C41E-7D61-258B3C8C1557}"/>
              </a:ext>
            </a:extLst>
          </p:cNvPr>
          <p:cNvGrpSpPr/>
          <p:nvPr/>
        </p:nvGrpSpPr>
        <p:grpSpPr>
          <a:xfrm>
            <a:off x="-1" y="38011"/>
            <a:ext cx="9545368" cy="3893754"/>
            <a:chOff x="-1" y="38011"/>
            <a:chExt cx="9545368" cy="3893754"/>
          </a:xfrm>
        </p:grpSpPr>
        <p:sp>
          <p:nvSpPr>
            <p:cNvPr id="83" name="四角形: 角を丸くする 82">
              <a:extLst>
                <a:ext uri="{FF2B5EF4-FFF2-40B4-BE49-F238E27FC236}">
                  <a16:creationId xmlns:a16="http://schemas.microsoft.com/office/drawing/2014/main" id="{D88557DB-F3A1-D282-0113-2220DC8CD3B5}"/>
                </a:ext>
              </a:extLst>
            </p:cNvPr>
            <p:cNvSpPr/>
            <p:nvPr/>
          </p:nvSpPr>
          <p:spPr>
            <a:xfrm>
              <a:off x="7661277" y="410214"/>
              <a:ext cx="1884090" cy="738020"/>
            </a:xfrm>
            <a:prstGeom prst="roundRect">
              <a:avLst>
                <a:gd name="adj" fmla="val 7675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四角形: 角を丸くする 83">
              <a:extLst>
                <a:ext uri="{FF2B5EF4-FFF2-40B4-BE49-F238E27FC236}">
                  <a16:creationId xmlns:a16="http://schemas.microsoft.com/office/drawing/2014/main" id="{5C6CF1E7-A94C-D432-6532-C4F4AE1B005E}"/>
                </a:ext>
              </a:extLst>
            </p:cNvPr>
            <p:cNvSpPr/>
            <p:nvPr/>
          </p:nvSpPr>
          <p:spPr>
            <a:xfrm>
              <a:off x="7661277" y="1189326"/>
              <a:ext cx="1884090" cy="674820"/>
            </a:xfrm>
            <a:prstGeom prst="roundRect">
              <a:avLst>
                <a:gd name="adj" fmla="val 7675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E18BFFB7-EF02-9EE9-4F24-790E761AB607}"/>
                </a:ext>
              </a:extLst>
            </p:cNvPr>
            <p:cNvSpPr txBox="1"/>
            <p:nvPr/>
          </p:nvSpPr>
          <p:spPr>
            <a:xfrm>
              <a:off x="243282" y="267396"/>
              <a:ext cx="205184" cy="11592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r"/>
              <a:r>
                <a:rPr kumimoji="1" lang="ja-JP" altLang="en-US" sz="800" u="sng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業務</a:t>
              </a:r>
            </a:p>
            <a:p>
              <a:pPr algn="r"/>
              <a:r>
                <a:rPr kumimoji="1" lang="ja-JP" altLang="en-US" sz="6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どんな業務</a:t>
              </a:r>
              <a:r>
                <a:rPr kumimoji="1" lang="en-US" altLang="ja-JP" sz="6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?</a:t>
              </a:r>
              <a:endParaRPr kumimoji="1" lang="ja-JP" altLang="en-US" sz="600" dirty="0">
                <a:latin typeface="BIZ UDP明朝 Medium" panose="02020500000000000000" pitchFamily="18" charset="-128"/>
                <a:ea typeface="BIZ UDP明朝 Medium" panose="02020500000000000000" pitchFamily="18" charset="-128"/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9F099F9C-FD01-96BD-42C8-3122D3D22442}"/>
                </a:ext>
              </a:extLst>
            </p:cNvPr>
            <p:cNvSpPr txBox="1"/>
            <p:nvPr/>
          </p:nvSpPr>
          <p:spPr>
            <a:xfrm>
              <a:off x="203573" y="708476"/>
              <a:ext cx="239514" cy="27063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r"/>
              <a:r>
                <a:rPr kumimoji="1" lang="ja-JP" altLang="en-US" sz="800" u="sng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業務内容</a:t>
              </a:r>
            </a:p>
            <a:p>
              <a:pPr algn="r"/>
              <a:r>
                <a:rPr kumimoji="1" lang="ja-JP" altLang="en-US" sz="6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具体的に</a:t>
              </a:r>
            </a:p>
            <a:p>
              <a:pPr algn="r"/>
              <a:r>
                <a:rPr kumimoji="1" lang="ja-JP" altLang="en-US" sz="6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何をして</a:t>
              </a:r>
            </a:p>
            <a:p>
              <a:pPr algn="r"/>
              <a:r>
                <a:rPr kumimoji="1" lang="ja-JP" altLang="en-US" sz="6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いますか</a:t>
              </a:r>
              <a:r>
                <a:rPr kumimoji="1" lang="en-US" altLang="ja-JP" sz="6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?</a:t>
              </a: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5FCF1865-A261-97F1-A717-4AC8A39D1E81}"/>
                </a:ext>
              </a:extLst>
            </p:cNvPr>
            <p:cNvSpPr txBox="1"/>
            <p:nvPr/>
          </p:nvSpPr>
          <p:spPr>
            <a:xfrm>
              <a:off x="88823" y="1398518"/>
              <a:ext cx="354264" cy="2318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r"/>
              <a:r>
                <a:rPr kumimoji="1" lang="ja-JP" altLang="en-US" sz="800" u="sng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差別化</a:t>
              </a:r>
            </a:p>
            <a:p>
              <a:pPr algn="r"/>
              <a:r>
                <a:rPr kumimoji="1" lang="ja-JP" altLang="en-US" sz="800" u="sng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ポイント</a:t>
              </a:r>
              <a:endParaRPr kumimoji="1" lang="en-US" altLang="ja-JP" sz="800" u="sng" dirty="0">
                <a:latin typeface="BIZ UDP明朝 Medium" panose="02020500000000000000" pitchFamily="18" charset="-128"/>
                <a:ea typeface="BIZ UDP明朝 Medium" panose="02020500000000000000" pitchFamily="18" charset="-128"/>
              </a:endParaRPr>
            </a:p>
            <a:p>
              <a:pPr algn="r"/>
              <a:r>
                <a:rPr kumimoji="1" lang="ja-JP" altLang="en-US" sz="6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他社と違う</a:t>
              </a:r>
            </a:p>
            <a:p>
              <a:pPr algn="r"/>
              <a:r>
                <a:rPr kumimoji="1" lang="ja-JP" altLang="en-US" sz="6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特徴は</a:t>
              </a:r>
              <a:r>
                <a:rPr kumimoji="1" lang="en-US" altLang="ja-JP" sz="6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?</a:t>
              </a:r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3866D0B4-F71C-BED9-AED5-D56BEC6F99F3}"/>
                </a:ext>
              </a:extLst>
            </p:cNvPr>
            <p:cNvSpPr txBox="1"/>
            <p:nvPr/>
          </p:nvSpPr>
          <p:spPr>
            <a:xfrm>
              <a:off x="7668426" y="259234"/>
              <a:ext cx="205184" cy="2318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kumimoji="1" lang="ja-JP" altLang="en-US" sz="800" u="sng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提供物</a:t>
              </a:r>
              <a:r>
                <a:rPr kumimoji="1" lang="ja-JP" altLang="en-US" sz="6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 具体的な製品</a:t>
              </a:r>
              <a:r>
                <a:rPr kumimoji="1" lang="en-US" altLang="ja-JP" sz="6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/</a:t>
              </a:r>
              <a:r>
                <a:rPr kumimoji="1" lang="ja-JP" altLang="en-US" sz="6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サービスは、どんなものですか</a:t>
              </a:r>
              <a:r>
                <a:rPr kumimoji="1" lang="en-US" altLang="ja-JP" sz="6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?</a:t>
              </a:r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127475EA-B3B7-2758-CD9B-EC1E221AE206}"/>
                </a:ext>
              </a:extLst>
            </p:cNvPr>
            <p:cNvSpPr txBox="1"/>
            <p:nvPr/>
          </p:nvSpPr>
          <p:spPr>
            <a:xfrm>
              <a:off x="7692781" y="1913591"/>
              <a:ext cx="205184" cy="2318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kumimoji="1" lang="ja-JP" altLang="en-US" sz="800" u="sng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提供価値</a:t>
              </a:r>
              <a:endParaRPr kumimoji="1" lang="en-US" altLang="ja-JP" sz="600" dirty="0">
                <a:latin typeface="BIZ UDP明朝 Medium" panose="02020500000000000000" pitchFamily="18" charset="-128"/>
                <a:ea typeface="BIZ UDP明朝 Medium" panose="02020500000000000000" pitchFamily="18" charset="-128"/>
              </a:endParaRPr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88556F5C-AD8B-E041-0001-1BB399879C2A}"/>
                </a:ext>
              </a:extLst>
            </p:cNvPr>
            <p:cNvSpPr txBox="1"/>
            <p:nvPr/>
          </p:nvSpPr>
          <p:spPr>
            <a:xfrm>
              <a:off x="0" y="38011"/>
              <a:ext cx="508184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tabLst>
                  <a:tab pos="2689225" algn="l"/>
                </a:tabLst>
              </a:pPr>
              <a:r>
                <a:rPr kumimoji="1" lang="en-US" altLang="ja-JP" sz="8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【</a:t>
              </a:r>
              <a:r>
                <a:rPr kumimoji="1" lang="ja-JP" altLang="en-US" sz="8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現在</a:t>
              </a:r>
              <a:r>
                <a:rPr kumimoji="1" lang="en-US" altLang="ja-JP" sz="8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】</a:t>
              </a:r>
              <a:r>
                <a:rPr kumimoji="1" lang="ja-JP" altLang="en-US" sz="8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自社の中では、どんな業務の流れで、製品</a:t>
              </a:r>
              <a:r>
                <a:rPr kumimoji="1" lang="en-US" altLang="ja-JP" sz="8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/</a:t>
              </a:r>
              <a:r>
                <a:rPr kumimoji="1" lang="ja-JP" altLang="en-US" sz="8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サービスをつくっていますか</a:t>
              </a:r>
              <a:r>
                <a:rPr kumimoji="1" lang="en-US" altLang="ja-JP" sz="8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?</a:t>
              </a:r>
              <a:r>
                <a:rPr kumimoji="1" lang="ja-JP" altLang="en-US" sz="8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　それは、他社とどう違いますか</a:t>
              </a:r>
              <a:r>
                <a:rPr kumimoji="1" lang="en-US" altLang="ja-JP" sz="8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?</a:t>
              </a:r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1F1FADDA-98A8-0CC9-0C6A-88525A5EF01C}"/>
                </a:ext>
              </a:extLst>
            </p:cNvPr>
            <p:cNvSpPr txBox="1"/>
            <p:nvPr/>
          </p:nvSpPr>
          <p:spPr>
            <a:xfrm>
              <a:off x="-1" y="3716321"/>
              <a:ext cx="475162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tabLst>
                  <a:tab pos="2689225" algn="l"/>
                </a:tabLst>
              </a:pPr>
              <a:r>
                <a:rPr kumimoji="1" lang="en-US" altLang="ja-JP" sz="8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【</a:t>
              </a:r>
              <a:r>
                <a:rPr kumimoji="1" lang="ja-JP" altLang="en-US" sz="8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現在</a:t>
              </a:r>
              <a:r>
                <a:rPr kumimoji="1" lang="en-US" altLang="ja-JP" sz="8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】</a:t>
              </a:r>
              <a:r>
                <a:rPr kumimoji="1" lang="ja-JP" altLang="en-US" sz="8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社外との関係では、どのような流れになっていますか</a:t>
              </a:r>
              <a:r>
                <a:rPr kumimoji="1" lang="en-US" altLang="ja-JP" sz="8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?</a:t>
              </a:r>
              <a:r>
                <a:rPr kumimoji="1" lang="ja-JP" altLang="en-US" sz="8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　そこには、何か特別な理由がありますか</a:t>
              </a:r>
              <a:r>
                <a:rPr kumimoji="1" lang="en-US" altLang="ja-JP" sz="8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?</a:t>
              </a: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7A559135-02AA-FFAA-5410-B04E8097253A}"/>
                </a:ext>
              </a:extLst>
            </p:cNvPr>
            <p:cNvSpPr txBox="1"/>
            <p:nvPr/>
          </p:nvSpPr>
          <p:spPr>
            <a:xfrm>
              <a:off x="104960" y="2537886"/>
              <a:ext cx="354264" cy="2318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r"/>
              <a:r>
                <a:rPr kumimoji="1" lang="ja-JP" altLang="en-US" sz="800" u="sng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社名</a:t>
              </a:r>
            </a:p>
            <a:p>
              <a:pPr algn="r"/>
              <a:r>
                <a:rPr kumimoji="1" lang="ja-JP" altLang="en-US" sz="800" u="sng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取引内容</a:t>
              </a:r>
            </a:p>
            <a:p>
              <a:pPr algn="r"/>
              <a:r>
                <a:rPr kumimoji="1" lang="ja-JP" altLang="en-US" sz="800" u="sng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金額等</a:t>
              </a:r>
              <a:endParaRPr kumimoji="1" lang="en-US" altLang="ja-JP" sz="800" u="sng" dirty="0">
                <a:latin typeface="BIZ UDP明朝 Medium" panose="02020500000000000000" pitchFamily="18" charset="-128"/>
                <a:ea typeface="BIZ UDP明朝 Medium" panose="02020500000000000000" pitchFamily="18" charset="-128"/>
              </a:endParaRPr>
            </a:p>
            <a:p>
              <a:pPr algn="r"/>
              <a:r>
                <a:rPr kumimoji="1" lang="ja-JP" altLang="en-US" sz="6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具体的な</a:t>
              </a:r>
            </a:p>
            <a:p>
              <a:pPr algn="r"/>
              <a:r>
                <a:rPr kumimoji="1" lang="ja-JP" altLang="en-US" sz="6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取引内容は</a:t>
              </a:r>
              <a:r>
                <a:rPr kumimoji="1" lang="en-US" altLang="ja-JP" sz="6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?</a:t>
              </a:r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E7AD849B-4B32-F2C1-85CB-1AE59773AFCB}"/>
                </a:ext>
              </a:extLst>
            </p:cNvPr>
            <p:cNvSpPr txBox="1"/>
            <p:nvPr/>
          </p:nvSpPr>
          <p:spPr>
            <a:xfrm>
              <a:off x="104960" y="3272238"/>
              <a:ext cx="354264" cy="2318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r"/>
              <a:r>
                <a:rPr kumimoji="1" lang="ja-JP" altLang="en-US" sz="800" u="sng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選定理由</a:t>
              </a:r>
            </a:p>
            <a:p>
              <a:pPr algn="r"/>
              <a:r>
                <a:rPr kumimoji="1" lang="ja-JP" altLang="en-US" sz="6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その会社を</a:t>
              </a:r>
            </a:p>
            <a:p>
              <a:pPr algn="r"/>
              <a:r>
                <a:rPr kumimoji="1" lang="ja-JP" altLang="en-US" sz="6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選んでいる</a:t>
              </a:r>
            </a:p>
            <a:p>
              <a:pPr algn="r"/>
              <a:r>
                <a:rPr kumimoji="1" lang="ja-JP" altLang="en-US" sz="6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理由は</a:t>
              </a:r>
              <a:r>
                <a:rPr kumimoji="1" lang="en-US" altLang="ja-JP" sz="6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?</a:t>
              </a:r>
            </a:p>
          </p:txBody>
        </p:sp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D03F0A27-F746-565F-A120-70C23676FDB8}"/>
                </a:ext>
              </a:extLst>
            </p:cNvPr>
            <p:cNvSpPr txBox="1"/>
            <p:nvPr/>
          </p:nvSpPr>
          <p:spPr>
            <a:xfrm>
              <a:off x="4875622" y="2537886"/>
              <a:ext cx="354264" cy="2318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r"/>
              <a:r>
                <a:rPr kumimoji="1" lang="ja-JP" altLang="en-US" sz="800" u="sng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対象</a:t>
              </a:r>
            </a:p>
            <a:p>
              <a:pPr algn="r"/>
              <a:r>
                <a:rPr kumimoji="1" lang="ja-JP" altLang="en-US" sz="800" u="sng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取引内容</a:t>
              </a:r>
            </a:p>
            <a:p>
              <a:pPr algn="r"/>
              <a:r>
                <a:rPr kumimoji="1" lang="ja-JP" altLang="en-US" sz="800" u="sng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金額等</a:t>
              </a:r>
              <a:endParaRPr kumimoji="1" lang="en-US" altLang="ja-JP" sz="800" u="sng" dirty="0">
                <a:latin typeface="BIZ UDP明朝 Medium" panose="02020500000000000000" pitchFamily="18" charset="-128"/>
                <a:ea typeface="BIZ UDP明朝 Medium" panose="02020500000000000000" pitchFamily="18" charset="-128"/>
              </a:endParaRPr>
            </a:p>
            <a:p>
              <a:pPr algn="r"/>
              <a:r>
                <a:rPr kumimoji="1" lang="ja-JP" altLang="en-US" sz="6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具体的な</a:t>
              </a:r>
            </a:p>
            <a:p>
              <a:pPr algn="r"/>
              <a:r>
                <a:rPr kumimoji="1" lang="ja-JP" altLang="en-US" sz="6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取引内容は</a:t>
              </a:r>
              <a:r>
                <a:rPr kumimoji="1" lang="en-US" altLang="ja-JP" sz="6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?</a:t>
              </a:r>
            </a:p>
          </p:txBody>
        </p:sp>
        <p:sp>
          <p:nvSpPr>
            <p:cNvPr id="58" name="テキスト ボックス 57">
              <a:extLst>
                <a:ext uri="{FF2B5EF4-FFF2-40B4-BE49-F238E27FC236}">
                  <a16:creationId xmlns:a16="http://schemas.microsoft.com/office/drawing/2014/main" id="{0FE2EF9C-5DC2-477E-AAB4-7922EE595D53}"/>
                </a:ext>
              </a:extLst>
            </p:cNvPr>
            <p:cNvSpPr txBox="1"/>
            <p:nvPr/>
          </p:nvSpPr>
          <p:spPr>
            <a:xfrm>
              <a:off x="4875622" y="3245618"/>
              <a:ext cx="354264" cy="2318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r"/>
              <a:r>
                <a:rPr kumimoji="1" lang="ja-JP" altLang="en-US" sz="800" u="sng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選定理由</a:t>
              </a:r>
            </a:p>
            <a:p>
              <a:pPr algn="r"/>
              <a:r>
                <a:rPr kumimoji="1" lang="ja-JP" altLang="en-US" sz="6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当社が</a:t>
              </a:r>
            </a:p>
            <a:p>
              <a:pPr algn="r"/>
              <a:r>
                <a:rPr kumimoji="1" lang="ja-JP" altLang="en-US" sz="6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選ばれている</a:t>
              </a:r>
            </a:p>
            <a:p>
              <a:pPr algn="r"/>
              <a:r>
                <a:rPr kumimoji="1" lang="ja-JP" altLang="en-US" sz="6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理由は</a:t>
              </a:r>
              <a:r>
                <a:rPr kumimoji="1" lang="en-US" altLang="ja-JP" sz="6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?</a:t>
              </a:r>
            </a:p>
          </p:txBody>
        </p:sp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8A7EE783-747A-7B01-6BE7-43194A2BA901}"/>
                </a:ext>
              </a:extLst>
            </p:cNvPr>
            <p:cNvGrpSpPr/>
            <p:nvPr/>
          </p:nvGrpSpPr>
          <p:grpSpPr>
            <a:xfrm>
              <a:off x="481192" y="271474"/>
              <a:ext cx="1449608" cy="1651590"/>
              <a:chOff x="481192" y="280507"/>
              <a:chExt cx="1449608" cy="1651590"/>
            </a:xfrm>
          </p:grpSpPr>
          <p:sp>
            <p:nvSpPr>
              <p:cNvPr id="4" name="四角形: 角を丸くする 3">
                <a:extLst>
                  <a:ext uri="{FF2B5EF4-FFF2-40B4-BE49-F238E27FC236}">
                    <a16:creationId xmlns:a16="http://schemas.microsoft.com/office/drawing/2014/main" id="{EC6701A8-51E3-29B3-E282-9156110F9CF1}"/>
                  </a:ext>
                </a:extLst>
              </p:cNvPr>
              <p:cNvSpPr/>
              <p:nvPr/>
            </p:nvSpPr>
            <p:spPr>
              <a:xfrm>
                <a:off x="481192" y="1093993"/>
                <a:ext cx="1352632" cy="838104"/>
              </a:xfrm>
              <a:prstGeom prst="roundRect">
                <a:avLst>
                  <a:gd name="adj" fmla="val 7675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" name="四角形: 角を丸くする 2">
                <a:extLst>
                  <a:ext uri="{FF2B5EF4-FFF2-40B4-BE49-F238E27FC236}">
                    <a16:creationId xmlns:a16="http://schemas.microsoft.com/office/drawing/2014/main" id="{EA99A9EA-555D-D72F-603E-C168A70A8F96}"/>
                  </a:ext>
                </a:extLst>
              </p:cNvPr>
              <p:cNvSpPr/>
              <p:nvPr/>
            </p:nvSpPr>
            <p:spPr>
              <a:xfrm>
                <a:off x="481192" y="280507"/>
                <a:ext cx="1352632" cy="37103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矢印: 山形 8">
                <a:extLst>
                  <a:ext uri="{FF2B5EF4-FFF2-40B4-BE49-F238E27FC236}">
                    <a16:creationId xmlns:a16="http://schemas.microsoft.com/office/drawing/2014/main" id="{04A0B1EE-4DA0-BF19-D4E6-45DBAB64753B}"/>
                  </a:ext>
                </a:extLst>
              </p:cNvPr>
              <p:cNvSpPr/>
              <p:nvPr/>
            </p:nvSpPr>
            <p:spPr>
              <a:xfrm>
                <a:off x="1668545" y="515632"/>
                <a:ext cx="262255" cy="759600"/>
              </a:xfrm>
              <a:prstGeom prst="chevron">
                <a:avLst>
                  <a:gd name="adj" fmla="val 3286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3175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443FDB0C-6182-078A-0E05-931E5EA61D22}"/>
                  </a:ext>
                </a:extLst>
              </p:cNvPr>
              <p:cNvSpPr/>
              <p:nvPr/>
            </p:nvSpPr>
            <p:spPr>
              <a:xfrm>
                <a:off x="481192" y="515631"/>
                <a:ext cx="1352632" cy="75960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4" name="グループ化 43">
              <a:extLst>
                <a:ext uri="{FF2B5EF4-FFF2-40B4-BE49-F238E27FC236}">
                  <a16:creationId xmlns:a16="http://schemas.microsoft.com/office/drawing/2014/main" id="{38811C67-98B4-2D0F-9F6B-5999556A52B2}"/>
                </a:ext>
              </a:extLst>
            </p:cNvPr>
            <p:cNvGrpSpPr/>
            <p:nvPr/>
          </p:nvGrpSpPr>
          <p:grpSpPr>
            <a:xfrm>
              <a:off x="1908419" y="271474"/>
              <a:ext cx="1449608" cy="1651590"/>
              <a:chOff x="481192" y="280507"/>
              <a:chExt cx="1449608" cy="1651590"/>
            </a:xfrm>
          </p:grpSpPr>
          <p:sp>
            <p:nvSpPr>
              <p:cNvPr id="48" name="四角形: 角を丸くする 47">
                <a:extLst>
                  <a:ext uri="{FF2B5EF4-FFF2-40B4-BE49-F238E27FC236}">
                    <a16:creationId xmlns:a16="http://schemas.microsoft.com/office/drawing/2014/main" id="{A74240DC-745C-2366-438E-1B03274CFAFD}"/>
                  </a:ext>
                </a:extLst>
              </p:cNvPr>
              <p:cNvSpPr/>
              <p:nvPr/>
            </p:nvSpPr>
            <p:spPr>
              <a:xfrm>
                <a:off x="481192" y="1093993"/>
                <a:ext cx="1352632" cy="838104"/>
              </a:xfrm>
              <a:prstGeom prst="roundRect">
                <a:avLst>
                  <a:gd name="adj" fmla="val 7675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四角形: 角を丸くする 51">
                <a:extLst>
                  <a:ext uri="{FF2B5EF4-FFF2-40B4-BE49-F238E27FC236}">
                    <a16:creationId xmlns:a16="http://schemas.microsoft.com/office/drawing/2014/main" id="{2E0E33D4-5371-D1BE-E5F4-82F7321716A3}"/>
                  </a:ext>
                </a:extLst>
              </p:cNvPr>
              <p:cNvSpPr/>
              <p:nvPr/>
            </p:nvSpPr>
            <p:spPr>
              <a:xfrm>
                <a:off x="481192" y="280507"/>
                <a:ext cx="1352632" cy="37103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矢印: 山形 52">
                <a:extLst>
                  <a:ext uri="{FF2B5EF4-FFF2-40B4-BE49-F238E27FC236}">
                    <a16:creationId xmlns:a16="http://schemas.microsoft.com/office/drawing/2014/main" id="{8D017D9A-9CFD-67FB-F6DE-9FD82F387702}"/>
                  </a:ext>
                </a:extLst>
              </p:cNvPr>
              <p:cNvSpPr/>
              <p:nvPr/>
            </p:nvSpPr>
            <p:spPr>
              <a:xfrm>
                <a:off x="1668545" y="515632"/>
                <a:ext cx="262255" cy="759600"/>
              </a:xfrm>
              <a:prstGeom prst="chevron">
                <a:avLst>
                  <a:gd name="adj" fmla="val 3286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3175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正方形/長方形 53">
                <a:extLst>
                  <a:ext uri="{FF2B5EF4-FFF2-40B4-BE49-F238E27FC236}">
                    <a16:creationId xmlns:a16="http://schemas.microsoft.com/office/drawing/2014/main" id="{E0A46142-69FE-0D5F-3C3F-BEDDD9DC3534}"/>
                  </a:ext>
                </a:extLst>
              </p:cNvPr>
              <p:cNvSpPr/>
              <p:nvPr/>
            </p:nvSpPr>
            <p:spPr>
              <a:xfrm>
                <a:off x="481192" y="515631"/>
                <a:ext cx="1352632" cy="75960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5" name="グループ化 54">
              <a:extLst>
                <a:ext uri="{FF2B5EF4-FFF2-40B4-BE49-F238E27FC236}">
                  <a16:creationId xmlns:a16="http://schemas.microsoft.com/office/drawing/2014/main" id="{AED9F04F-935D-4177-2B59-C3802AFC254C}"/>
                </a:ext>
              </a:extLst>
            </p:cNvPr>
            <p:cNvGrpSpPr/>
            <p:nvPr/>
          </p:nvGrpSpPr>
          <p:grpSpPr>
            <a:xfrm>
              <a:off x="3335646" y="271474"/>
              <a:ext cx="1449608" cy="1651590"/>
              <a:chOff x="481192" y="280507"/>
              <a:chExt cx="1449608" cy="1651590"/>
            </a:xfrm>
          </p:grpSpPr>
          <p:sp>
            <p:nvSpPr>
              <p:cNvPr id="62" name="四角形: 角を丸くする 61">
                <a:extLst>
                  <a:ext uri="{FF2B5EF4-FFF2-40B4-BE49-F238E27FC236}">
                    <a16:creationId xmlns:a16="http://schemas.microsoft.com/office/drawing/2014/main" id="{6CF39648-F663-C080-C031-18BF5750C6ED}"/>
                  </a:ext>
                </a:extLst>
              </p:cNvPr>
              <p:cNvSpPr/>
              <p:nvPr/>
            </p:nvSpPr>
            <p:spPr>
              <a:xfrm>
                <a:off x="481192" y="1093993"/>
                <a:ext cx="1352632" cy="838104"/>
              </a:xfrm>
              <a:prstGeom prst="roundRect">
                <a:avLst>
                  <a:gd name="adj" fmla="val 7675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四角形: 角を丸くする 62">
                <a:extLst>
                  <a:ext uri="{FF2B5EF4-FFF2-40B4-BE49-F238E27FC236}">
                    <a16:creationId xmlns:a16="http://schemas.microsoft.com/office/drawing/2014/main" id="{42F7E614-CB40-3452-1A49-4FF30AC9650E}"/>
                  </a:ext>
                </a:extLst>
              </p:cNvPr>
              <p:cNvSpPr/>
              <p:nvPr/>
            </p:nvSpPr>
            <p:spPr>
              <a:xfrm>
                <a:off x="481192" y="280507"/>
                <a:ext cx="1352632" cy="37103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矢印: 山形 63">
                <a:extLst>
                  <a:ext uri="{FF2B5EF4-FFF2-40B4-BE49-F238E27FC236}">
                    <a16:creationId xmlns:a16="http://schemas.microsoft.com/office/drawing/2014/main" id="{073AA92E-D834-0801-869E-523B53E955F2}"/>
                  </a:ext>
                </a:extLst>
              </p:cNvPr>
              <p:cNvSpPr/>
              <p:nvPr/>
            </p:nvSpPr>
            <p:spPr>
              <a:xfrm>
                <a:off x="1668545" y="515632"/>
                <a:ext cx="262255" cy="759600"/>
              </a:xfrm>
              <a:prstGeom prst="chevron">
                <a:avLst>
                  <a:gd name="adj" fmla="val 3286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3175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正方形/長方形 64">
                <a:extLst>
                  <a:ext uri="{FF2B5EF4-FFF2-40B4-BE49-F238E27FC236}">
                    <a16:creationId xmlns:a16="http://schemas.microsoft.com/office/drawing/2014/main" id="{43BD0880-5A95-619F-FDC4-E2219F2AE825}"/>
                  </a:ext>
                </a:extLst>
              </p:cNvPr>
              <p:cNvSpPr/>
              <p:nvPr/>
            </p:nvSpPr>
            <p:spPr>
              <a:xfrm>
                <a:off x="481192" y="515631"/>
                <a:ext cx="1352632" cy="75960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6" name="グループ化 65">
              <a:extLst>
                <a:ext uri="{FF2B5EF4-FFF2-40B4-BE49-F238E27FC236}">
                  <a16:creationId xmlns:a16="http://schemas.microsoft.com/office/drawing/2014/main" id="{1755BC43-539D-5D0B-5BC9-E084A1471B55}"/>
                </a:ext>
              </a:extLst>
            </p:cNvPr>
            <p:cNvGrpSpPr/>
            <p:nvPr/>
          </p:nvGrpSpPr>
          <p:grpSpPr>
            <a:xfrm>
              <a:off x="4762873" y="271474"/>
              <a:ext cx="1449608" cy="1651590"/>
              <a:chOff x="481192" y="280507"/>
              <a:chExt cx="1449608" cy="1651590"/>
            </a:xfrm>
          </p:grpSpPr>
          <p:sp>
            <p:nvSpPr>
              <p:cNvPr id="67" name="四角形: 角を丸くする 66">
                <a:extLst>
                  <a:ext uri="{FF2B5EF4-FFF2-40B4-BE49-F238E27FC236}">
                    <a16:creationId xmlns:a16="http://schemas.microsoft.com/office/drawing/2014/main" id="{94223E6D-AFA7-BED6-D7C1-C07053EE2110}"/>
                  </a:ext>
                </a:extLst>
              </p:cNvPr>
              <p:cNvSpPr/>
              <p:nvPr/>
            </p:nvSpPr>
            <p:spPr>
              <a:xfrm>
                <a:off x="481192" y="1093993"/>
                <a:ext cx="1352632" cy="838104"/>
              </a:xfrm>
              <a:prstGeom prst="roundRect">
                <a:avLst>
                  <a:gd name="adj" fmla="val 7675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" name="四角形: 角を丸くする 68">
                <a:extLst>
                  <a:ext uri="{FF2B5EF4-FFF2-40B4-BE49-F238E27FC236}">
                    <a16:creationId xmlns:a16="http://schemas.microsoft.com/office/drawing/2014/main" id="{72A177E5-E6F5-F20B-D050-B4330FE8542E}"/>
                  </a:ext>
                </a:extLst>
              </p:cNvPr>
              <p:cNvSpPr/>
              <p:nvPr/>
            </p:nvSpPr>
            <p:spPr>
              <a:xfrm>
                <a:off x="481192" y="280507"/>
                <a:ext cx="1352632" cy="37103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矢印: 山形 69">
                <a:extLst>
                  <a:ext uri="{FF2B5EF4-FFF2-40B4-BE49-F238E27FC236}">
                    <a16:creationId xmlns:a16="http://schemas.microsoft.com/office/drawing/2014/main" id="{87AE6F59-274B-468A-FCA6-8C6DBC841EB2}"/>
                  </a:ext>
                </a:extLst>
              </p:cNvPr>
              <p:cNvSpPr/>
              <p:nvPr/>
            </p:nvSpPr>
            <p:spPr>
              <a:xfrm>
                <a:off x="1668545" y="515632"/>
                <a:ext cx="262255" cy="759600"/>
              </a:xfrm>
              <a:prstGeom prst="chevron">
                <a:avLst>
                  <a:gd name="adj" fmla="val 3286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3175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正方形/長方形 70">
                <a:extLst>
                  <a:ext uri="{FF2B5EF4-FFF2-40B4-BE49-F238E27FC236}">
                    <a16:creationId xmlns:a16="http://schemas.microsoft.com/office/drawing/2014/main" id="{79654AD2-1930-7F81-8578-76380C635F98}"/>
                  </a:ext>
                </a:extLst>
              </p:cNvPr>
              <p:cNvSpPr/>
              <p:nvPr/>
            </p:nvSpPr>
            <p:spPr>
              <a:xfrm>
                <a:off x="481192" y="515631"/>
                <a:ext cx="1352632" cy="75960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2" name="グループ化 71">
              <a:extLst>
                <a:ext uri="{FF2B5EF4-FFF2-40B4-BE49-F238E27FC236}">
                  <a16:creationId xmlns:a16="http://schemas.microsoft.com/office/drawing/2014/main" id="{00B19E32-D9F8-4ABB-512D-42498427A621}"/>
                </a:ext>
              </a:extLst>
            </p:cNvPr>
            <p:cNvGrpSpPr/>
            <p:nvPr/>
          </p:nvGrpSpPr>
          <p:grpSpPr>
            <a:xfrm>
              <a:off x="6190101" y="271474"/>
              <a:ext cx="1449608" cy="1651590"/>
              <a:chOff x="481192" y="280507"/>
              <a:chExt cx="1449608" cy="1651590"/>
            </a:xfrm>
          </p:grpSpPr>
          <p:sp>
            <p:nvSpPr>
              <p:cNvPr id="73" name="四角形: 角を丸くする 72">
                <a:extLst>
                  <a:ext uri="{FF2B5EF4-FFF2-40B4-BE49-F238E27FC236}">
                    <a16:creationId xmlns:a16="http://schemas.microsoft.com/office/drawing/2014/main" id="{0292E3E8-3228-DD43-D04D-226076B93B8E}"/>
                  </a:ext>
                </a:extLst>
              </p:cNvPr>
              <p:cNvSpPr/>
              <p:nvPr/>
            </p:nvSpPr>
            <p:spPr>
              <a:xfrm>
                <a:off x="481192" y="1093993"/>
                <a:ext cx="1352632" cy="838104"/>
              </a:xfrm>
              <a:prstGeom prst="roundRect">
                <a:avLst>
                  <a:gd name="adj" fmla="val 7675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四角形: 角を丸くする 73">
                <a:extLst>
                  <a:ext uri="{FF2B5EF4-FFF2-40B4-BE49-F238E27FC236}">
                    <a16:creationId xmlns:a16="http://schemas.microsoft.com/office/drawing/2014/main" id="{4D4BD0C8-EC09-FF3D-528C-77FE7C37E424}"/>
                  </a:ext>
                </a:extLst>
              </p:cNvPr>
              <p:cNvSpPr/>
              <p:nvPr/>
            </p:nvSpPr>
            <p:spPr>
              <a:xfrm>
                <a:off x="481192" y="280507"/>
                <a:ext cx="1352632" cy="37103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" name="矢印: 山形 76">
                <a:extLst>
                  <a:ext uri="{FF2B5EF4-FFF2-40B4-BE49-F238E27FC236}">
                    <a16:creationId xmlns:a16="http://schemas.microsoft.com/office/drawing/2014/main" id="{7CF4BF2F-FC8C-4FD4-1B0D-A093FEEA1A33}"/>
                  </a:ext>
                </a:extLst>
              </p:cNvPr>
              <p:cNvSpPr/>
              <p:nvPr/>
            </p:nvSpPr>
            <p:spPr>
              <a:xfrm>
                <a:off x="1668545" y="515632"/>
                <a:ext cx="262255" cy="759600"/>
              </a:xfrm>
              <a:prstGeom prst="chevron">
                <a:avLst>
                  <a:gd name="adj" fmla="val 3286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3175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正方形/長方形 77">
                <a:extLst>
                  <a:ext uri="{FF2B5EF4-FFF2-40B4-BE49-F238E27FC236}">
                    <a16:creationId xmlns:a16="http://schemas.microsoft.com/office/drawing/2014/main" id="{1D7B8CFC-C4A7-5929-06B8-92295C2C08CD}"/>
                  </a:ext>
                </a:extLst>
              </p:cNvPr>
              <p:cNvSpPr/>
              <p:nvPr/>
            </p:nvSpPr>
            <p:spPr>
              <a:xfrm>
                <a:off x="481192" y="515631"/>
                <a:ext cx="1352632" cy="75960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id="{DC7A8285-1635-4C10-017D-90E363D5A7AB}"/>
                </a:ext>
              </a:extLst>
            </p:cNvPr>
            <p:cNvSpPr txBox="1"/>
            <p:nvPr/>
          </p:nvSpPr>
          <p:spPr>
            <a:xfrm>
              <a:off x="8144631" y="1911874"/>
              <a:ext cx="205184" cy="16868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kumimoji="1" lang="ja-JP" altLang="en-US" sz="6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製品</a:t>
              </a:r>
              <a:r>
                <a:rPr kumimoji="1" lang="en-US" altLang="ja-JP" sz="6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/</a:t>
              </a:r>
              <a:r>
                <a:rPr kumimoji="1" lang="ja-JP" altLang="en-US" sz="6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サービスで、お客様にどんな感動や</a:t>
              </a:r>
            </a:p>
            <a:p>
              <a:r>
                <a:rPr kumimoji="1" lang="ja-JP" altLang="en-US" sz="6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どんな課題の解決を実現していますか</a:t>
              </a:r>
              <a:r>
                <a:rPr kumimoji="1" lang="en-US" altLang="ja-JP" sz="6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?</a:t>
              </a:r>
            </a:p>
          </p:txBody>
        </p:sp>
        <p:sp>
          <p:nvSpPr>
            <p:cNvPr id="86" name="矢印: 上下 85">
              <a:extLst>
                <a:ext uri="{FF2B5EF4-FFF2-40B4-BE49-F238E27FC236}">
                  <a16:creationId xmlns:a16="http://schemas.microsoft.com/office/drawing/2014/main" id="{C8A8250A-5EFD-85B3-F780-02B6AD1CA028}"/>
                </a:ext>
              </a:extLst>
            </p:cNvPr>
            <p:cNvSpPr/>
            <p:nvPr/>
          </p:nvSpPr>
          <p:spPr>
            <a:xfrm>
              <a:off x="8547370" y="1099604"/>
              <a:ext cx="111904" cy="130050"/>
            </a:xfrm>
            <a:prstGeom prst="upDownArrow">
              <a:avLst>
                <a:gd name="adj1" fmla="val 55630"/>
                <a:gd name="adj2" fmla="val 33152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15" name="グループ化 114">
              <a:extLst>
                <a:ext uri="{FF2B5EF4-FFF2-40B4-BE49-F238E27FC236}">
                  <a16:creationId xmlns:a16="http://schemas.microsoft.com/office/drawing/2014/main" id="{002F7728-A710-A476-7752-C577A407C8C5}"/>
                </a:ext>
              </a:extLst>
            </p:cNvPr>
            <p:cNvGrpSpPr/>
            <p:nvPr/>
          </p:nvGrpSpPr>
          <p:grpSpPr>
            <a:xfrm>
              <a:off x="469088" y="2198485"/>
              <a:ext cx="2026792" cy="1522443"/>
              <a:chOff x="481192" y="290333"/>
              <a:chExt cx="1352632" cy="1522443"/>
            </a:xfrm>
          </p:grpSpPr>
          <p:sp>
            <p:nvSpPr>
              <p:cNvPr id="118" name="矢印: 山形 117">
                <a:extLst>
                  <a:ext uri="{FF2B5EF4-FFF2-40B4-BE49-F238E27FC236}">
                    <a16:creationId xmlns:a16="http://schemas.microsoft.com/office/drawing/2014/main" id="{B09FDDCF-490B-036B-2F2A-DEBF7AD00578}"/>
                  </a:ext>
                </a:extLst>
              </p:cNvPr>
              <p:cNvSpPr/>
              <p:nvPr/>
            </p:nvSpPr>
            <p:spPr>
              <a:xfrm rot="16200000">
                <a:off x="1015969" y="41661"/>
                <a:ext cx="262255" cy="759600"/>
              </a:xfrm>
              <a:prstGeom prst="chevron">
                <a:avLst>
                  <a:gd name="adj" fmla="val 3286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3175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四角形: 角を丸くする 115">
                <a:extLst>
                  <a:ext uri="{FF2B5EF4-FFF2-40B4-BE49-F238E27FC236}">
                    <a16:creationId xmlns:a16="http://schemas.microsoft.com/office/drawing/2014/main" id="{0264CE41-CC31-38A4-2D4E-47D44AFB2E5D}"/>
                  </a:ext>
                </a:extLst>
              </p:cNvPr>
              <p:cNvSpPr/>
              <p:nvPr/>
            </p:nvSpPr>
            <p:spPr>
              <a:xfrm>
                <a:off x="481192" y="944959"/>
                <a:ext cx="1352632" cy="867817"/>
              </a:xfrm>
              <a:prstGeom prst="roundRect">
                <a:avLst>
                  <a:gd name="adj" fmla="val 7675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" name="四角形: 角を丸くする 116">
                <a:extLst>
                  <a:ext uri="{FF2B5EF4-FFF2-40B4-BE49-F238E27FC236}">
                    <a16:creationId xmlns:a16="http://schemas.microsoft.com/office/drawing/2014/main" id="{8BD33793-6E79-3F3D-15F3-5B3AA7897FBA}"/>
                  </a:ext>
                </a:extLst>
              </p:cNvPr>
              <p:cNvSpPr/>
              <p:nvPr/>
            </p:nvSpPr>
            <p:spPr>
              <a:xfrm>
                <a:off x="481192" y="382865"/>
                <a:ext cx="1352632" cy="14250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900" dirty="0">
                    <a:solidFill>
                      <a:schemeClr val="tx1"/>
                    </a:solidFill>
                    <a:latin typeface="BIZ UDP明朝 Medium" panose="02020500000000000000" pitchFamily="18" charset="-128"/>
                    <a:ea typeface="BIZ UDP明朝 Medium" panose="02020500000000000000" pitchFamily="18" charset="-128"/>
                  </a:rPr>
                  <a:t>仕入先</a:t>
                </a:r>
              </a:p>
            </p:txBody>
          </p:sp>
          <p:sp>
            <p:nvSpPr>
              <p:cNvPr id="177" name="正方形/長方形 176">
                <a:extLst>
                  <a:ext uri="{FF2B5EF4-FFF2-40B4-BE49-F238E27FC236}">
                    <a16:creationId xmlns:a16="http://schemas.microsoft.com/office/drawing/2014/main" id="{396F9CB2-E66C-174D-2A03-106CDECDF69E}"/>
                  </a:ext>
                </a:extLst>
              </p:cNvPr>
              <p:cNvSpPr/>
              <p:nvPr/>
            </p:nvSpPr>
            <p:spPr>
              <a:xfrm>
                <a:off x="481192" y="515632"/>
                <a:ext cx="1352632" cy="73390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80" name="グループ化 179">
              <a:extLst>
                <a:ext uri="{FF2B5EF4-FFF2-40B4-BE49-F238E27FC236}">
                  <a16:creationId xmlns:a16="http://schemas.microsoft.com/office/drawing/2014/main" id="{74BBB38C-23BB-27DC-458C-16969C574C23}"/>
                </a:ext>
              </a:extLst>
            </p:cNvPr>
            <p:cNvGrpSpPr/>
            <p:nvPr/>
          </p:nvGrpSpPr>
          <p:grpSpPr>
            <a:xfrm>
              <a:off x="2576976" y="2200723"/>
              <a:ext cx="2026792" cy="1522443"/>
              <a:chOff x="481192" y="290333"/>
              <a:chExt cx="1352632" cy="1522443"/>
            </a:xfrm>
          </p:grpSpPr>
          <p:sp>
            <p:nvSpPr>
              <p:cNvPr id="181" name="矢印: 山形 180">
                <a:extLst>
                  <a:ext uri="{FF2B5EF4-FFF2-40B4-BE49-F238E27FC236}">
                    <a16:creationId xmlns:a16="http://schemas.microsoft.com/office/drawing/2014/main" id="{717A5C66-A94E-05A4-D6CE-A3F97E48757B}"/>
                  </a:ext>
                </a:extLst>
              </p:cNvPr>
              <p:cNvSpPr/>
              <p:nvPr/>
            </p:nvSpPr>
            <p:spPr>
              <a:xfrm rot="16200000">
                <a:off x="1015969" y="41661"/>
                <a:ext cx="262255" cy="759600"/>
              </a:xfrm>
              <a:prstGeom prst="chevron">
                <a:avLst>
                  <a:gd name="adj" fmla="val 3286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3175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3" name="四角形: 角を丸くする 182">
                <a:extLst>
                  <a:ext uri="{FF2B5EF4-FFF2-40B4-BE49-F238E27FC236}">
                    <a16:creationId xmlns:a16="http://schemas.microsoft.com/office/drawing/2014/main" id="{53FCE829-D3DF-ED07-4E55-85BF742BF9F5}"/>
                  </a:ext>
                </a:extLst>
              </p:cNvPr>
              <p:cNvSpPr/>
              <p:nvPr/>
            </p:nvSpPr>
            <p:spPr>
              <a:xfrm>
                <a:off x="481192" y="944959"/>
                <a:ext cx="1352632" cy="867817"/>
              </a:xfrm>
              <a:prstGeom prst="roundRect">
                <a:avLst>
                  <a:gd name="adj" fmla="val 7675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4" name="四角形: 角を丸くする 183">
                <a:extLst>
                  <a:ext uri="{FF2B5EF4-FFF2-40B4-BE49-F238E27FC236}">
                    <a16:creationId xmlns:a16="http://schemas.microsoft.com/office/drawing/2014/main" id="{83A6FC8B-1076-E96D-3577-A7EB6D4F13B3}"/>
                  </a:ext>
                </a:extLst>
              </p:cNvPr>
              <p:cNvSpPr/>
              <p:nvPr/>
            </p:nvSpPr>
            <p:spPr>
              <a:xfrm>
                <a:off x="481192" y="382865"/>
                <a:ext cx="1352632" cy="14250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900" dirty="0">
                    <a:solidFill>
                      <a:schemeClr val="tx1"/>
                    </a:solidFill>
                    <a:latin typeface="BIZ UDP明朝 Medium" panose="02020500000000000000" pitchFamily="18" charset="-128"/>
                    <a:ea typeface="BIZ UDP明朝 Medium" panose="02020500000000000000" pitchFamily="18" charset="-128"/>
                  </a:rPr>
                  <a:t>協力先</a:t>
                </a:r>
              </a:p>
            </p:txBody>
          </p:sp>
          <p:sp>
            <p:nvSpPr>
              <p:cNvPr id="186" name="正方形/長方形 185">
                <a:extLst>
                  <a:ext uri="{FF2B5EF4-FFF2-40B4-BE49-F238E27FC236}">
                    <a16:creationId xmlns:a16="http://schemas.microsoft.com/office/drawing/2014/main" id="{A5623267-0B1B-E9E8-18B5-8341A4CE3AC2}"/>
                  </a:ext>
                </a:extLst>
              </p:cNvPr>
              <p:cNvSpPr/>
              <p:nvPr/>
            </p:nvSpPr>
            <p:spPr>
              <a:xfrm>
                <a:off x="481192" y="515632"/>
                <a:ext cx="1352632" cy="73390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87" name="グループ化 186">
              <a:extLst>
                <a:ext uri="{FF2B5EF4-FFF2-40B4-BE49-F238E27FC236}">
                  <a16:creationId xmlns:a16="http://schemas.microsoft.com/office/drawing/2014/main" id="{124BF4FD-0E9E-D06F-DC6B-CAB7AA666D0A}"/>
                </a:ext>
              </a:extLst>
            </p:cNvPr>
            <p:cNvGrpSpPr/>
            <p:nvPr/>
          </p:nvGrpSpPr>
          <p:grpSpPr>
            <a:xfrm>
              <a:off x="5260755" y="2293255"/>
              <a:ext cx="2026791" cy="1429911"/>
              <a:chOff x="481192" y="382865"/>
              <a:chExt cx="1352632" cy="1429911"/>
            </a:xfrm>
          </p:grpSpPr>
          <p:sp>
            <p:nvSpPr>
              <p:cNvPr id="189" name="四角形: 角を丸くする 188">
                <a:extLst>
                  <a:ext uri="{FF2B5EF4-FFF2-40B4-BE49-F238E27FC236}">
                    <a16:creationId xmlns:a16="http://schemas.microsoft.com/office/drawing/2014/main" id="{694C5FA0-F57B-0BD0-9CBB-EFC09459F17A}"/>
                  </a:ext>
                </a:extLst>
              </p:cNvPr>
              <p:cNvSpPr/>
              <p:nvPr/>
            </p:nvSpPr>
            <p:spPr>
              <a:xfrm>
                <a:off x="481192" y="944959"/>
                <a:ext cx="1352632" cy="867817"/>
              </a:xfrm>
              <a:prstGeom prst="roundRect">
                <a:avLst>
                  <a:gd name="adj" fmla="val 7675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8" name="四角形: 角を丸くする 197">
                <a:extLst>
                  <a:ext uri="{FF2B5EF4-FFF2-40B4-BE49-F238E27FC236}">
                    <a16:creationId xmlns:a16="http://schemas.microsoft.com/office/drawing/2014/main" id="{D2127333-9A09-A3D6-D953-6E5B3B71B211}"/>
                  </a:ext>
                </a:extLst>
              </p:cNvPr>
              <p:cNvSpPr/>
              <p:nvPr/>
            </p:nvSpPr>
            <p:spPr>
              <a:xfrm>
                <a:off x="481192" y="382865"/>
                <a:ext cx="1352632" cy="14250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900" dirty="0">
                    <a:solidFill>
                      <a:schemeClr val="tx1"/>
                    </a:solidFill>
                    <a:latin typeface="BIZ UDP明朝 Medium" panose="02020500000000000000" pitchFamily="18" charset="-128"/>
                    <a:ea typeface="BIZ UDP明朝 Medium" panose="02020500000000000000" pitchFamily="18" charset="-128"/>
                  </a:rPr>
                  <a:t>得意先</a:t>
                </a:r>
              </a:p>
            </p:txBody>
          </p:sp>
          <p:sp>
            <p:nvSpPr>
              <p:cNvPr id="199" name="正方形/長方形 198">
                <a:extLst>
                  <a:ext uri="{FF2B5EF4-FFF2-40B4-BE49-F238E27FC236}">
                    <a16:creationId xmlns:a16="http://schemas.microsoft.com/office/drawing/2014/main" id="{77FD60F1-0524-4589-8567-AE85ACF8124F}"/>
                  </a:ext>
                </a:extLst>
              </p:cNvPr>
              <p:cNvSpPr/>
              <p:nvPr/>
            </p:nvSpPr>
            <p:spPr>
              <a:xfrm>
                <a:off x="481192" y="515632"/>
                <a:ext cx="1352632" cy="73390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00" name="二等辺三角形 199">
              <a:extLst>
                <a:ext uri="{FF2B5EF4-FFF2-40B4-BE49-F238E27FC236}">
                  <a16:creationId xmlns:a16="http://schemas.microsoft.com/office/drawing/2014/main" id="{9123082C-91BF-A646-E7FB-55A08B43DA48}"/>
                </a:ext>
              </a:extLst>
            </p:cNvPr>
            <p:cNvSpPr/>
            <p:nvPr/>
          </p:nvSpPr>
          <p:spPr>
            <a:xfrm rot="10800000">
              <a:off x="5644523" y="2183494"/>
              <a:ext cx="1124175" cy="88719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03" name="グループ化 202">
              <a:extLst>
                <a:ext uri="{FF2B5EF4-FFF2-40B4-BE49-F238E27FC236}">
                  <a16:creationId xmlns:a16="http://schemas.microsoft.com/office/drawing/2014/main" id="{0BB2C92F-5BEA-3117-141E-A0B78C85136E}"/>
                </a:ext>
              </a:extLst>
            </p:cNvPr>
            <p:cNvGrpSpPr/>
            <p:nvPr/>
          </p:nvGrpSpPr>
          <p:grpSpPr>
            <a:xfrm>
              <a:off x="7471587" y="2294621"/>
              <a:ext cx="2026791" cy="1429911"/>
              <a:chOff x="481192" y="382865"/>
              <a:chExt cx="1352632" cy="1429911"/>
            </a:xfrm>
          </p:grpSpPr>
          <p:sp>
            <p:nvSpPr>
              <p:cNvPr id="204" name="四角形: 角を丸くする 203">
                <a:extLst>
                  <a:ext uri="{FF2B5EF4-FFF2-40B4-BE49-F238E27FC236}">
                    <a16:creationId xmlns:a16="http://schemas.microsoft.com/office/drawing/2014/main" id="{5297C380-15E2-CEB3-0442-88ED2B803E46}"/>
                  </a:ext>
                </a:extLst>
              </p:cNvPr>
              <p:cNvSpPr/>
              <p:nvPr/>
            </p:nvSpPr>
            <p:spPr>
              <a:xfrm>
                <a:off x="481192" y="944959"/>
                <a:ext cx="1352632" cy="867817"/>
              </a:xfrm>
              <a:prstGeom prst="roundRect">
                <a:avLst>
                  <a:gd name="adj" fmla="val 7675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5" name="四角形: 角を丸くする 204">
                <a:extLst>
                  <a:ext uri="{FF2B5EF4-FFF2-40B4-BE49-F238E27FC236}">
                    <a16:creationId xmlns:a16="http://schemas.microsoft.com/office/drawing/2014/main" id="{1ED94407-F0A7-0C14-F70E-4777E0B92C2A}"/>
                  </a:ext>
                </a:extLst>
              </p:cNvPr>
              <p:cNvSpPr/>
              <p:nvPr/>
            </p:nvSpPr>
            <p:spPr>
              <a:xfrm>
                <a:off x="481192" y="382865"/>
                <a:ext cx="1352632" cy="14250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900" dirty="0">
                    <a:solidFill>
                      <a:schemeClr val="tx1"/>
                    </a:solidFill>
                    <a:latin typeface="BIZ UDP明朝 Medium" panose="02020500000000000000" pitchFamily="18" charset="-128"/>
                    <a:ea typeface="BIZ UDP明朝 Medium" panose="02020500000000000000" pitchFamily="18" charset="-128"/>
                  </a:rPr>
                  <a:t>エンドユーザー</a:t>
                </a:r>
                <a:r>
                  <a:rPr kumimoji="1" lang="en-US" altLang="ja-JP" sz="900" dirty="0">
                    <a:solidFill>
                      <a:schemeClr val="tx1"/>
                    </a:solidFill>
                    <a:latin typeface="BIZ UDP明朝 Medium" panose="02020500000000000000" pitchFamily="18" charset="-128"/>
                    <a:ea typeface="BIZ UDP明朝 Medium" panose="02020500000000000000" pitchFamily="18" charset="-128"/>
                  </a:rPr>
                  <a:t>(</a:t>
                </a:r>
                <a:r>
                  <a:rPr kumimoji="1" lang="ja-JP" altLang="en-US" sz="900" dirty="0">
                    <a:solidFill>
                      <a:schemeClr val="tx1"/>
                    </a:solidFill>
                    <a:latin typeface="BIZ UDP明朝 Medium" panose="02020500000000000000" pitchFamily="18" charset="-128"/>
                    <a:ea typeface="BIZ UDP明朝 Medium" panose="02020500000000000000" pitchFamily="18" charset="-128"/>
                  </a:rPr>
                  <a:t>最終消費者</a:t>
                </a:r>
                <a:r>
                  <a:rPr kumimoji="1" lang="en-US" altLang="ja-JP" sz="900" dirty="0">
                    <a:solidFill>
                      <a:schemeClr val="tx1"/>
                    </a:solidFill>
                    <a:latin typeface="BIZ UDP明朝 Medium" panose="02020500000000000000" pitchFamily="18" charset="-128"/>
                    <a:ea typeface="BIZ UDP明朝 Medium" panose="02020500000000000000" pitchFamily="18" charset="-128"/>
                  </a:rPr>
                  <a:t>)</a:t>
                </a:r>
                <a:endParaRPr kumimoji="1" lang="ja-JP" altLang="en-US" sz="900" dirty="0">
                  <a:solidFill>
                    <a:schemeClr val="tx1"/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endParaRPr>
              </a:p>
            </p:txBody>
          </p:sp>
          <p:sp>
            <p:nvSpPr>
              <p:cNvPr id="206" name="正方形/長方形 205">
                <a:extLst>
                  <a:ext uri="{FF2B5EF4-FFF2-40B4-BE49-F238E27FC236}">
                    <a16:creationId xmlns:a16="http://schemas.microsoft.com/office/drawing/2014/main" id="{10E199B6-D335-7DF3-BA3F-3F1AD7A5152E}"/>
                  </a:ext>
                </a:extLst>
              </p:cNvPr>
              <p:cNvSpPr/>
              <p:nvPr/>
            </p:nvSpPr>
            <p:spPr>
              <a:xfrm>
                <a:off x="481192" y="515632"/>
                <a:ext cx="1352632" cy="73390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07" name="二等辺三角形 206">
              <a:extLst>
                <a:ext uri="{FF2B5EF4-FFF2-40B4-BE49-F238E27FC236}">
                  <a16:creationId xmlns:a16="http://schemas.microsoft.com/office/drawing/2014/main" id="{626C8512-1BEF-B472-AEA6-8D63579BDB0E}"/>
                </a:ext>
              </a:extLst>
            </p:cNvPr>
            <p:cNvSpPr/>
            <p:nvPr/>
          </p:nvSpPr>
          <p:spPr>
            <a:xfrm rot="5400000">
              <a:off x="6805998" y="3023704"/>
              <a:ext cx="1124175" cy="88719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" name="二等辺三角形 207">
              <a:extLst>
                <a:ext uri="{FF2B5EF4-FFF2-40B4-BE49-F238E27FC236}">
                  <a16:creationId xmlns:a16="http://schemas.microsoft.com/office/drawing/2014/main" id="{3755C6C7-9BD3-500A-C9DB-AA4AA304C369}"/>
                </a:ext>
              </a:extLst>
            </p:cNvPr>
            <p:cNvSpPr/>
            <p:nvPr/>
          </p:nvSpPr>
          <p:spPr>
            <a:xfrm rot="8100000">
              <a:off x="7529667" y="2162769"/>
              <a:ext cx="267657" cy="103226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19" name="グループ化 218">
            <a:extLst>
              <a:ext uri="{FF2B5EF4-FFF2-40B4-BE49-F238E27FC236}">
                <a16:creationId xmlns:a16="http://schemas.microsoft.com/office/drawing/2014/main" id="{B474537B-0856-7381-D80C-0016EBBD0CE6}"/>
              </a:ext>
            </a:extLst>
          </p:cNvPr>
          <p:cNvGrpSpPr/>
          <p:nvPr/>
        </p:nvGrpSpPr>
        <p:grpSpPr>
          <a:xfrm>
            <a:off x="14706" y="8878962"/>
            <a:ext cx="9545368" cy="3893754"/>
            <a:chOff x="152399" y="190411"/>
            <a:chExt cx="9545368" cy="3893754"/>
          </a:xfrm>
        </p:grpSpPr>
        <p:sp>
          <p:nvSpPr>
            <p:cNvPr id="2" name="四角形: 角を丸くする 1">
              <a:extLst>
                <a:ext uri="{FF2B5EF4-FFF2-40B4-BE49-F238E27FC236}">
                  <a16:creationId xmlns:a16="http://schemas.microsoft.com/office/drawing/2014/main" id="{1A2A3E39-70B4-7624-5772-FFE0B80BBE80}"/>
                </a:ext>
              </a:extLst>
            </p:cNvPr>
            <p:cNvSpPr/>
            <p:nvPr/>
          </p:nvSpPr>
          <p:spPr>
            <a:xfrm>
              <a:off x="7813677" y="562614"/>
              <a:ext cx="1884090" cy="738020"/>
            </a:xfrm>
            <a:prstGeom prst="roundRect">
              <a:avLst>
                <a:gd name="adj" fmla="val 7675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FA304860-66E9-8285-B655-42176B874C23}"/>
                </a:ext>
              </a:extLst>
            </p:cNvPr>
            <p:cNvSpPr/>
            <p:nvPr/>
          </p:nvSpPr>
          <p:spPr>
            <a:xfrm>
              <a:off x="7813677" y="1341726"/>
              <a:ext cx="1884090" cy="674820"/>
            </a:xfrm>
            <a:prstGeom prst="roundRect">
              <a:avLst>
                <a:gd name="adj" fmla="val 7675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729DB775-0AE1-5B0D-66DF-6E8967BB63F2}"/>
                </a:ext>
              </a:extLst>
            </p:cNvPr>
            <p:cNvSpPr txBox="1"/>
            <p:nvPr/>
          </p:nvSpPr>
          <p:spPr>
            <a:xfrm>
              <a:off x="395682" y="419796"/>
              <a:ext cx="205184" cy="11592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r"/>
              <a:r>
                <a:rPr kumimoji="1" lang="ja-JP" altLang="en-US" sz="800" u="sng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業務</a:t>
              </a:r>
            </a:p>
            <a:p>
              <a:pPr algn="r"/>
              <a:r>
                <a:rPr kumimoji="1" lang="ja-JP" altLang="en-US" sz="6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どんな業務</a:t>
              </a:r>
              <a:r>
                <a:rPr kumimoji="1" lang="en-US" altLang="ja-JP" sz="6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?</a:t>
              </a:r>
              <a:endParaRPr kumimoji="1" lang="ja-JP" altLang="en-US" sz="600" dirty="0">
                <a:latin typeface="BIZ UDP明朝 Medium" panose="02020500000000000000" pitchFamily="18" charset="-128"/>
                <a:ea typeface="BIZ UDP明朝 Medium" panose="02020500000000000000" pitchFamily="18" charset="-128"/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20783661-F6DE-5A03-5CA0-931FD646881D}"/>
                </a:ext>
              </a:extLst>
            </p:cNvPr>
            <p:cNvSpPr txBox="1"/>
            <p:nvPr/>
          </p:nvSpPr>
          <p:spPr>
            <a:xfrm>
              <a:off x="355973" y="860876"/>
              <a:ext cx="239514" cy="27063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r"/>
              <a:r>
                <a:rPr kumimoji="1" lang="ja-JP" altLang="en-US" sz="800" u="sng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業務内容</a:t>
              </a:r>
            </a:p>
            <a:p>
              <a:pPr algn="r"/>
              <a:r>
                <a:rPr kumimoji="1" lang="ja-JP" altLang="en-US" sz="6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具体的に</a:t>
              </a:r>
            </a:p>
            <a:p>
              <a:pPr algn="r"/>
              <a:r>
                <a:rPr kumimoji="1" lang="ja-JP" altLang="en-US" sz="6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何をして</a:t>
              </a:r>
            </a:p>
            <a:p>
              <a:pPr algn="r"/>
              <a:r>
                <a:rPr kumimoji="1" lang="ja-JP" altLang="en-US" sz="6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いきますか</a:t>
              </a:r>
              <a:r>
                <a:rPr kumimoji="1" lang="en-US" altLang="ja-JP" sz="6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?</a:t>
              </a: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8379F566-B85D-FE5A-8974-826927007850}"/>
                </a:ext>
              </a:extLst>
            </p:cNvPr>
            <p:cNvSpPr txBox="1"/>
            <p:nvPr/>
          </p:nvSpPr>
          <p:spPr>
            <a:xfrm>
              <a:off x="241223" y="1550918"/>
              <a:ext cx="354264" cy="2318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r"/>
              <a:r>
                <a:rPr kumimoji="1" lang="ja-JP" altLang="en-US" sz="800" u="sng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差別化</a:t>
              </a:r>
            </a:p>
            <a:p>
              <a:pPr algn="r"/>
              <a:r>
                <a:rPr kumimoji="1" lang="ja-JP" altLang="en-US" sz="800" u="sng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ポイント</a:t>
              </a:r>
              <a:endParaRPr kumimoji="1" lang="en-US" altLang="ja-JP" sz="800" u="sng" dirty="0">
                <a:latin typeface="BIZ UDP明朝 Medium" panose="02020500000000000000" pitchFamily="18" charset="-128"/>
                <a:ea typeface="BIZ UDP明朝 Medium" panose="02020500000000000000" pitchFamily="18" charset="-128"/>
              </a:endParaRPr>
            </a:p>
            <a:p>
              <a:pPr algn="r"/>
              <a:r>
                <a:rPr kumimoji="1" lang="ja-JP" altLang="en-US" sz="6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他社と違う</a:t>
              </a:r>
            </a:p>
            <a:p>
              <a:pPr algn="r"/>
              <a:r>
                <a:rPr kumimoji="1" lang="ja-JP" altLang="en-US" sz="6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特徴は</a:t>
              </a:r>
              <a:r>
                <a:rPr kumimoji="1" lang="en-US" altLang="ja-JP" sz="6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?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920AFD67-C40F-52AD-69EE-48E188421DA9}"/>
                </a:ext>
              </a:extLst>
            </p:cNvPr>
            <p:cNvSpPr txBox="1"/>
            <p:nvPr/>
          </p:nvSpPr>
          <p:spPr>
            <a:xfrm>
              <a:off x="7820826" y="411634"/>
              <a:ext cx="205184" cy="2318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kumimoji="1" lang="ja-JP" altLang="en-US" sz="800" u="sng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提供物</a:t>
              </a:r>
              <a:r>
                <a:rPr kumimoji="1" lang="ja-JP" altLang="en-US" sz="6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 具体的な製品</a:t>
              </a:r>
              <a:r>
                <a:rPr kumimoji="1" lang="en-US" altLang="ja-JP" sz="6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/</a:t>
              </a:r>
              <a:r>
                <a:rPr kumimoji="1" lang="ja-JP" altLang="en-US" sz="6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サービスは、どんなものですか</a:t>
              </a:r>
              <a:r>
                <a:rPr kumimoji="1" lang="en-US" altLang="ja-JP" sz="6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?</a:t>
              </a: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85C627D8-E4DA-6314-5E83-03171340CEA7}"/>
                </a:ext>
              </a:extLst>
            </p:cNvPr>
            <p:cNvSpPr txBox="1"/>
            <p:nvPr/>
          </p:nvSpPr>
          <p:spPr>
            <a:xfrm>
              <a:off x="7845181" y="2065991"/>
              <a:ext cx="205184" cy="2318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kumimoji="1" lang="ja-JP" altLang="en-US" sz="800" u="sng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提供価値</a:t>
              </a:r>
              <a:endParaRPr kumimoji="1" lang="en-US" altLang="ja-JP" sz="600" dirty="0">
                <a:latin typeface="BIZ UDP明朝 Medium" panose="02020500000000000000" pitchFamily="18" charset="-128"/>
                <a:ea typeface="BIZ UDP明朝 Medium" panose="02020500000000000000" pitchFamily="18" charset="-128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E9673315-9F16-9287-9CDC-DA75EBBF45A4}"/>
                </a:ext>
              </a:extLst>
            </p:cNvPr>
            <p:cNvSpPr txBox="1"/>
            <p:nvPr/>
          </p:nvSpPr>
          <p:spPr>
            <a:xfrm>
              <a:off x="152400" y="190411"/>
              <a:ext cx="593463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tabLst>
                  <a:tab pos="2689225" algn="l"/>
                </a:tabLst>
              </a:pPr>
              <a:r>
                <a:rPr kumimoji="1" lang="en-US" altLang="ja-JP" sz="8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【</a:t>
              </a:r>
              <a:r>
                <a:rPr kumimoji="1" lang="ja-JP" altLang="en-US" sz="8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今後</a:t>
              </a:r>
              <a:r>
                <a:rPr kumimoji="1" lang="en-US" altLang="ja-JP" sz="8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】</a:t>
              </a:r>
              <a:r>
                <a:rPr kumimoji="1" lang="ja-JP" altLang="en-US" sz="8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自社の中では、どんな業務の流れで製品</a:t>
              </a:r>
              <a:r>
                <a:rPr kumimoji="1" lang="en-US" altLang="ja-JP" sz="8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/</a:t>
              </a:r>
              <a:r>
                <a:rPr kumimoji="1" lang="ja-JP" altLang="en-US" sz="8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サービスをつくっていきますか</a:t>
              </a:r>
              <a:r>
                <a:rPr kumimoji="1" lang="en-US" altLang="ja-JP" sz="8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?</a:t>
              </a:r>
              <a:r>
                <a:rPr kumimoji="1" lang="ja-JP" altLang="en-US" sz="8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　その中で、他社との違いをどのようにつくりますか</a:t>
              </a:r>
              <a:r>
                <a:rPr kumimoji="1" lang="en-US" altLang="ja-JP" sz="8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?</a:t>
              </a: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41F48A6E-991C-CA50-7FA6-B300FBDEA079}"/>
                </a:ext>
              </a:extLst>
            </p:cNvPr>
            <p:cNvSpPr txBox="1"/>
            <p:nvPr/>
          </p:nvSpPr>
          <p:spPr>
            <a:xfrm>
              <a:off x="152399" y="3868721"/>
              <a:ext cx="591379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tabLst>
                  <a:tab pos="2689225" algn="l"/>
                </a:tabLst>
              </a:pPr>
              <a:r>
                <a:rPr kumimoji="1" lang="en-US" altLang="ja-JP" sz="8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【</a:t>
              </a:r>
              <a:r>
                <a:rPr kumimoji="1" lang="ja-JP" altLang="en-US" sz="8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今後</a:t>
              </a:r>
              <a:r>
                <a:rPr kumimoji="1" lang="en-US" altLang="ja-JP" sz="8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】</a:t>
              </a:r>
              <a:r>
                <a:rPr kumimoji="1" lang="ja-JP" altLang="en-US" sz="8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社外との関係では、どのような流れになっていきますか</a:t>
              </a:r>
              <a:r>
                <a:rPr kumimoji="1" lang="en-US" altLang="ja-JP" sz="8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?</a:t>
              </a:r>
              <a:r>
                <a:rPr kumimoji="1" lang="ja-JP" altLang="en-US" sz="8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　その中で、他社ではできない、何か特別な要素を入れていきますか</a:t>
              </a:r>
              <a:r>
                <a:rPr kumimoji="1" lang="en-US" altLang="ja-JP" sz="8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?</a:t>
              </a: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E30A6ECF-260B-24F0-7AC3-CB9C9AB997B2}"/>
                </a:ext>
              </a:extLst>
            </p:cNvPr>
            <p:cNvSpPr txBox="1"/>
            <p:nvPr/>
          </p:nvSpPr>
          <p:spPr>
            <a:xfrm>
              <a:off x="257360" y="2690286"/>
              <a:ext cx="354264" cy="2318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r"/>
              <a:r>
                <a:rPr kumimoji="1" lang="ja-JP" altLang="en-US" sz="800" u="sng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社名</a:t>
              </a:r>
            </a:p>
            <a:p>
              <a:pPr algn="r"/>
              <a:r>
                <a:rPr kumimoji="1" lang="ja-JP" altLang="en-US" sz="800" u="sng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取引内容</a:t>
              </a:r>
            </a:p>
            <a:p>
              <a:pPr algn="r"/>
              <a:r>
                <a:rPr kumimoji="1" lang="ja-JP" altLang="en-US" sz="800" u="sng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金額等</a:t>
              </a:r>
              <a:endParaRPr kumimoji="1" lang="en-US" altLang="ja-JP" sz="800" u="sng" dirty="0">
                <a:latin typeface="BIZ UDP明朝 Medium" panose="02020500000000000000" pitchFamily="18" charset="-128"/>
                <a:ea typeface="BIZ UDP明朝 Medium" panose="02020500000000000000" pitchFamily="18" charset="-128"/>
              </a:endParaRPr>
            </a:p>
            <a:p>
              <a:pPr algn="r"/>
              <a:r>
                <a:rPr kumimoji="1" lang="ja-JP" altLang="en-US" sz="6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具体的な</a:t>
              </a:r>
            </a:p>
            <a:p>
              <a:pPr algn="r"/>
              <a:r>
                <a:rPr kumimoji="1" lang="ja-JP" altLang="en-US" sz="6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取引内容は</a:t>
              </a:r>
              <a:r>
                <a:rPr kumimoji="1" lang="en-US" altLang="ja-JP" sz="6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?</a:t>
              </a: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151DDF27-151B-ABA3-A40D-7741B0195FF0}"/>
                </a:ext>
              </a:extLst>
            </p:cNvPr>
            <p:cNvSpPr txBox="1"/>
            <p:nvPr/>
          </p:nvSpPr>
          <p:spPr>
            <a:xfrm>
              <a:off x="257360" y="3424638"/>
              <a:ext cx="354264" cy="2318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r"/>
              <a:r>
                <a:rPr kumimoji="1" lang="ja-JP" altLang="en-US" sz="800" u="sng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選定理由</a:t>
              </a:r>
            </a:p>
            <a:p>
              <a:pPr algn="r"/>
              <a:r>
                <a:rPr kumimoji="1" lang="ja-JP" altLang="en-US" sz="6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その会社を</a:t>
              </a:r>
            </a:p>
            <a:p>
              <a:pPr algn="r"/>
              <a:r>
                <a:rPr kumimoji="1" lang="ja-JP" altLang="en-US" sz="6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選んでいく</a:t>
              </a:r>
            </a:p>
            <a:p>
              <a:pPr algn="r"/>
              <a:r>
                <a:rPr kumimoji="1" lang="ja-JP" altLang="en-US" sz="6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理由は</a:t>
              </a:r>
              <a:r>
                <a:rPr kumimoji="1" lang="en-US" altLang="ja-JP" sz="6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?</a:t>
              </a: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8ABC759C-0026-2FE3-0D5C-87BCA43FDB3E}"/>
                </a:ext>
              </a:extLst>
            </p:cNvPr>
            <p:cNvSpPr txBox="1"/>
            <p:nvPr/>
          </p:nvSpPr>
          <p:spPr>
            <a:xfrm>
              <a:off x="5028022" y="2690286"/>
              <a:ext cx="354264" cy="2318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r"/>
              <a:r>
                <a:rPr kumimoji="1" lang="ja-JP" altLang="en-US" sz="800" u="sng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対象</a:t>
              </a:r>
            </a:p>
            <a:p>
              <a:pPr algn="r"/>
              <a:r>
                <a:rPr kumimoji="1" lang="ja-JP" altLang="en-US" sz="800" u="sng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取引内容</a:t>
              </a:r>
            </a:p>
            <a:p>
              <a:pPr algn="r"/>
              <a:r>
                <a:rPr kumimoji="1" lang="ja-JP" altLang="en-US" sz="800" u="sng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金額等</a:t>
              </a:r>
              <a:endParaRPr kumimoji="1" lang="en-US" altLang="ja-JP" sz="800" u="sng" dirty="0">
                <a:latin typeface="BIZ UDP明朝 Medium" panose="02020500000000000000" pitchFamily="18" charset="-128"/>
                <a:ea typeface="BIZ UDP明朝 Medium" panose="02020500000000000000" pitchFamily="18" charset="-128"/>
              </a:endParaRPr>
            </a:p>
            <a:p>
              <a:pPr algn="r"/>
              <a:r>
                <a:rPr kumimoji="1" lang="ja-JP" altLang="en-US" sz="6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具体的な</a:t>
              </a:r>
            </a:p>
            <a:p>
              <a:pPr algn="r"/>
              <a:r>
                <a:rPr kumimoji="1" lang="ja-JP" altLang="en-US" sz="6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取引内容は</a:t>
              </a:r>
              <a:r>
                <a:rPr kumimoji="1" lang="en-US" altLang="ja-JP" sz="6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?</a:t>
              </a: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E15B25B5-9E0C-ED1E-BAFE-7496E25B68F7}"/>
                </a:ext>
              </a:extLst>
            </p:cNvPr>
            <p:cNvSpPr txBox="1"/>
            <p:nvPr/>
          </p:nvSpPr>
          <p:spPr>
            <a:xfrm>
              <a:off x="5028022" y="3398018"/>
              <a:ext cx="354264" cy="2318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r"/>
              <a:r>
                <a:rPr kumimoji="1" lang="ja-JP" altLang="en-US" sz="800" u="sng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選定理由</a:t>
              </a:r>
            </a:p>
            <a:p>
              <a:pPr algn="r"/>
              <a:r>
                <a:rPr kumimoji="1" lang="ja-JP" altLang="en-US" sz="6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当社が</a:t>
              </a:r>
            </a:p>
            <a:p>
              <a:pPr algn="r"/>
              <a:r>
                <a:rPr kumimoji="1" lang="ja-JP" altLang="en-US" sz="6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選ばれていく</a:t>
              </a:r>
            </a:p>
            <a:p>
              <a:pPr algn="r"/>
              <a:r>
                <a:rPr kumimoji="1" lang="ja-JP" altLang="en-US" sz="6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理由は</a:t>
              </a:r>
              <a:r>
                <a:rPr kumimoji="1" lang="en-US" altLang="ja-JP" sz="6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?</a:t>
              </a: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E57B0C91-4E1B-4F7F-DF77-7725DC7DA8D6}"/>
                </a:ext>
              </a:extLst>
            </p:cNvPr>
            <p:cNvSpPr/>
            <p:nvPr/>
          </p:nvSpPr>
          <p:spPr>
            <a:xfrm>
              <a:off x="611624" y="376091"/>
              <a:ext cx="7129878" cy="194883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/>
              <a:r>
                <a:rPr kumimoji="1" lang="ja-JP" altLang="en-US" sz="800" dirty="0">
                  <a:solidFill>
                    <a:schemeClr val="tx1"/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自社</a:t>
              </a:r>
              <a:endParaRPr kumimoji="1" lang="ja-JP" altLang="en-US" sz="1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endParaRPr>
            </a:p>
            <a:p>
              <a:pPr algn="ctr"/>
              <a:endParaRPr kumimoji="1" lang="ja-JP" altLang="en-US" sz="8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endParaRPr>
            </a:p>
          </p:txBody>
        </p:sp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DB35630A-8EB9-1B9D-DF64-12D1C35EC1E1}"/>
                </a:ext>
              </a:extLst>
            </p:cNvPr>
            <p:cNvGrpSpPr/>
            <p:nvPr/>
          </p:nvGrpSpPr>
          <p:grpSpPr>
            <a:xfrm>
              <a:off x="633592" y="423874"/>
              <a:ext cx="1449608" cy="1651590"/>
              <a:chOff x="481192" y="280507"/>
              <a:chExt cx="1449608" cy="1651590"/>
            </a:xfrm>
          </p:grpSpPr>
          <p:sp>
            <p:nvSpPr>
              <p:cNvPr id="25" name="四角形: 角を丸くする 24">
                <a:extLst>
                  <a:ext uri="{FF2B5EF4-FFF2-40B4-BE49-F238E27FC236}">
                    <a16:creationId xmlns:a16="http://schemas.microsoft.com/office/drawing/2014/main" id="{CE6BCE24-13FA-2DCC-A1DC-FB95C721FE02}"/>
                  </a:ext>
                </a:extLst>
              </p:cNvPr>
              <p:cNvSpPr/>
              <p:nvPr/>
            </p:nvSpPr>
            <p:spPr>
              <a:xfrm>
                <a:off x="481192" y="1093993"/>
                <a:ext cx="1352632" cy="838104"/>
              </a:xfrm>
              <a:prstGeom prst="roundRect">
                <a:avLst>
                  <a:gd name="adj" fmla="val 7675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四角形: 角を丸くする 25">
                <a:extLst>
                  <a:ext uri="{FF2B5EF4-FFF2-40B4-BE49-F238E27FC236}">
                    <a16:creationId xmlns:a16="http://schemas.microsoft.com/office/drawing/2014/main" id="{06608FC5-DE20-786E-FD6A-33D61235F1DE}"/>
                  </a:ext>
                </a:extLst>
              </p:cNvPr>
              <p:cNvSpPr/>
              <p:nvPr/>
            </p:nvSpPr>
            <p:spPr>
              <a:xfrm>
                <a:off x="481192" y="280507"/>
                <a:ext cx="1352632" cy="37103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矢印: 山形 26">
                <a:extLst>
                  <a:ext uri="{FF2B5EF4-FFF2-40B4-BE49-F238E27FC236}">
                    <a16:creationId xmlns:a16="http://schemas.microsoft.com/office/drawing/2014/main" id="{C9C74FCC-0A03-19B7-D089-94B3F8DA335E}"/>
                  </a:ext>
                </a:extLst>
              </p:cNvPr>
              <p:cNvSpPr/>
              <p:nvPr/>
            </p:nvSpPr>
            <p:spPr>
              <a:xfrm>
                <a:off x="1668545" y="515632"/>
                <a:ext cx="262255" cy="759600"/>
              </a:xfrm>
              <a:prstGeom prst="chevron">
                <a:avLst>
                  <a:gd name="adj" fmla="val 3286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3175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C1D6C762-77DE-6FD5-EFE1-945EB73A0D02}"/>
                  </a:ext>
                </a:extLst>
              </p:cNvPr>
              <p:cNvSpPr/>
              <p:nvPr/>
            </p:nvSpPr>
            <p:spPr>
              <a:xfrm>
                <a:off x="481192" y="515631"/>
                <a:ext cx="1352632" cy="75960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358A5249-0C60-8105-62DA-1347E2F746D0}"/>
                </a:ext>
              </a:extLst>
            </p:cNvPr>
            <p:cNvGrpSpPr/>
            <p:nvPr/>
          </p:nvGrpSpPr>
          <p:grpSpPr>
            <a:xfrm>
              <a:off x="2060819" y="423874"/>
              <a:ext cx="1449608" cy="1651590"/>
              <a:chOff x="481192" y="280507"/>
              <a:chExt cx="1449608" cy="1651590"/>
            </a:xfrm>
          </p:grpSpPr>
          <p:sp>
            <p:nvSpPr>
              <p:cNvPr id="30" name="四角形: 角を丸くする 29">
                <a:extLst>
                  <a:ext uri="{FF2B5EF4-FFF2-40B4-BE49-F238E27FC236}">
                    <a16:creationId xmlns:a16="http://schemas.microsoft.com/office/drawing/2014/main" id="{7F794590-DE4B-85A1-D500-946159098E72}"/>
                  </a:ext>
                </a:extLst>
              </p:cNvPr>
              <p:cNvSpPr/>
              <p:nvPr/>
            </p:nvSpPr>
            <p:spPr>
              <a:xfrm>
                <a:off x="481192" y="1093993"/>
                <a:ext cx="1352632" cy="838104"/>
              </a:xfrm>
              <a:prstGeom prst="roundRect">
                <a:avLst>
                  <a:gd name="adj" fmla="val 7675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四角形: 角を丸くする 33">
                <a:extLst>
                  <a:ext uri="{FF2B5EF4-FFF2-40B4-BE49-F238E27FC236}">
                    <a16:creationId xmlns:a16="http://schemas.microsoft.com/office/drawing/2014/main" id="{2A266DC8-C037-68A4-B9ED-6E103E929E76}"/>
                  </a:ext>
                </a:extLst>
              </p:cNvPr>
              <p:cNvSpPr/>
              <p:nvPr/>
            </p:nvSpPr>
            <p:spPr>
              <a:xfrm>
                <a:off x="481192" y="280507"/>
                <a:ext cx="1352632" cy="37103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矢印: 山形 37">
                <a:extLst>
                  <a:ext uri="{FF2B5EF4-FFF2-40B4-BE49-F238E27FC236}">
                    <a16:creationId xmlns:a16="http://schemas.microsoft.com/office/drawing/2014/main" id="{EAD75E54-2A20-0C50-A124-1FFA82D19B64}"/>
                  </a:ext>
                </a:extLst>
              </p:cNvPr>
              <p:cNvSpPr/>
              <p:nvPr/>
            </p:nvSpPr>
            <p:spPr>
              <a:xfrm>
                <a:off x="1668545" y="515632"/>
                <a:ext cx="262255" cy="759600"/>
              </a:xfrm>
              <a:prstGeom prst="chevron">
                <a:avLst>
                  <a:gd name="adj" fmla="val 3286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3175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正方形/長方形 38">
                <a:extLst>
                  <a:ext uri="{FF2B5EF4-FFF2-40B4-BE49-F238E27FC236}">
                    <a16:creationId xmlns:a16="http://schemas.microsoft.com/office/drawing/2014/main" id="{FAE6887A-740D-68A1-CA51-A4D29F3A7E27}"/>
                  </a:ext>
                </a:extLst>
              </p:cNvPr>
              <p:cNvSpPr/>
              <p:nvPr/>
            </p:nvSpPr>
            <p:spPr>
              <a:xfrm>
                <a:off x="481192" y="515631"/>
                <a:ext cx="1352632" cy="75960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0" name="グループ化 39">
              <a:extLst>
                <a:ext uri="{FF2B5EF4-FFF2-40B4-BE49-F238E27FC236}">
                  <a16:creationId xmlns:a16="http://schemas.microsoft.com/office/drawing/2014/main" id="{5CE9C6B9-2FEF-8D95-037C-FAEF6A7D10DF}"/>
                </a:ext>
              </a:extLst>
            </p:cNvPr>
            <p:cNvGrpSpPr/>
            <p:nvPr/>
          </p:nvGrpSpPr>
          <p:grpSpPr>
            <a:xfrm>
              <a:off x="3488046" y="423874"/>
              <a:ext cx="1449608" cy="1651590"/>
              <a:chOff x="481192" y="280507"/>
              <a:chExt cx="1449608" cy="1651590"/>
            </a:xfrm>
          </p:grpSpPr>
          <p:sp>
            <p:nvSpPr>
              <p:cNvPr id="43" name="四角形: 角を丸くする 42">
                <a:extLst>
                  <a:ext uri="{FF2B5EF4-FFF2-40B4-BE49-F238E27FC236}">
                    <a16:creationId xmlns:a16="http://schemas.microsoft.com/office/drawing/2014/main" id="{878320AD-1CFD-0C55-FC01-24BA6B042289}"/>
                  </a:ext>
                </a:extLst>
              </p:cNvPr>
              <p:cNvSpPr/>
              <p:nvPr/>
            </p:nvSpPr>
            <p:spPr>
              <a:xfrm>
                <a:off x="481192" y="1093993"/>
                <a:ext cx="1352632" cy="838104"/>
              </a:xfrm>
              <a:prstGeom prst="roundRect">
                <a:avLst>
                  <a:gd name="adj" fmla="val 7675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四角形: 角を丸くする 44">
                <a:extLst>
                  <a:ext uri="{FF2B5EF4-FFF2-40B4-BE49-F238E27FC236}">
                    <a16:creationId xmlns:a16="http://schemas.microsoft.com/office/drawing/2014/main" id="{F74E105B-B702-68E2-DE27-706DCC916D46}"/>
                  </a:ext>
                </a:extLst>
              </p:cNvPr>
              <p:cNvSpPr/>
              <p:nvPr/>
            </p:nvSpPr>
            <p:spPr>
              <a:xfrm>
                <a:off x="481192" y="280507"/>
                <a:ext cx="1352632" cy="37103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矢印: 山形 45">
                <a:extLst>
                  <a:ext uri="{FF2B5EF4-FFF2-40B4-BE49-F238E27FC236}">
                    <a16:creationId xmlns:a16="http://schemas.microsoft.com/office/drawing/2014/main" id="{EE761717-DF98-5B22-5260-EEF099B6BCB7}"/>
                  </a:ext>
                </a:extLst>
              </p:cNvPr>
              <p:cNvSpPr/>
              <p:nvPr/>
            </p:nvSpPr>
            <p:spPr>
              <a:xfrm>
                <a:off x="1668545" y="515632"/>
                <a:ext cx="262255" cy="759600"/>
              </a:xfrm>
              <a:prstGeom prst="chevron">
                <a:avLst>
                  <a:gd name="adj" fmla="val 3286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3175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正方形/長方形 46">
                <a:extLst>
                  <a:ext uri="{FF2B5EF4-FFF2-40B4-BE49-F238E27FC236}">
                    <a16:creationId xmlns:a16="http://schemas.microsoft.com/office/drawing/2014/main" id="{D24D28A1-1798-D91A-785B-B1E5AB84EF2C}"/>
                  </a:ext>
                </a:extLst>
              </p:cNvPr>
              <p:cNvSpPr/>
              <p:nvPr/>
            </p:nvSpPr>
            <p:spPr>
              <a:xfrm>
                <a:off x="481192" y="515631"/>
                <a:ext cx="1352632" cy="75960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9" name="グループ化 48">
              <a:extLst>
                <a:ext uri="{FF2B5EF4-FFF2-40B4-BE49-F238E27FC236}">
                  <a16:creationId xmlns:a16="http://schemas.microsoft.com/office/drawing/2014/main" id="{3865A66B-3676-8C80-65B9-D058963A4D13}"/>
                </a:ext>
              </a:extLst>
            </p:cNvPr>
            <p:cNvGrpSpPr/>
            <p:nvPr/>
          </p:nvGrpSpPr>
          <p:grpSpPr>
            <a:xfrm>
              <a:off x="4915273" y="423874"/>
              <a:ext cx="1449608" cy="1651590"/>
              <a:chOff x="481192" y="280507"/>
              <a:chExt cx="1449608" cy="1651590"/>
            </a:xfrm>
          </p:grpSpPr>
          <p:sp>
            <p:nvSpPr>
              <p:cNvPr id="50" name="四角形: 角を丸くする 49">
                <a:extLst>
                  <a:ext uri="{FF2B5EF4-FFF2-40B4-BE49-F238E27FC236}">
                    <a16:creationId xmlns:a16="http://schemas.microsoft.com/office/drawing/2014/main" id="{1979A473-F817-CBD6-A131-B00389465A9A}"/>
                  </a:ext>
                </a:extLst>
              </p:cNvPr>
              <p:cNvSpPr/>
              <p:nvPr/>
            </p:nvSpPr>
            <p:spPr>
              <a:xfrm>
                <a:off x="481192" y="1093993"/>
                <a:ext cx="1352632" cy="838104"/>
              </a:xfrm>
              <a:prstGeom prst="roundRect">
                <a:avLst>
                  <a:gd name="adj" fmla="val 7675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四角形: 角を丸くする 50">
                <a:extLst>
                  <a:ext uri="{FF2B5EF4-FFF2-40B4-BE49-F238E27FC236}">
                    <a16:creationId xmlns:a16="http://schemas.microsoft.com/office/drawing/2014/main" id="{C24B195A-4008-D7DE-4C9C-BC0DB3BA9D99}"/>
                  </a:ext>
                </a:extLst>
              </p:cNvPr>
              <p:cNvSpPr/>
              <p:nvPr/>
            </p:nvSpPr>
            <p:spPr>
              <a:xfrm>
                <a:off x="481192" y="280507"/>
                <a:ext cx="1352632" cy="37103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矢印: 山形 55">
                <a:extLst>
                  <a:ext uri="{FF2B5EF4-FFF2-40B4-BE49-F238E27FC236}">
                    <a16:creationId xmlns:a16="http://schemas.microsoft.com/office/drawing/2014/main" id="{42475FBA-AE92-8D6B-D310-B270A5C45B52}"/>
                  </a:ext>
                </a:extLst>
              </p:cNvPr>
              <p:cNvSpPr/>
              <p:nvPr/>
            </p:nvSpPr>
            <p:spPr>
              <a:xfrm>
                <a:off x="1668545" y="515632"/>
                <a:ext cx="262255" cy="759600"/>
              </a:xfrm>
              <a:prstGeom prst="chevron">
                <a:avLst>
                  <a:gd name="adj" fmla="val 3286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3175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正方形/長方形 58">
                <a:extLst>
                  <a:ext uri="{FF2B5EF4-FFF2-40B4-BE49-F238E27FC236}">
                    <a16:creationId xmlns:a16="http://schemas.microsoft.com/office/drawing/2014/main" id="{6A5EFA96-7DD1-218C-AF46-BE3F831B2A9C}"/>
                  </a:ext>
                </a:extLst>
              </p:cNvPr>
              <p:cNvSpPr/>
              <p:nvPr/>
            </p:nvSpPr>
            <p:spPr>
              <a:xfrm>
                <a:off x="481192" y="515631"/>
                <a:ext cx="1352632" cy="75960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0" name="グループ化 59">
              <a:extLst>
                <a:ext uri="{FF2B5EF4-FFF2-40B4-BE49-F238E27FC236}">
                  <a16:creationId xmlns:a16="http://schemas.microsoft.com/office/drawing/2014/main" id="{AF00405B-1A4F-B120-BDCD-38216E3E43C0}"/>
                </a:ext>
              </a:extLst>
            </p:cNvPr>
            <p:cNvGrpSpPr/>
            <p:nvPr/>
          </p:nvGrpSpPr>
          <p:grpSpPr>
            <a:xfrm>
              <a:off x="6342501" y="423874"/>
              <a:ext cx="1449608" cy="1651590"/>
              <a:chOff x="481192" y="280507"/>
              <a:chExt cx="1449608" cy="1651590"/>
            </a:xfrm>
          </p:grpSpPr>
          <p:sp>
            <p:nvSpPr>
              <p:cNvPr id="61" name="四角形: 角を丸くする 60">
                <a:extLst>
                  <a:ext uri="{FF2B5EF4-FFF2-40B4-BE49-F238E27FC236}">
                    <a16:creationId xmlns:a16="http://schemas.microsoft.com/office/drawing/2014/main" id="{32C07E84-837C-5668-DD22-B33DBC386617}"/>
                  </a:ext>
                </a:extLst>
              </p:cNvPr>
              <p:cNvSpPr/>
              <p:nvPr/>
            </p:nvSpPr>
            <p:spPr>
              <a:xfrm>
                <a:off x="481192" y="1093993"/>
                <a:ext cx="1352632" cy="838104"/>
              </a:xfrm>
              <a:prstGeom prst="roundRect">
                <a:avLst>
                  <a:gd name="adj" fmla="val 7675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四角形: 角を丸くする 74">
                <a:extLst>
                  <a:ext uri="{FF2B5EF4-FFF2-40B4-BE49-F238E27FC236}">
                    <a16:creationId xmlns:a16="http://schemas.microsoft.com/office/drawing/2014/main" id="{8CE0C39F-868B-6A82-008F-085B35EDEA90}"/>
                  </a:ext>
                </a:extLst>
              </p:cNvPr>
              <p:cNvSpPr/>
              <p:nvPr/>
            </p:nvSpPr>
            <p:spPr>
              <a:xfrm>
                <a:off x="481192" y="280507"/>
                <a:ext cx="1352632" cy="37103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" name="矢印: 山形 75">
                <a:extLst>
                  <a:ext uri="{FF2B5EF4-FFF2-40B4-BE49-F238E27FC236}">
                    <a16:creationId xmlns:a16="http://schemas.microsoft.com/office/drawing/2014/main" id="{44DE6DF5-FC2D-61B2-F631-72160275DBE8}"/>
                  </a:ext>
                </a:extLst>
              </p:cNvPr>
              <p:cNvSpPr/>
              <p:nvPr/>
            </p:nvSpPr>
            <p:spPr>
              <a:xfrm>
                <a:off x="1668545" y="515632"/>
                <a:ext cx="262255" cy="759600"/>
              </a:xfrm>
              <a:prstGeom prst="chevron">
                <a:avLst>
                  <a:gd name="adj" fmla="val 3286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3175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正方形/長方形 78">
                <a:extLst>
                  <a:ext uri="{FF2B5EF4-FFF2-40B4-BE49-F238E27FC236}">
                    <a16:creationId xmlns:a16="http://schemas.microsoft.com/office/drawing/2014/main" id="{1417B038-49EE-5058-E504-5077C278C544}"/>
                  </a:ext>
                </a:extLst>
              </p:cNvPr>
              <p:cNvSpPr/>
              <p:nvPr/>
            </p:nvSpPr>
            <p:spPr>
              <a:xfrm>
                <a:off x="481192" y="515631"/>
                <a:ext cx="1352632" cy="75960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80" name="テキスト ボックス 79">
              <a:extLst>
                <a:ext uri="{FF2B5EF4-FFF2-40B4-BE49-F238E27FC236}">
                  <a16:creationId xmlns:a16="http://schemas.microsoft.com/office/drawing/2014/main" id="{1812F9C0-C044-0675-E6E8-BCF3F7F15CBC}"/>
                </a:ext>
              </a:extLst>
            </p:cNvPr>
            <p:cNvSpPr txBox="1"/>
            <p:nvPr/>
          </p:nvSpPr>
          <p:spPr>
            <a:xfrm>
              <a:off x="8297031" y="2064274"/>
              <a:ext cx="205184" cy="16868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kumimoji="1" lang="ja-JP" altLang="en-US" sz="6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製品</a:t>
              </a:r>
              <a:r>
                <a:rPr kumimoji="1" lang="en-US" altLang="ja-JP" sz="6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/</a:t>
              </a:r>
              <a:r>
                <a:rPr kumimoji="1" lang="ja-JP" altLang="en-US" sz="6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サービスで、お客様にどんな感動や</a:t>
              </a:r>
            </a:p>
            <a:p>
              <a:r>
                <a:rPr kumimoji="1" lang="ja-JP" altLang="en-US" sz="6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どんな課題の解決を実現していきますか</a:t>
              </a:r>
              <a:r>
                <a:rPr kumimoji="1" lang="en-US" altLang="ja-JP" sz="6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?</a:t>
              </a:r>
            </a:p>
          </p:txBody>
        </p:sp>
        <p:sp>
          <p:nvSpPr>
            <p:cNvPr id="81" name="矢印: 上下 80">
              <a:extLst>
                <a:ext uri="{FF2B5EF4-FFF2-40B4-BE49-F238E27FC236}">
                  <a16:creationId xmlns:a16="http://schemas.microsoft.com/office/drawing/2014/main" id="{24F70CB0-FC40-9CD5-09B2-6C2B229E8263}"/>
                </a:ext>
              </a:extLst>
            </p:cNvPr>
            <p:cNvSpPr/>
            <p:nvPr/>
          </p:nvSpPr>
          <p:spPr>
            <a:xfrm>
              <a:off x="8699770" y="1252004"/>
              <a:ext cx="111904" cy="130050"/>
            </a:xfrm>
            <a:prstGeom prst="upDownArrow">
              <a:avLst>
                <a:gd name="adj1" fmla="val 55630"/>
                <a:gd name="adj2" fmla="val 33152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82" name="グループ化 81">
              <a:extLst>
                <a:ext uri="{FF2B5EF4-FFF2-40B4-BE49-F238E27FC236}">
                  <a16:creationId xmlns:a16="http://schemas.microsoft.com/office/drawing/2014/main" id="{7A769252-9B22-0B8F-2FDB-6DC655BBC5E0}"/>
                </a:ext>
              </a:extLst>
            </p:cNvPr>
            <p:cNvGrpSpPr/>
            <p:nvPr/>
          </p:nvGrpSpPr>
          <p:grpSpPr>
            <a:xfrm>
              <a:off x="621488" y="2350885"/>
              <a:ext cx="2026792" cy="1522443"/>
              <a:chOff x="481192" y="290333"/>
              <a:chExt cx="1352632" cy="1522443"/>
            </a:xfrm>
          </p:grpSpPr>
          <p:sp>
            <p:nvSpPr>
              <p:cNvPr id="87" name="矢印: 山形 86">
                <a:extLst>
                  <a:ext uri="{FF2B5EF4-FFF2-40B4-BE49-F238E27FC236}">
                    <a16:creationId xmlns:a16="http://schemas.microsoft.com/office/drawing/2014/main" id="{E99EB699-028C-60A1-B238-678F8AD6108C}"/>
                  </a:ext>
                </a:extLst>
              </p:cNvPr>
              <p:cNvSpPr/>
              <p:nvPr/>
            </p:nvSpPr>
            <p:spPr>
              <a:xfrm rot="16200000">
                <a:off x="1015969" y="41661"/>
                <a:ext cx="262255" cy="759600"/>
              </a:xfrm>
              <a:prstGeom prst="chevron">
                <a:avLst>
                  <a:gd name="adj" fmla="val 3286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3175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四角形: 角を丸くする 87">
                <a:extLst>
                  <a:ext uri="{FF2B5EF4-FFF2-40B4-BE49-F238E27FC236}">
                    <a16:creationId xmlns:a16="http://schemas.microsoft.com/office/drawing/2014/main" id="{39177257-B149-FF13-E448-60B508685237}"/>
                  </a:ext>
                </a:extLst>
              </p:cNvPr>
              <p:cNvSpPr/>
              <p:nvPr/>
            </p:nvSpPr>
            <p:spPr>
              <a:xfrm>
                <a:off x="481192" y="944959"/>
                <a:ext cx="1352632" cy="867817"/>
              </a:xfrm>
              <a:prstGeom prst="roundRect">
                <a:avLst>
                  <a:gd name="adj" fmla="val 7675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四角形: 角を丸くする 88">
                <a:extLst>
                  <a:ext uri="{FF2B5EF4-FFF2-40B4-BE49-F238E27FC236}">
                    <a16:creationId xmlns:a16="http://schemas.microsoft.com/office/drawing/2014/main" id="{311A5381-4536-CF5A-5E03-FDC3D82199D3}"/>
                  </a:ext>
                </a:extLst>
              </p:cNvPr>
              <p:cNvSpPr/>
              <p:nvPr/>
            </p:nvSpPr>
            <p:spPr>
              <a:xfrm>
                <a:off x="481192" y="382865"/>
                <a:ext cx="1352632" cy="14250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900" dirty="0">
                    <a:solidFill>
                      <a:schemeClr val="tx1"/>
                    </a:solidFill>
                    <a:latin typeface="BIZ UDP明朝 Medium" panose="02020500000000000000" pitchFamily="18" charset="-128"/>
                    <a:ea typeface="BIZ UDP明朝 Medium" panose="02020500000000000000" pitchFamily="18" charset="-128"/>
                  </a:rPr>
                  <a:t>仕入先</a:t>
                </a:r>
              </a:p>
            </p:txBody>
          </p:sp>
          <p:sp>
            <p:nvSpPr>
              <p:cNvPr id="98" name="正方形/長方形 97">
                <a:extLst>
                  <a:ext uri="{FF2B5EF4-FFF2-40B4-BE49-F238E27FC236}">
                    <a16:creationId xmlns:a16="http://schemas.microsoft.com/office/drawing/2014/main" id="{BE433193-64DF-8268-085F-95986364F6FF}"/>
                  </a:ext>
                </a:extLst>
              </p:cNvPr>
              <p:cNvSpPr/>
              <p:nvPr/>
            </p:nvSpPr>
            <p:spPr>
              <a:xfrm>
                <a:off x="481192" y="515632"/>
                <a:ext cx="1352632" cy="73390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03" name="グループ化 102">
              <a:extLst>
                <a:ext uri="{FF2B5EF4-FFF2-40B4-BE49-F238E27FC236}">
                  <a16:creationId xmlns:a16="http://schemas.microsoft.com/office/drawing/2014/main" id="{FC1EA31D-DC50-7078-EE7A-8B8E3D86A6D4}"/>
                </a:ext>
              </a:extLst>
            </p:cNvPr>
            <p:cNvGrpSpPr/>
            <p:nvPr/>
          </p:nvGrpSpPr>
          <p:grpSpPr>
            <a:xfrm>
              <a:off x="2729376" y="2353123"/>
              <a:ext cx="2026792" cy="1522443"/>
              <a:chOff x="481192" y="290333"/>
              <a:chExt cx="1352632" cy="1522443"/>
            </a:xfrm>
          </p:grpSpPr>
          <p:sp>
            <p:nvSpPr>
              <p:cNvPr id="105" name="矢印: 山形 104">
                <a:extLst>
                  <a:ext uri="{FF2B5EF4-FFF2-40B4-BE49-F238E27FC236}">
                    <a16:creationId xmlns:a16="http://schemas.microsoft.com/office/drawing/2014/main" id="{13253C9C-636D-D80D-48EA-35DB1A135D18}"/>
                  </a:ext>
                </a:extLst>
              </p:cNvPr>
              <p:cNvSpPr/>
              <p:nvPr/>
            </p:nvSpPr>
            <p:spPr>
              <a:xfrm rot="16200000">
                <a:off x="1015969" y="41661"/>
                <a:ext cx="262255" cy="759600"/>
              </a:xfrm>
              <a:prstGeom prst="chevron">
                <a:avLst>
                  <a:gd name="adj" fmla="val 3286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3175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8" name="四角形: 角を丸くする 187">
                <a:extLst>
                  <a:ext uri="{FF2B5EF4-FFF2-40B4-BE49-F238E27FC236}">
                    <a16:creationId xmlns:a16="http://schemas.microsoft.com/office/drawing/2014/main" id="{68A8FE0F-609C-50CF-CC0F-68563940AE36}"/>
                  </a:ext>
                </a:extLst>
              </p:cNvPr>
              <p:cNvSpPr/>
              <p:nvPr/>
            </p:nvSpPr>
            <p:spPr>
              <a:xfrm>
                <a:off x="481192" y="944959"/>
                <a:ext cx="1352632" cy="867817"/>
              </a:xfrm>
              <a:prstGeom prst="roundRect">
                <a:avLst>
                  <a:gd name="adj" fmla="val 7675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4" name="四角形: 角を丸くする 193">
                <a:extLst>
                  <a:ext uri="{FF2B5EF4-FFF2-40B4-BE49-F238E27FC236}">
                    <a16:creationId xmlns:a16="http://schemas.microsoft.com/office/drawing/2014/main" id="{6CB6FA85-3E48-AB84-4010-64DF4C9789AF}"/>
                  </a:ext>
                </a:extLst>
              </p:cNvPr>
              <p:cNvSpPr/>
              <p:nvPr/>
            </p:nvSpPr>
            <p:spPr>
              <a:xfrm>
                <a:off x="481192" y="382865"/>
                <a:ext cx="1352632" cy="14250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900" dirty="0">
                    <a:solidFill>
                      <a:schemeClr val="tx1"/>
                    </a:solidFill>
                    <a:latin typeface="BIZ UDP明朝 Medium" panose="02020500000000000000" pitchFamily="18" charset="-128"/>
                    <a:ea typeface="BIZ UDP明朝 Medium" panose="02020500000000000000" pitchFamily="18" charset="-128"/>
                  </a:rPr>
                  <a:t>協力先</a:t>
                </a:r>
              </a:p>
            </p:txBody>
          </p:sp>
          <p:sp>
            <p:nvSpPr>
              <p:cNvPr id="201" name="正方形/長方形 200">
                <a:extLst>
                  <a:ext uri="{FF2B5EF4-FFF2-40B4-BE49-F238E27FC236}">
                    <a16:creationId xmlns:a16="http://schemas.microsoft.com/office/drawing/2014/main" id="{1D73A6F8-BFD0-0F76-663A-1E6C2A0B498B}"/>
                  </a:ext>
                </a:extLst>
              </p:cNvPr>
              <p:cNvSpPr/>
              <p:nvPr/>
            </p:nvSpPr>
            <p:spPr>
              <a:xfrm>
                <a:off x="481192" y="515632"/>
                <a:ext cx="1352632" cy="73390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02" name="グループ化 201">
              <a:extLst>
                <a:ext uri="{FF2B5EF4-FFF2-40B4-BE49-F238E27FC236}">
                  <a16:creationId xmlns:a16="http://schemas.microsoft.com/office/drawing/2014/main" id="{EAB2935B-DF8F-B788-84C4-77B2A644771B}"/>
                </a:ext>
              </a:extLst>
            </p:cNvPr>
            <p:cNvGrpSpPr/>
            <p:nvPr/>
          </p:nvGrpSpPr>
          <p:grpSpPr>
            <a:xfrm>
              <a:off x="5413155" y="2445655"/>
              <a:ext cx="2026791" cy="1429911"/>
              <a:chOff x="481192" y="382865"/>
              <a:chExt cx="1352632" cy="1429911"/>
            </a:xfrm>
          </p:grpSpPr>
          <p:sp>
            <p:nvSpPr>
              <p:cNvPr id="209" name="四角形: 角を丸くする 208">
                <a:extLst>
                  <a:ext uri="{FF2B5EF4-FFF2-40B4-BE49-F238E27FC236}">
                    <a16:creationId xmlns:a16="http://schemas.microsoft.com/office/drawing/2014/main" id="{15C8B133-63CD-01DA-CC94-DB86E78C4B97}"/>
                  </a:ext>
                </a:extLst>
              </p:cNvPr>
              <p:cNvSpPr/>
              <p:nvPr/>
            </p:nvSpPr>
            <p:spPr>
              <a:xfrm>
                <a:off x="481192" y="944959"/>
                <a:ext cx="1352632" cy="867817"/>
              </a:xfrm>
              <a:prstGeom prst="roundRect">
                <a:avLst>
                  <a:gd name="adj" fmla="val 7675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0" name="四角形: 角を丸くする 209">
                <a:extLst>
                  <a:ext uri="{FF2B5EF4-FFF2-40B4-BE49-F238E27FC236}">
                    <a16:creationId xmlns:a16="http://schemas.microsoft.com/office/drawing/2014/main" id="{952B5648-9C40-2403-97BA-83272F5E7807}"/>
                  </a:ext>
                </a:extLst>
              </p:cNvPr>
              <p:cNvSpPr/>
              <p:nvPr/>
            </p:nvSpPr>
            <p:spPr>
              <a:xfrm>
                <a:off x="481192" y="382865"/>
                <a:ext cx="1352632" cy="14250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900" dirty="0">
                    <a:solidFill>
                      <a:schemeClr val="tx1"/>
                    </a:solidFill>
                    <a:latin typeface="BIZ UDP明朝 Medium" panose="02020500000000000000" pitchFamily="18" charset="-128"/>
                    <a:ea typeface="BIZ UDP明朝 Medium" panose="02020500000000000000" pitchFamily="18" charset="-128"/>
                  </a:rPr>
                  <a:t>得意先</a:t>
                </a:r>
              </a:p>
            </p:txBody>
          </p:sp>
          <p:sp>
            <p:nvSpPr>
              <p:cNvPr id="211" name="正方形/長方形 210">
                <a:extLst>
                  <a:ext uri="{FF2B5EF4-FFF2-40B4-BE49-F238E27FC236}">
                    <a16:creationId xmlns:a16="http://schemas.microsoft.com/office/drawing/2014/main" id="{BDD9212D-4E1F-42BE-5B7F-26B4EEE0A086}"/>
                  </a:ext>
                </a:extLst>
              </p:cNvPr>
              <p:cNvSpPr/>
              <p:nvPr/>
            </p:nvSpPr>
            <p:spPr>
              <a:xfrm>
                <a:off x="481192" y="515632"/>
                <a:ext cx="1352632" cy="73390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12" name="二等辺三角形 211">
              <a:extLst>
                <a:ext uri="{FF2B5EF4-FFF2-40B4-BE49-F238E27FC236}">
                  <a16:creationId xmlns:a16="http://schemas.microsoft.com/office/drawing/2014/main" id="{84E05A44-8826-3FA5-7DD9-2B9256DA0ADE}"/>
                </a:ext>
              </a:extLst>
            </p:cNvPr>
            <p:cNvSpPr/>
            <p:nvPr/>
          </p:nvSpPr>
          <p:spPr>
            <a:xfrm rot="10800000">
              <a:off x="5796923" y="2335894"/>
              <a:ext cx="1124175" cy="88719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13" name="グループ化 212">
              <a:extLst>
                <a:ext uri="{FF2B5EF4-FFF2-40B4-BE49-F238E27FC236}">
                  <a16:creationId xmlns:a16="http://schemas.microsoft.com/office/drawing/2014/main" id="{E97778D8-59C6-E31B-0EC9-9B08501A5347}"/>
                </a:ext>
              </a:extLst>
            </p:cNvPr>
            <p:cNvGrpSpPr/>
            <p:nvPr/>
          </p:nvGrpSpPr>
          <p:grpSpPr>
            <a:xfrm>
              <a:off x="7623987" y="2447021"/>
              <a:ext cx="2026791" cy="1429911"/>
              <a:chOff x="481192" y="382865"/>
              <a:chExt cx="1352632" cy="1429911"/>
            </a:xfrm>
          </p:grpSpPr>
          <p:sp>
            <p:nvSpPr>
              <p:cNvPr id="214" name="四角形: 角を丸くする 213">
                <a:extLst>
                  <a:ext uri="{FF2B5EF4-FFF2-40B4-BE49-F238E27FC236}">
                    <a16:creationId xmlns:a16="http://schemas.microsoft.com/office/drawing/2014/main" id="{EAC0A4C1-7527-1653-D662-EF793CF12393}"/>
                  </a:ext>
                </a:extLst>
              </p:cNvPr>
              <p:cNvSpPr/>
              <p:nvPr/>
            </p:nvSpPr>
            <p:spPr>
              <a:xfrm>
                <a:off x="481192" y="944959"/>
                <a:ext cx="1352632" cy="867817"/>
              </a:xfrm>
              <a:prstGeom prst="roundRect">
                <a:avLst>
                  <a:gd name="adj" fmla="val 7675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5" name="四角形: 角を丸くする 214">
                <a:extLst>
                  <a:ext uri="{FF2B5EF4-FFF2-40B4-BE49-F238E27FC236}">
                    <a16:creationId xmlns:a16="http://schemas.microsoft.com/office/drawing/2014/main" id="{E7C770A7-2D24-CEF1-3FF6-CC6FDE41786D}"/>
                  </a:ext>
                </a:extLst>
              </p:cNvPr>
              <p:cNvSpPr/>
              <p:nvPr/>
            </p:nvSpPr>
            <p:spPr>
              <a:xfrm>
                <a:off x="481192" y="382865"/>
                <a:ext cx="1352632" cy="14250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900" dirty="0">
                    <a:solidFill>
                      <a:schemeClr val="tx1"/>
                    </a:solidFill>
                    <a:latin typeface="BIZ UDP明朝 Medium" panose="02020500000000000000" pitchFamily="18" charset="-128"/>
                    <a:ea typeface="BIZ UDP明朝 Medium" panose="02020500000000000000" pitchFamily="18" charset="-128"/>
                  </a:rPr>
                  <a:t>エンドユーザー</a:t>
                </a:r>
                <a:r>
                  <a:rPr kumimoji="1" lang="en-US" altLang="ja-JP" sz="900" dirty="0">
                    <a:solidFill>
                      <a:schemeClr val="tx1"/>
                    </a:solidFill>
                    <a:latin typeface="BIZ UDP明朝 Medium" panose="02020500000000000000" pitchFamily="18" charset="-128"/>
                    <a:ea typeface="BIZ UDP明朝 Medium" panose="02020500000000000000" pitchFamily="18" charset="-128"/>
                  </a:rPr>
                  <a:t>(</a:t>
                </a:r>
                <a:r>
                  <a:rPr kumimoji="1" lang="ja-JP" altLang="en-US" sz="900" dirty="0">
                    <a:solidFill>
                      <a:schemeClr val="tx1"/>
                    </a:solidFill>
                    <a:latin typeface="BIZ UDP明朝 Medium" panose="02020500000000000000" pitchFamily="18" charset="-128"/>
                    <a:ea typeface="BIZ UDP明朝 Medium" panose="02020500000000000000" pitchFamily="18" charset="-128"/>
                  </a:rPr>
                  <a:t>最終消費者</a:t>
                </a:r>
                <a:r>
                  <a:rPr kumimoji="1" lang="en-US" altLang="ja-JP" sz="900" dirty="0">
                    <a:solidFill>
                      <a:schemeClr val="tx1"/>
                    </a:solidFill>
                    <a:latin typeface="BIZ UDP明朝 Medium" panose="02020500000000000000" pitchFamily="18" charset="-128"/>
                    <a:ea typeface="BIZ UDP明朝 Medium" panose="02020500000000000000" pitchFamily="18" charset="-128"/>
                  </a:rPr>
                  <a:t>)</a:t>
                </a:r>
                <a:endParaRPr kumimoji="1" lang="ja-JP" altLang="en-US" sz="900" dirty="0">
                  <a:solidFill>
                    <a:schemeClr val="tx1"/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endParaRPr>
              </a:p>
            </p:txBody>
          </p:sp>
          <p:sp>
            <p:nvSpPr>
              <p:cNvPr id="216" name="正方形/長方形 215">
                <a:extLst>
                  <a:ext uri="{FF2B5EF4-FFF2-40B4-BE49-F238E27FC236}">
                    <a16:creationId xmlns:a16="http://schemas.microsoft.com/office/drawing/2014/main" id="{B0F05532-1060-EFDC-BEE5-88F768355631}"/>
                  </a:ext>
                </a:extLst>
              </p:cNvPr>
              <p:cNvSpPr/>
              <p:nvPr/>
            </p:nvSpPr>
            <p:spPr>
              <a:xfrm>
                <a:off x="481192" y="515632"/>
                <a:ext cx="1352632" cy="73390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17" name="二等辺三角形 216">
              <a:extLst>
                <a:ext uri="{FF2B5EF4-FFF2-40B4-BE49-F238E27FC236}">
                  <a16:creationId xmlns:a16="http://schemas.microsoft.com/office/drawing/2014/main" id="{6D6F7C51-99B8-9E2E-3524-582C95EA98BE}"/>
                </a:ext>
              </a:extLst>
            </p:cNvPr>
            <p:cNvSpPr/>
            <p:nvPr/>
          </p:nvSpPr>
          <p:spPr>
            <a:xfrm rot="5400000">
              <a:off x="6958398" y="3176104"/>
              <a:ext cx="1124175" cy="88719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" name="二等辺三角形 217">
              <a:extLst>
                <a:ext uri="{FF2B5EF4-FFF2-40B4-BE49-F238E27FC236}">
                  <a16:creationId xmlns:a16="http://schemas.microsoft.com/office/drawing/2014/main" id="{D78ACC9F-4E4F-B95F-5A8C-54009287B624}"/>
                </a:ext>
              </a:extLst>
            </p:cNvPr>
            <p:cNvSpPr/>
            <p:nvPr/>
          </p:nvSpPr>
          <p:spPr>
            <a:xfrm rot="8100000">
              <a:off x="7682067" y="2315169"/>
              <a:ext cx="267657" cy="103226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33" name="グループ化 232">
            <a:extLst>
              <a:ext uri="{FF2B5EF4-FFF2-40B4-BE49-F238E27FC236}">
                <a16:creationId xmlns:a16="http://schemas.microsoft.com/office/drawing/2014/main" id="{5D08D67E-5703-973A-19C9-2BBDBA25281F}"/>
              </a:ext>
            </a:extLst>
          </p:cNvPr>
          <p:cNvGrpSpPr/>
          <p:nvPr/>
        </p:nvGrpSpPr>
        <p:grpSpPr>
          <a:xfrm>
            <a:off x="27709" y="4215003"/>
            <a:ext cx="3274924" cy="4504741"/>
            <a:chOff x="27709" y="4215003"/>
            <a:chExt cx="3274924" cy="4504741"/>
          </a:xfrm>
        </p:grpSpPr>
        <p:sp>
          <p:nvSpPr>
            <p:cNvPr id="90" name="四角形: 角を丸くする 89">
              <a:extLst>
                <a:ext uri="{FF2B5EF4-FFF2-40B4-BE49-F238E27FC236}">
                  <a16:creationId xmlns:a16="http://schemas.microsoft.com/office/drawing/2014/main" id="{70B87881-7E46-1FA0-AA03-43E7876BA7D6}"/>
                </a:ext>
              </a:extLst>
            </p:cNvPr>
            <p:cNvSpPr/>
            <p:nvPr/>
          </p:nvSpPr>
          <p:spPr>
            <a:xfrm>
              <a:off x="47451" y="4215003"/>
              <a:ext cx="3235440" cy="883114"/>
            </a:xfrm>
            <a:prstGeom prst="roundRect">
              <a:avLst>
                <a:gd name="adj" fmla="val 6297"/>
              </a:avLst>
            </a:prstGeom>
            <a:solidFill>
              <a:schemeClr val="tx2">
                <a:lumMod val="10000"/>
                <a:lumOff val="9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92" name="四角形: 角を丸くする 91">
              <a:extLst>
                <a:ext uri="{FF2B5EF4-FFF2-40B4-BE49-F238E27FC236}">
                  <a16:creationId xmlns:a16="http://schemas.microsoft.com/office/drawing/2014/main" id="{C1F11BDC-DC08-2E8C-487B-AA31C40F8984}"/>
                </a:ext>
              </a:extLst>
            </p:cNvPr>
            <p:cNvSpPr/>
            <p:nvPr/>
          </p:nvSpPr>
          <p:spPr>
            <a:xfrm>
              <a:off x="47451" y="5235834"/>
              <a:ext cx="3235440" cy="1088199"/>
            </a:xfrm>
            <a:prstGeom prst="roundRect">
              <a:avLst>
                <a:gd name="adj" fmla="val 6297"/>
              </a:avLst>
            </a:prstGeom>
            <a:solidFill>
              <a:srgbClr val="CCFFFF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grpSp>
          <p:nvGrpSpPr>
            <p:cNvPr id="224" name="グループ化 223">
              <a:extLst>
                <a:ext uri="{FF2B5EF4-FFF2-40B4-BE49-F238E27FC236}">
                  <a16:creationId xmlns:a16="http://schemas.microsoft.com/office/drawing/2014/main" id="{B9DAFD79-A077-B733-24ED-E0BAC7D82DC8}"/>
                </a:ext>
              </a:extLst>
            </p:cNvPr>
            <p:cNvGrpSpPr/>
            <p:nvPr/>
          </p:nvGrpSpPr>
          <p:grpSpPr>
            <a:xfrm>
              <a:off x="27709" y="6400800"/>
              <a:ext cx="3274924" cy="2318944"/>
              <a:chOff x="27709" y="6129940"/>
              <a:chExt cx="3274924" cy="2589804"/>
            </a:xfrm>
          </p:grpSpPr>
          <p:grpSp>
            <p:nvGrpSpPr>
              <p:cNvPr id="96" name="グループ化 95">
                <a:extLst>
                  <a:ext uri="{FF2B5EF4-FFF2-40B4-BE49-F238E27FC236}">
                    <a16:creationId xmlns:a16="http://schemas.microsoft.com/office/drawing/2014/main" id="{753D5E26-998B-0869-EFE9-6279034AA4BD}"/>
                  </a:ext>
                </a:extLst>
              </p:cNvPr>
              <p:cNvGrpSpPr/>
              <p:nvPr/>
            </p:nvGrpSpPr>
            <p:grpSpPr>
              <a:xfrm>
                <a:off x="50824" y="6269972"/>
                <a:ext cx="3251809" cy="2449772"/>
                <a:chOff x="46742" y="7204260"/>
                <a:chExt cx="2677478" cy="2805387"/>
              </a:xfrm>
            </p:grpSpPr>
            <p:sp>
              <p:nvSpPr>
                <p:cNvPr id="94" name="正方形/長方形 93">
                  <a:extLst>
                    <a:ext uri="{FF2B5EF4-FFF2-40B4-BE49-F238E27FC236}">
                      <a16:creationId xmlns:a16="http://schemas.microsoft.com/office/drawing/2014/main" id="{31C16C73-8EF3-80E0-0D6D-2E375BC6CD63}"/>
                    </a:ext>
                  </a:extLst>
                </p:cNvPr>
                <p:cNvSpPr/>
                <p:nvPr/>
              </p:nvSpPr>
              <p:spPr>
                <a:xfrm>
                  <a:off x="50821" y="7204260"/>
                  <a:ext cx="2673399" cy="1311943"/>
                </a:xfrm>
                <a:prstGeom prst="rect">
                  <a:avLst/>
                </a:prstGeom>
                <a:solidFill>
                  <a:srgbClr val="FFCCCC">
                    <a:alpha val="50196"/>
                  </a:srgb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kumimoji="1" lang="ja-JP" altLang="en-US" sz="1100" dirty="0">
                    <a:solidFill>
                      <a:schemeClr val="tx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  <p:sp>
              <p:nvSpPr>
                <p:cNvPr id="95" name="正方形/長方形 94">
                  <a:extLst>
                    <a:ext uri="{FF2B5EF4-FFF2-40B4-BE49-F238E27FC236}">
                      <a16:creationId xmlns:a16="http://schemas.microsoft.com/office/drawing/2014/main" id="{201580A7-0538-E496-843D-352946DFF718}"/>
                    </a:ext>
                  </a:extLst>
                </p:cNvPr>
                <p:cNvSpPr/>
                <p:nvPr/>
              </p:nvSpPr>
              <p:spPr>
                <a:xfrm>
                  <a:off x="46742" y="8697704"/>
                  <a:ext cx="2673399" cy="1311943"/>
                </a:xfrm>
                <a:prstGeom prst="rect">
                  <a:avLst/>
                </a:prstGeom>
                <a:solidFill>
                  <a:srgbClr val="D9D9D9">
                    <a:alpha val="50196"/>
                  </a:srgb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kumimoji="1" lang="ja-JP" altLang="en-US" sz="1100" dirty="0">
                    <a:solidFill>
                      <a:schemeClr val="tx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</p:grpSp>
          <p:sp>
            <p:nvSpPr>
              <p:cNvPr id="97" name="テキスト ボックス 96">
                <a:extLst>
                  <a:ext uri="{FF2B5EF4-FFF2-40B4-BE49-F238E27FC236}">
                    <a16:creationId xmlns:a16="http://schemas.microsoft.com/office/drawing/2014/main" id="{D03D709C-3B5E-1956-4E2B-D4DAAC1A31FE}"/>
                  </a:ext>
                </a:extLst>
              </p:cNvPr>
              <p:cNvSpPr txBox="1"/>
              <p:nvPr/>
            </p:nvSpPr>
            <p:spPr>
              <a:xfrm>
                <a:off x="27709" y="6129940"/>
                <a:ext cx="2122376" cy="120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tabLst>
                    <a:tab pos="2689225" algn="l"/>
                  </a:tabLst>
                </a:pPr>
                <a:r>
                  <a:rPr kumimoji="1" lang="en-US" altLang="ja-JP" sz="700" dirty="0">
                    <a:latin typeface="BIZ UDP明朝 Medium" panose="02020500000000000000" pitchFamily="18" charset="-128"/>
                    <a:ea typeface="BIZ UDP明朝 Medium" panose="02020500000000000000" pitchFamily="18" charset="-128"/>
                  </a:rPr>
                  <a:t>【</a:t>
                </a:r>
                <a:r>
                  <a:rPr kumimoji="1" lang="ja-JP" altLang="en-US" sz="700" dirty="0">
                    <a:latin typeface="BIZ UDP明朝 Medium" panose="02020500000000000000" pitchFamily="18" charset="-128"/>
                    <a:ea typeface="BIZ UDP明朝 Medium" panose="02020500000000000000" pitchFamily="18" charset="-128"/>
                  </a:rPr>
                  <a:t>現在</a:t>
                </a:r>
                <a:r>
                  <a:rPr kumimoji="1" lang="en-US" altLang="ja-JP" sz="700" dirty="0">
                    <a:latin typeface="BIZ UDP明朝 Medium" panose="02020500000000000000" pitchFamily="18" charset="-128"/>
                    <a:ea typeface="BIZ UDP明朝 Medium" panose="02020500000000000000" pitchFamily="18" charset="-128"/>
                  </a:rPr>
                  <a:t>】</a:t>
                </a:r>
                <a:r>
                  <a:rPr kumimoji="1" lang="ja-JP" altLang="en-US" sz="700" dirty="0">
                    <a:latin typeface="BIZ UDP明朝 Medium" panose="02020500000000000000" pitchFamily="18" charset="-128"/>
                    <a:ea typeface="BIZ UDP明朝 Medium" panose="02020500000000000000" pitchFamily="18" charset="-128"/>
                  </a:rPr>
                  <a:t>業界や市場の動きでプラスになっているのは</a:t>
                </a:r>
                <a:r>
                  <a:rPr kumimoji="1" lang="en-US" altLang="ja-JP" sz="700" dirty="0">
                    <a:latin typeface="BIZ UDP明朝 Medium" panose="02020500000000000000" pitchFamily="18" charset="-128"/>
                    <a:ea typeface="BIZ UDP明朝 Medium" panose="02020500000000000000" pitchFamily="18" charset="-128"/>
                  </a:rPr>
                  <a:t>?</a:t>
                </a:r>
                <a:r>
                  <a:rPr kumimoji="1" lang="ja-JP" altLang="en-US" sz="700" dirty="0">
                    <a:latin typeface="BIZ UDP明朝 Medium" panose="02020500000000000000" pitchFamily="18" charset="-128"/>
                    <a:ea typeface="BIZ UDP明朝 Medium" panose="02020500000000000000" pitchFamily="18" charset="-128"/>
                  </a:rPr>
                  <a:t> </a:t>
                </a:r>
                <a:endParaRPr kumimoji="1" lang="en-US" altLang="ja-JP" sz="700" dirty="0">
                  <a:latin typeface="BIZ UDP明朝 Medium" panose="02020500000000000000" pitchFamily="18" charset="-128"/>
                  <a:ea typeface="BIZ UDP明朝 Medium" panose="02020500000000000000" pitchFamily="18" charset="-128"/>
                </a:endParaRPr>
              </a:p>
            </p:txBody>
          </p:sp>
          <p:sp>
            <p:nvSpPr>
              <p:cNvPr id="221" name="テキスト ボックス 220">
                <a:extLst>
                  <a:ext uri="{FF2B5EF4-FFF2-40B4-BE49-F238E27FC236}">
                    <a16:creationId xmlns:a16="http://schemas.microsoft.com/office/drawing/2014/main" id="{343540A9-3E2A-28C0-9EA9-7DA859671F4B}"/>
                  </a:ext>
                </a:extLst>
              </p:cNvPr>
              <p:cNvSpPr txBox="1"/>
              <p:nvPr/>
            </p:nvSpPr>
            <p:spPr>
              <a:xfrm>
                <a:off x="27709" y="7438982"/>
                <a:ext cx="2202526" cy="120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tabLst>
                    <a:tab pos="2689225" algn="l"/>
                  </a:tabLst>
                </a:pPr>
                <a:r>
                  <a:rPr kumimoji="1" lang="en-US" altLang="ja-JP" sz="700" dirty="0">
                    <a:latin typeface="BIZ UDP明朝 Medium" panose="02020500000000000000" pitchFamily="18" charset="-128"/>
                    <a:ea typeface="BIZ UDP明朝 Medium" panose="02020500000000000000" pitchFamily="18" charset="-128"/>
                  </a:rPr>
                  <a:t>【</a:t>
                </a:r>
                <a:r>
                  <a:rPr kumimoji="1" lang="ja-JP" altLang="en-US" sz="700" dirty="0">
                    <a:latin typeface="BIZ UDP明朝 Medium" panose="02020500000000000000" pitchFamily="18" charset="-128"/>
                    <a:ea typeface="BIZ UDP明朝 Medium" panose="02020500000000000000" pitchFamily="18" charset="-128"/>
                  </a:rPr>
                  <a:t>現在</a:t>
                </a:r>
                <a:r>
                  <a:rPr kumimoji="1" lang="en-US" altLang="ja-JP" sz="700" dirty="0">
                    <a:latin typeface="BIZ UDP明朝 Medium" panose="02020500000000000000" pitchFamily="18" charset="-128"/>
                    <a:ea typeface="BIZ UDP明朝 Medium" panose="02020500000000000000" pitchFamily="18" charset="-128"/>
                  </a:rPr>
                  <a:t>】</a:t>
                </a:r>
                <a:r>
                  <a:rPr kumimoji="1" lang="ja-JP" altLang="en-US" sz="700" dirty="0">
                    <a:latin typeface="BIZ UDP明朝 Medium" panose="02020500000000000000" pitchFamily="18" charset="-128"/>
                    <a:ea typeface="BIZ UDP明朝 Medium" panose="02020500000000000000" pitchFamily="18" charset="-128"/>
                  </a:rPr>
                  <a:t>業界や市場の動きでマイナスになっているのは</a:t>
                </a:r>
                <a:r>
                  <a:rPr kumimoji="1" lang="en-US" altLang="ja-JP" sz="700" dirty="0">
                    <a:latin typeface="BIZ UDP明朝 Medium" panose="02020500000000000000" pitchFamily="18" charset="-128"/>
                    <a:ea typeface="BIZ UDP明朝 Medium" panose="02020500000000000000" pitchFamily="18" charset="-128"/>
                  </a:rPr>
                  <a:t>?</a:t>
                </a:r>
                <a:r>
                  <a:rPr kumimoji="1" lang="ja-JP" altLang="en-US" sz="700" dirty="0">
                    <a:latin typeface="BIZ UDP明朝 Medium" panose="02020500000000000000" pitchFamily="18" charset="-128"/>
                    <a:ea typeface="BIZ UDP明朝 Medium" panose="02020500000000000000" pitchFamily="18" charset="-128"/>
                  </a:rPr>
                  <a:t> </a:t>
                </a:r>
                <a:endParaRPr kumimoji="1" lang="en-US" altLang="ja-JP" sz="700" dirty="0">
                  <a:latin typeface="BIZ UDP明朝 Medium" panose="02020500000000000000" pitchFamily="18" charset="-128"/>
                  <a:ea typeface="BIZ UDP明朝 Medium" panose="02020500000000000000" pitchFamily="18" charset="-128"/>
                </a:endParaRPr>
              </a:p>
            </p:txBody>
          </p:sp>
        </p:grpSp>
      </p:grpSp>
      <p:grpSp>
        <p:nvGrpSpPr>
          <p:cNvPr id="232" name="グループ化 231">
            <a:extLst>
              <a:ext uri="{FF2B5EF4-FFF2-40B4-BE49-F238E27FC236}">
                <a16:creationId xmlns:a16="http://schemas.microsoft.com/office/drawing/2014/main" id="{3EE83F0F-8FAC-8E62-0E44-870502781985}"/>
              </a:ext>
            </a:extLst>
          </p:cNvPr>
          <p:cNvGrpSpPr/>
          <p:nvPr/>
        </p:nvGrpSpPr>
        <p:grpSpPr>
          <a:xfrm>
            <a:off x="6267805" y="4215003"/>
            <a:ext cx="3274923" cy="4501937"/>
            <a:chOff x="6267805" y="4215003"/>
            <a:chExt cx="3274923" cy="4501937"/>
          </a:xfrm>
        </p:grpSpPr>
        <p:sp>
          <p:nvSpPr>
            <p:cNvPr id="111" name="四角形: 角を丸くする 110">
              <a:extLst>
                <a:ext uri="{FF2B5EF4-FFF2-40B4-BE49-F238E27FC236}">
                  <a16:creationId xmlns:a16="http://schemas.microsoft.com/office/drawing/2014/main" id="{562B438A-65B9-0930-482F-CE658DE11F08}"/>
                </a:ext>
              </a:extLst>
            </p:cNvPr>
            <p:cNvSpPr/>
            <p:nvPr/>
          </p:nvSpPr>
          <p:spPr>
            <a:xfrm>
              <a:off x="6287546" y="4215003"/>
              <a:ext cx="3235440" cy="883114"/>
            </a:xfrm>
            <a:prstGeom prst="roundRect">
              <a:avLst>
                <a:gd name="adj" fmla="val 6297"/>
              </a:avLst>
            </a:prstGeom>
            <a:solidFill>
              <a:schemeClr val="tx2">
                <a:lumMod val="10000"/>
                <a:lumOff val="9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13" name="四角形: 角を丸くする 112">
              <a:extLst>
                <a:ext uri="{FF2B5EF4-FFF2-40B4-BE49-F238E27FC236}">
                  <a16:creationId xmlns:a16="http://schemas.microsoft.com/office/drawing/2014/main" id="{BEBB896B-B754-75EF-5072-B4165F8CE155}"/>
                </a:ext>
              </a:extLst>
            </p:cNvPr>
            <p:cNvSpPr/>
            <p:nvPr/>
          </p:nvSpPr>
          <p:spPr>
            <a:xfrm>
              <a:off x="6287546" y="5235834"/>
              <a:ext cx="3235440" cy="1088199"/>
            </a:xfrm>
            <a:prstGeom prst="roundRect">
              <a:avLst>
                <a:gd name="adj" fmla="val 6297"/>
              </a:avLst>
            </a:prstGeom>
            <a:solidFill>
              <a:srgbClr val="CCFFFF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grpSp>
          <p:nvGrpSpPr>
            <p:cNvPr id="223" name="グループ化 222">
              <a:extLst>
                <a:ext uri="{FF2B5EF4-FFF2-40B4-BE49-F238E27FC236}">
                  <a16:creationId xmlns:a16="http://schemas.microsoft.com/office/drawing/2014/main" id="{28E4BEF9-583A-8B72-A6B0-D23028EA4454}"/>
                </a:ext>
              </a:extLst>
            </p:cNvPr>
            <p:cNvGrpSpPr/>
            <p:nvPr/>
          </p:nvGrpSpPr>
          <p:grpSpPr>
            <a:xfrm>
              <a:off x="6267805" y="6400800"/>
              <a:ext cx="3274923" cy="2316140"/>
              <a:chOff x="6267805" y="6217174"/>
              <a:chExt cx="3274923" cy="2586672"/>
            </a:xfrm>
          </p:grpSpPr>
          <p:grpSp>
            <p:nvGrpSpPr>
              <p:cNvPr id="99" name="グループ化 98">
                <a:extLst>
                  <a:ext uri="{FF2B5EF4-FFF2-40B4-BE49-F238E27FC236}">
                    <a16:creationId xmlns:a16="http://schemas.microsoft.com/office/drawing/2014/main" id="{F5BB7790-C231-304A-9059-4DFBD922A978}"/>
                  </a:ext>
                </a:extLst>
              </p:cNvPr>
              <p:cNvGrpSpPr/>
              <p:nvPr/>
            </p:nvGrpSpPr>
            <p:grpSpPr>
              <a:xfrm>
                <a:off x="6290921" y="6354073"/>
                <a:ext cx="3251807" cy="2449773"/>
                <a:chOff x="5148200" y="6198618"/>
                <a:chExt cx="2677476" cy="2805388"/>
              </a:xfrm>
            </p:grpSpPr>
            <p:sp>
              <p:nvSpPr>
                <p:cNvPr id="100" name="正方形/長方形 99">
                  <a:extLst>
                    <a:ext uri="{FF2B5EF4-FFF2-40B4-BE49-F238E27FC236}">
                      <a16:creationId xmlns:a16="http://schemas.microsoft.com/office/drawing/2014/main" id="{69E30907-A926-C1A8-BE1E-05485529764B}"/>
                    </a:ext>
                  </a:extLst>
                </p:cNvPr>
                <p:cNvSpPr/>
                <p:nvPr/>
              </p:nvSpPr>
              <p:spPr>
                <a:xfrm>
                  <a:off x="5152278" y="6198618"/>
                  <a:ext cx="2673398" cy="1311943"/>
                </a:xfrm>
                <a:prstGeom prst="rect">
                  <a:avLst/>
                </a:prstGeom>
                <a:solidFill>
                  <a:srgbClr val="FFCCCC">
                    <a:alpha val="60000"/>
                  </a:srgb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kumimoji="1" lang="ja-JP" altLang="en-US" sz="1100" dirty="0">
                    <a:solidFill>
                      <a:schemeClr val="tx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  <p:sp>
              <p:nvSpPr>
                <p:cNvPr id="101" name="正方形/長方形 100">
                  <a:extLst>
                    <a:ext uri="{FF2B5EF4-FFF2-40B4-BE49-F238E27FC236}">
                      <a16:creationId xmlns:a16="http://schemas.microsoft.com/office/drawing/2014/main" id="{FDA4D71A-268B-8E94-6381-CDE9BB4C8464}"/>
                    </a:ext>
                  </a:extLst>
                </p:cNvPr>
                <p:cNvSpPr/>
                <p:nvPr/>
              </p:nvSpPr>
              <p:spPr>
                <a:xfrm>
                  <a:off x="5148200" y="7692063"/>
                  <a:ext cx="2673398" cy="1311943"/>
                </a:xfrm>
                <a:prstGeom prst="rect">
                  <a:avLst/>
                </a:prstGeom>
                <a:solidFill>
                  <a:srgbClr val="D9D9D9">
                    <a:alpha val="50196"/>
                  </a:srgb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kumimoji="1" lang="ja-JP" altLang="en-US" sz="1100" dirty="0">
                    <a:solidFill>
                      <a:schemeClr val="tx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</p:grpSp>
          <p:sp>
            <p:nvSpPr>
              <p:cNvPr id="102" name="テキスト ボックス 101">
                <a:extLst>
                  <a:ext uri="{FF2B5EF4-FFF2-40B4-BE49-F238E27FC236}">
                    <a16:creationId xmlns:a16="http://schemas.microsoft.com/office/drawing/2014/main" id="{A619B48F-23B0-CC22-5CE4-94ACE42E3E5F}"/>
                  </a:ext>
                </a:extLst>
              </p:cNvPr>
              <p:cNvSpPr txBox="1"/>
              <p:nvPr/>
            </p:nvSpPr>
            <p:spPr>
              <a:xfrm>
                <a:off x="6267805" y="6217174"/>
                <a:ext cx="2104743" cy="120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2689225" algn="l"/>
                  </a:tabLst>
                  <a:defRPr/>
                </a:pPr>
                <a:r>
                  <a:rPr kumimoji="1" lang="en-US" altLang="ja-JP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IZ UDP明朝 Medium" panose="02020500000000000000" pitchFamily="18" charset="-128"/>
                    <a:ea typeface="BIZ UDP明朝 Medium" panose="02020500000000000000" pitchFamily="18" charset="-128"/>
                    <a:cs typeface="+mn-cs"/>
                  </a:rPr>
                  <a:t>【</a:t>
                </a:r>
                <a:r>
                  <a:rPr kumimoji="1" lang="ja-JP" alt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IZ UDP明朝 Medium" panose="02020500000000000000" pitchFamily="18" charset="-128"/>
                    <a:ea typeface="BIZ UDP明朝 Medium" panose="02020500000000000000" pitchFamily="18" charset="-128"/>
                    <a:cs typeface="+mn-cs"/>
                  </a:rPr>
                  <a:t>今後</a:t>
                </a:r>
                <a:r>
                  <a:rPr kumimoji="1" lang="en-US" altLang="ja-JP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IZ UDP明朝 Medium" panose="02020500000000000000" pitchFamily="18" charset="-128"/>
                    <a:ea typeface="BIZ UDP明朝 Medium" panose="02020500000000000000" pitchFamily="18" charset="-128"/>
                    <a:cs typeface="+mn-cs"/>
                  </a:rPr>
                  <a:t>】</a:t>
                </a:r>
                <a:r>
                  <a:rPr kumimoji="1" lang="ja-JP" alt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IZ UDP明朝 Medium" panose="02020500000000000000" pitchFamily="18" charset="-128"/>
                    <a:ea typeface="BIZ UDP明朝 Medium" panose="02020500000000000000" pitchFamily="18" charset="-128"/>
                    <a:cs typeface="+mn-cs"/>
                  </a:rPr>
                  <a:t>業界や市場の動きでプラスになりそうなものは</a:t>
                </a:r>
                <a:r>
                  <a:rPr kumimoji="1" lang="en-US" altLang="ja-JP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IZ UDP明朝 Medium" panose="02020500000000000000" pitchFamily="18" charset="-128"/>
                    <a:ea typeface="BIZ UDP明朝 Medium" panose="02020500000000000000" pitchFamily="18" charset="-128"/>
                    <a:cs typeface="+mn-cs"/>
                  </a:rPr>
                  <a:t>?</a:t>
                </a:r>
                <a:r>
                  <a:rPr kumimoji="1" lang="ja-JP" alt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IZ UDP明朝 Medium" panose="02020500000000000000" pitchFamily="18" charset="-128"/>
                    <a:ea typeface="BIZ UDP明朝 Medium" panose="02020500000000000000" pitchFamily="18" charset="-128"/>
                    <a:cs typeface="+mn-cs"/>
                  </a:rPr>
                  <a:t> </a:t>
                </a:r>
                <a:endParaRPr kumimoji="1" lang="en-US" altLang="ja-JP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明朝 Medium" panose="02020500000000000000" pitchFamily="18" charset="-128"/>
                  <a:ea typeface="BIZ UDP明朝 Medium" panose="02020500000000000000" pitchFamily="18" charset="-128"/>
                  <a:cs typeface="+mn-cs"/>
                </a:endParaRPr>
              </a:p>
            </p:txBody>
          </p:sp>
          <p:sp>
            <p:nvSpPr>
              <p:cNvPr id="222" name="テキスト ボックス 221">
                <a:extLst>
                  <a:ext uri="{FF2B5EF4-FFF2-40B4-BE49-F238E27FC236}">
                    <a16:creationId xmlns:a16="http://schemas.microsoft.com/office/drawing/2014/main" id="{AE232C2A-063E-919D-0006-954F89F6DF21}"/>
                  </a:ext>
                </a:extLst>
              </p:cNvPr>
              <p:cNvSpPr txBox="1"/>
              <p:nvPr/>
            </p:nvSpPr>
            <p:spPr>
              <a:xfrm>
                <a:off x="6267805" y="7526216"/>
                <a:ext cx="2184893" cy="120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2689225" algn="l"/>
                  </a:tabLst>
                  <a:defRPr/>
                </a:pPr>
                <a:r>
                  <a:rPr kumimoji="1" lang="en-US" altLang="ja-JP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IZ UDP明朝 Medium" panose="02020500000000000000" pitchFamily="18" charset="-128"/>
                    <a:ea typeface="BIZ UDP明朝 Medium" panose="02020500000000000000" pitchFamily="18" charset="-128"/>
                    <a:cs typeface="+mn-cs"/>
                  </a:rPr>
                  <a:t>【</a:t>
                </a:r>
                <a:r>
                  <a:rPr kumimoji="1" lang="ja-JP" alt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IZ UDP明朝 Medium" panose="02020500000000000000" pitchFamily="18" charset="-128"/>
                    <a:ea typeface="BIZ UDP明朝 Medium" panose="02020500000000000000" pitchFamily="18" charset="-128"/>
                    <a:cs typeface="+mn-cs"/>
                  </a:rPr>
                  <a:t>今後</a:t>
                </a:r>
                <a:r>
                  <a:rPr kumimoji="1" lang="en-US" altLang="ja-JP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IZ UDP明朝 Medium" panose="02020500000000000000" pitchFamily="18" charset="-128"/>
                    <a:ea typeface="BIZ UDP明朝 Medium" panose="02020500000000000000" pitchFamily="18" charset="-128"/>
                    <a:cs typeface="+mn-cs"/>
                  </a:rPr>
                  <a:t>】</a:t>
                </a:r>
                <a:r>
                  <a:rPr kumimoji="1" lang="ja-JP" alt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IZ UDP明朝 Medium" panose="02020500000000000000" pitchFamily="18" charset="-128"/>
                    <a:ea typeface="BIZ UDP明朝 Medium" panose="02020500000000000000" pitchFamily="18" charset="-128"/>
                    <a:cs typeface="+mn-cs"/>
                  </a:rPr>
                  <a:t>業界や市場の動きでマイナスになりそうなものは</a:t>
                </a:r>
                <a:r>
                  <a:rPr kumimoji="1" lang="en-US" altLang="ja-JP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IZ UDP明朝 Medium" panose="02020500000000000000" pitchFamily="18" charset="-128"/>
                    <a:ea typeface="BIZ UDP明朝 Medium" panose="02020500000000000000" pitchFamily="18" charset="-128"/>
                    <a:cs typeface="+mn-cs"/>
                  </a:rPr>
                  <a:t>?</a:t>
                </a:r>
                <a:r>
                  <a:rPr kumimoji="1" lang="ja-JP" alt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IZ UDP明朝 Medium" panose="02020500000000000000" pitchFamily="18" charset="-128"/>
                    <a:ea typeface="BIZ UDP明朝 Medium" panose="02020500000000000000" pitchFamily="18" charset="-128"/>
                    <a:cs typeface="+mn-cs"/>
                  </a:rPr>
                  <a:t> </a:t>
                </a:r>
                <a:endParaRPr kumimoji="1" lang="en-US" altLang="ja-JP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明朝 Medium" panose="02020500000000000000" pitchFamily="18" charset="-128"/>
                  <a:ea typeface="BIZ UDP明朝 Medium" panose="02020500000000000000" pitchFamily="18" charset="-128"/>
                  <a:cs typeface="+mn-cs"/>
                </a:endParaRPr>
              </a:p>
            </p:txBody>
          </p:sp>
        </p:grpSp>
      </p:grpSp>
      <p:grpSp>
        <p:nvGrpSpPr>
          <p:cNvPr id="240" name="グループ化 239">
            <a:extLst>
              <a:ext uri="{FF2B5EF4-FFF2-40B4-BE49-F238E27FC236}">
                <a16:creationId xmlns:a16="http://schemas.microsoft.com/office/drawing/2014/main" id="{56EDFFD5-D09E-EDC4-3BAD-172FDF63B26F}"/>
              </a:ext>
            </a:extLst>
          </p:cNvPr>
          <p:cNvGrpSpPr/>
          <p:nvPr/>
        </p:nvGrpSpPr>
        <p:grpSpPr>
          <a:xfrm>
            <a:off x="3396393" y="12739847"/>
            <a:ext cx="2786496" cy="45719"/>
            <a:chOff x="3396393" y="4531430"/>
            <a:chExt cx="2786496" cy="9846223"/>
          </a:xfrm>
        </p:grpSpPr>
        <p:cxnSp>
          <p:nvCxnSpPr>
            <p:cNvPr id="238" name="直線コネクタ 237">
              <a:extLst>
                <a:ext uri="{FF2B5EF4-FFF2-40B4-BE49-F238E27FC236}">
                  <a16:creationId xmlns:a16="http://schemas.microsoft.com/office/drawing/2014/main" id="{07F18A58-28A6-58EF-DC58-171A4CB50D3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-1404208" y="9332031"/>
              <a:ext cx="9601201" cy="0"/>
            </a:xfrm>
            <a:prstGeom prst="line">
              <a:avLst/>
            </a:prstGeom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直線コネクタ 238">
              <a:extLst>
                <a:ext uri="{FF2B5EF4-FFF2-40B4-BE49-F238E27FC236}">
                  <a16:creationId xmlns:a16="http://schemas.microsoft.com/office/drawing/2014/main" id="{06BBAAED-DE20-DE13-FBAD-4E652347CDA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382288" y="9577053"/>
              <a:ext cx="9601201" cy="0"/>
            </a:xfrm>
            <a:prstGeom prst="line">
              <a:avLst/>
            </a:prstGeom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1" name="グループ化 240">
            <a:extLst>
              <a:ext uri="{FF2B5EF4-FFF2-40B4-BE49-F238E27FC236}">
                <a16:creationId xmlns:a16="http://schemas.microsoft.com/office/drawing/2014/main" id="{FA4B873C-05F1-C170-91F7-C7B565763951}"/>
              </a:ext>
            </a:extLst>
          </p:cNvPr>
          <p:cNvGrpSpPr/>
          <p:nvPr/>
        </p:nvGrpSpPr>
        <p:grpSpPr>
          <a:xfrm>
            <a:off x="3396393" y="0"/>
            <a:ext cx="2786496" cy="45719"/>
            <a:chOff x="3396393" y="4531430"/>
            <a:chExt cx="2786496" cy="9846223"/>
          </a:xfrm>
        </p:grpSpPr>
        <p:cxnSp>
          <p:nvCxnSpPr>
            <p:cNvPr id="242" name="直線コネクタ 241">
              <a:extLst>
                <a:ext uri="{FF2B5EF4-FFF2-40B4-BE49-F238E27FC236}">
                  <a16:creationId xmlns:a16="http://schemas.microsoft.com/office/drawing/2014/main" id="{2B2D806E-F0E5-790A-ACA0-25344149D40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-1404208" y="9332031"/>
              <a:ext cx="9601201" cy="0"/>
            </a:xfrm>
            <a:prstGeom prst="line">
              <a:avLst/>
            </a:prstGeom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直線コネクタ 242">
              <a:extLst>
                <a:ext uri="{FF2B5EF4-FFF2-40B4-BE49-F238E27FC236}">
                  <a16:creationId xmlns:a16="http://schemas.microsoft.com/office/drawing/2014/main" id="{374625DE-95ED-0229-6BEC-1C0094BCA2F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382288" y="9577053"/>
              <a:ext cx="9601201" cy="0"/>
            </a:xfrm>
            <a:prstGeom prst="line">
              <a:avLst/>
            </a:prstGeom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9" name="グループ化 248">
            <a:extLst>
              <a:ext uri="{FF2B5EF4-FFF2-40B4-BE49-F238E27FC236}">
                <a16:creationId xmlns:a16="http://schemas.microsoft.com/office/drawing/2014/main" id="{C7495E7F-A181-9E52-4BE1-3ECCC3D74521}"/>
              </a:ext>
            </a:extLst>
          </p:cNvPr>
          <p:cNvGrpSpPr/>
          <p:nvPr/>
        </p:nvGrpSpPr>
        <p:grpSpPr>
          <a:xfrm>
            <a:off x="2178794" y="6381395"/>
            <a:ext cx="1124175" cy="1281841"/>
            <a:chOff x="1930800" y="6381395"/>
            <a:chExt cx="1124175" cy="1281841"/>
          </a:xfrm>
        </p:grpSpPr>
        <p:sp>
          <p:nvSpPr>
            <p:cNvPr id="244" name="二等辺三角形 243">
              <a:extLst>
                <a:ext uri="{FF2B5EF4-FFF2-40B4-BE49-F238E27FC236}">
                  <a16:creationId xmlns:a16="http://schemas.microsoft.com/office/drawing/2014/main" id="{DFF6D865-C7F9-CACE-374D-DCDF41724CA9}"/>
                </a:ext>
              </a:extLst>
            </p:cNvPr>
            <p:cNvSpPr/>
            <p:nvPr/>
          </p:nvSpPr>
          <p:spPr>
            <a:xfrm>
              <a:off x="1930800" y="6381395"/>
              <a:ext cx="1124175" cy="88719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5" name="二等辺三角形 244">
              <a:extLst>
                <a:ext uri="{FF2B5EF4-FFF2-40B4-BE49-F238E27FC236}">
                  <a16:creationId xmlns:a16="http://schemas.microsoft.com/office/drawing/2014/main" id="{66F2AEFE-4D2A-D2EA-DA34-45050BD80D6D}"/>
                </a:ext>
              </a:extLst>
            </p:cNvPr>
            <p:cNvSpPr/>
            <p:nvPr/>
          </p:nvSpPr>
          <p:spPr>
            <a:xfrm>
              <a:off x="1930800" y="7574517"/>
              <a:ext cx="1124175" cy="88719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48" name="グループ化 247">
            <a:extLst>
              <a:ext uri="{FF2B5EF4-FFF2-40B4-BE49-F238E27FC236}">
                <a16:creationId xmlns:a16="http://schemas.microsoft.com/office/drawing/2014/main" id="{315C88CE-7CB6-0C4C-2159-594D325872B1}"/>
              </a:ext>
            </a:extLst>
          </p:cNvPr>
          <p:cNvGrpSpPr/>
          <p:nvPr/>
        </p:nvGrpSpPr>
        <p:grpSpPr>
          <a:xfrm>
            <a:off x="8421192" y="6381395"/>
            <a:ext cx="1124175" cy="1281841"/>
            <a:chOff x="8349815" y="6368081"/>
            <a:chExt cx="1124175" cy="1281841"/>
          </a:xfrm>
        </p:grpSpPr>
        <p:sp>
          <p:nvSpPr>
            <p:cNvPr id="246" name="二等辺三角形 245">
              <a:extLst>
                <a:ext uri="{FF2B5EF4-FFF2-40B4-BE49-F238E27FC236}">
                  <a16:creationId xmlns:a16="http://schemas.microsoft.com/office/drawing/2014/main" id="{B61B6D62-2FA8-BD00-F5AD-95BDDADCFAE8}"/>
                </a:ext>
              </a:extLst>
            </p:cNvPr>
            <p:cNvSpPr/>
            <p:nvPr/>
          </p:nvSpPr>
          <p:spPr>
            <a:xfrm>
              <a:off x="8349815" y="6368081"/>
              <a:ext cx="1124175" cy="88719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7" name="二等辺三角形 246">
              <a:extLst>
                <a:ext uri="{FF2B5EF4-FFF2-40B4-BE49-F238E27FC236}">
                  <a16:creationId xmlns:a16="http://schemas.microsoft.com/office/drawing/2014/main" id="{A930BDB1-9255-E723-21FA-28A97BCE8AC0}"/>
                </a:ext>
              </a:extLst>
            </p:cNvPr>
            <p:cNvSpPr/>
            <p:nvPr/>
          </p:nvSpPr>
          <p:spPr>
            <a:xfrm>
              <a:off x="8349815" y="7561203"/>
              <a:ext cx="1124175" cy="88719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251" name="直線コネクタ 250">
            <a:extLst>
              <a:ext uri="{FF2B5EF4-FFF2-40B4-BE49-F238E27FC236}">
                <a16:creationId xmlns:a16="http://schemas.microsoft.com/office/drawing/2014/main" id="{DA658314-AFB2-9449-9736-5087B40AF072}"/>
              </a:ext>
            </a:extLst>
          </p:cNvPr>
          <p:cNvCxnSpPr>
            <a:cxnSpLocks/>
          </p:cNvCxnSpPr>
          <p:nvPr/>
        </p:nvCxnSpPr>
        <p:spPr>
          <a:xfrm>
            <a:off x="-260423" y="6400800"/>
            <a:ext cx="27512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直線コネクタ 251">
            <a:extLst>
              <a:ext uri="{FF2B5EF4-FFF2-40B4-BE49-F238E27FC236}">
                <a16:creationId xmlns:a16="http://schemas.microsoft.com/office/drawing/2014/main" id="{9D2BCE9F-38FB-058F-B0D5-8E64F033EA6E}"/>
              </a:ext>
            </a:extLst>
          </p:cNvPr>
          <p:cNvCxnSpPr>
            <a:cxnSpLocks/>
          </p:cNvCxnSpPr>
          <p:nvPr/>
        </p:nvCxnSpPr>
        <p:spPr>
          <a:xfrm>
            <a:off x="9545367" y="6400800"/>
            <a:ext cx="27512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571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9408355-03EA-B939-8C65-565BED9F5F6B}"/>
              </a:ext>
            </a:extLst>
          </p:cNvPr>
          <p:cNvSpPr txBox="1"/>
          <p:nvPr/>
        </p:nvSpPr>
        <p:spPr>
          <a:xfrm>
            <a:off x="3414944" y="26054"/>
            <a:ext cx="4832279" cy="13849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36000" tIns="0" rIns="36000" bIns="0" rtlCol="0" anchor="ctr" anchorCtr="0">
            <a:spAutoFit/>
          </a:bodyPr>
          <a:lstStyle/>
          <a:p>
            <a:r>
              <a:rPr kumimoji="1" lang="ja-JP" altLang="en-US" sz="9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社名</a:t>
            </a:r>
            <a:r>
              <a:rPr kumimoji="1" lang="en-US" altLang="ja-JP" sz="9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:</a:t>
            </a:r>
            <a:r>
              <a:rPr kumimoji="1"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41CDAFC-CA3A-CAF8-29F6-EED64E9D7CAB}"/>
              </a:ext>
            </a:extLst>
          </p:cNvPr>
          <p:cNvSpPr txBox="1"/>
          <p:nvPr/>
        </p:nvSpPr>
        <p:spPr>
          <a:xfrm>
            <a:off x="8247223" y="33748"/>
            <a:ext cx="1300683" cy="12311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36000" tIns="0" rIns="36000" bIns="0" rtlCol="0" anchor="ctr" anchorCtr="0">
            <a:spAutoFit/>
          </a:bodyPr>
          <a:lstStyle/>
          <a:p>
            <a:pPr algn="ctr"/>
            <a:r>
              <a:rPr kumimoji="1" lang="ja-JP" altLang="en-US" sz="8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作成日</a:t>
            </a:r>
            <a:r>
              <a:rPr kumimoji="1" lang="en-US" altLang="ja-JP" sz="8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:</a:t>
            </a:r>
            <a:r>
              <a:rPr kumimoji="1" lang="ja-JP" altLang="en-US" sz="8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</a:t>
            </a:r>
            <a:r>
              <a:rPr kumimoji="1" lang="en-US" altLang="ja-JP" sz="800" dirty="0" err="1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yyyy</a:t>
            </a:r>
            <a:r>
              <a:rPr kumimoji="1" lang="en-US" altLang="ja-JP" sz="8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/mm/dd</a:t>
            </a:r>
            <a:endParaRPr kumimoji="1" lang="ja-JP" altLang="en-US" sz="8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graphicFrame>
        <p:nvGraphicFramePr>
          <p:cNvPr id="5" name="オブジェクト 4">
            <a:extLst>
              <a:ext uri="{FF2B5EF4-FFF2-40B4-BE49-F238E27FC236}">
                <a16:creationId xmlns:a16="http://schemas.microsoft.com/office/drawing/2014/main" id="{ABC9BD36-D210-81C5-02D0-A07FC00E31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867904"/>
              </p:ext>
            </p:extLst>
          </p:nvPr>
        </p:nvGraphicFramePr>
        <p:xfrm>
          <a:off x="502459" y="744570"/>
          <a:ext cx="8771815" cy="5077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2" imgW="13001643" imgH="7524881" progId="Excel.SheetMacroEnabled.12">
                  <p:embed/>
                </p:oleObj>
              </mc:Choice>
              <mc:Fallback>
                <p:oleObj name="Macro-Enabled Worksheet" r:id="rId2" imgW="13001643" imgH="7524881" progId="Excel.SheetMacroEnabled.12">
                  <p:embed/>
                  <p:pic>
                    <p:nvPicPr>
                      <p:cNvPr id="5" name="オブジェクト 4">
                        <a:extLst>
                          <a:ext uri="{FF2B5EF4-FFF2-40B4-BE49-F238E27FC236}">
                            <a16:creationId xmlns:a16="http://schemas.microsoft.com/office/drawing/2014/main" id="{ABC9BD36-D210-81C5-02D0-A07FC00E31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2459" y="744570"/>
                        <a:ext cx="8771815" cy="50777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4300281-5656-30AF-B6A3-1AFEDF0F4944}"/>
              </a:ext>
            </a:extLst>
          </p:cNvPr>
          <p:cNvSpPr txBox="1"/>
          <p:nvPr/>
        </p:nvSpPr>
        <p:spPr>
          <a:xfrm>
            <a:off x="0" y="443560"/>
            <a:ext cx="26709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2689225" algn="l"/>
              </a:tabLst>
            </a:pPr>
            <a:r>
              <a:rPr kumimoji="1" lang="en-US" altLang="ja-JP" sz="8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【</a:t>
            </a:r>
            <a:r>
              <a:rPr kumimoji="1" lang="ja-JP" altLang="en-US" sz="8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現在</a:t>
            </a:r>
            <a:r>
              <a:rPr kumimoji="1" lang="en-US" altLang="ja-JP" sz="8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】</a:t>
            </a:r>
            <a:r>
              <a:rPr kumimoji="1" lang="ja-JP" altLang="en-US" sz="8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財務分析　～ローカルベンチマーク～　</a:t>
            </a:r>
            <a:r>
              <a:rPr kumimoji="1" lang="en-US" altLang="ja-JP" sz="8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2022</a:t>
            </a:r>
            <a:r>
              <a:rPr kumimoji="1" lang="ja-JP" altLang="en-US" sz="8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年版</a:t>
            </a:r>
            <a:endParaRPr kumimoji="1" lang="en-US" altLang="ja-JP" sz="8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AA9833E-752F-2002-B796-FEC865C9B5BD}"/>
              </a:ext>
            </a:extLst>
          </p:cNvPr>
          <p:cNvSpPr txBox="1"/>
          <p:nvPr/>
        </p:nvSpPr>
        <p:spPr>
          <a:xfrm>
            <a:off x="175529" y="6603200"/>
            <a:ext cx="23198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2689225" algn="l"/>
              </a:tabLst>
            </a:pPr>
            <a:r>
              <a:rPr kumimoji="1" lang="en-US" altLang="ja-JP" sz="8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【</a:t>
            </a:r>
            <a:r>
              <a:rPr kumimoji="1" lang="ja-JP" altLang="en-US" sz="8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今後</a:t>
            </a:r>
            <a:r>
              <a:rPr kumimoji="1" lang="en-US" altLang="ja-JP" sz="8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】</a:t>
            </a:r>
            <a:r>
              <a:rPr kumimoji="1" lang="ja-JP" altLang="en-US" sz="8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財務目標　～ローカルベンチマーク指標～</a:t>
            </a:r>
            <a:endParaRPr kumimoji="1" lang="en-US" altLang="ja-JP" sz="8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graphicFrame>
        <p:nvGraphicFramePr>
          <p:cNvPr id="10" name="オブジェクト 9">
            <a:extLst>
              <a:ext uri="{FF2B5EF4-FFF2-40B4-BE49-F238E27FC236}">
                <a16:creationId xmlns:a16="http://schemas.microsoft.com/office/drawing/2014/main" id="{2224AAB8-A32B-C9EA-A587-71F6D1B389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8792282"/>
              </p:ext>
            </p:extLst>
          </p:nvPr>
        </p:nvGraphicFramePr>
        <p:xfrm>
          <a:off x="1680220" y="6920987"/>
          <a:ext cx="4930645" cy="4355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4" imgW="5172130" imgH="4562344" progId="Excel.SheetMacroEnabled.12">
                  <p:embed/>
                </p:oleObj>
              </mc:Choice>
              <mc:Fallback>
                <p:oleObj name="Macro-Enabled Worksheet" r:id="rId4" imgW="5172130" imgH="4562344" progId="Excel.SheetMacroEnabled.12">
                  <p:embed/>
                  <p:pic>
                    <p:nvPicPr>
                      <p:cNvPr id="10" name="オブジェクト 9">
                        <a:extLst>
                          <a:ext uri="{FF2B5EF4-FFF2-40B4-BE49-F238E27FC236}">
                            <a16:creationId xmlns:a16="http://schemas.microsoft.com/office/drawing/2014/main" id="{2224AAB8-A32B-C9EA-A587-71F6D1B389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80220" y="6920987"/>
                        <a:ext cx="4930645" cy="4355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7306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305</TotalTime>
  <Words>594</Words>
  <Application>Microsoft Office PowerPoint</Application>
  <PresentationFormat>A3 297x420 mm</PresentationFormat>
  <Paragraphs>96</Paragraphs>
  <Slides>2</Slides>
  <Notes>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BIZ UDPゴシック</vt:lpstr>
      <vt:lpstr>BIZ UDP明朝 Medium</vt:lpstr>
      <vt:lpstr>游ゴシック</vt:lpstr>
      <vt:lpstr>Arial</vt:lpstr>
      <vt:lpstr>Office テーマ</vt:lpstr>
      <vt:lpstr>Macro-Enabled Worksheet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道家睦明</dc:creator>
  <cp:lastModifiedBy>睦明 道家</cp:lastModifiedBy>
  <cp:revision>4</cp:revision>
  <cp:lastPrinted>2024-04-18T07:13:08Z</cp:lastPrinted>
  <dcterms:created xsi:type="dcterms:W3CDTF">2024-03-11T12:52:09Z</dcterms:created>
  <dcterms:modified xsi:type="dcterms:W3CDTF">2024-04-18T07:46:54Z</dcterms:modified>
</cp:coreProperties>
</file>