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9347200" cy="11855450"/>
  <p:notesSz cx="9347200" cy="118554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2558" y="-16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1040" y="3675189"/>
            <a:ext cx="7945120" cy="2489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02080" y="6639052"/>
            <a:ext cx="6543040" cy="2963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78048" y="11025569"/>
            <a:ext cx="2991104" cy="59277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67360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729984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360" y="474218"/>
            <a:ext cx="8412480" cy="18968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7360" y="2726753"/>
            <a:ext cx="8412480" cy="7824597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78048" y="11025569"/>
            <a:ext cx="2991104" cy="59277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67360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729984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360" y="474218"/>
            <a:ext cx="8412480" cy="18968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67360" y="2726753"/>
            <a:ext cx="4066032" cy="78245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813808" y="2726753"/>
            <a:ext cx="4066032" cy="78245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78048" y="11025569"/>
            <a:ext cx="2991104" cy="59277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67360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729984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360" y="474218"/>
            <a:ext cx="8412480" cy="18968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78048" y="11025569"/>
            <a:ext cx="2991104" cy="59277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67360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729984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78048" y="11025569"/>
            <a:ext cx="2991104" cy="59277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67360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729984" y="11025569"/>
            <a:ext cx="2149856" cy="5927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CCAF43BD-784D-6041-296E-B1851DDF9862}"/>
              </a:ext>
            </a:extLst>
          </p:cNvPr>
          <p:cNvGrpSpPr/>
          <p:nvPr/>
        </p:nvGrpSpPr>
        <p:grpSpPr>
          <a:xfrm>
            <a:off x="930322" y="8039964"/>
            <a:ext cx="8106892" cy="3535948"/>
            <a:chOff x="930322" y="398029"/>
            <a:chExt cx="8106892" cy="3535948"/>
          </a:xfrm>
        </p:grpSpPr>
        <p:grpSp>
          <p:nvGrpSpPr>
            <p:cNvPr id="139" name="グループ化 138">
              <a:extLst>
                <a:ext uri="{FF2B5EF4-FFF2-40B4-BE49-F238E27FC236}">
                  <a16:creationId xmlns:a16="http://schemas.microsoft.com/office/drawing/2014/main" id="{47B06D45-9714-AFC9-D024-608AFDDDDFB9}"/>
                </a:ext>
              </a:extLst>
            </p:cNvPr>
            <p:cNvGrpSpPr/>
            <p:nvPr/>
          </p:nvGrpSpPr>
          <p:grpSpPr>
            <a:xfrm>
              <a:off x="930698" y="405500"/>
              <a:ext cx="1282294" cy="1570143"/>
              <a:chOff x="930698" y="405500"/>
              <a:chExt cx="1282294" cy="1570143"/>
            </a:xfrm>
          </p:grpSpPr>
          <p:grpSp>
            <p:nvGrpSpPr>
              <p:cNvPr id="187" name="グループ化 186">
                <a:extLst>
                  <a:ext uri="{FF2B5EF4-FFF2-40B4-BE49-F238E27FC236}">
                    <a16:creationId xmlns:a16="http://schemas.microsoft.com/office/drawing/2014/main" id="{5544A2FE-3256-54F7-9D86-79136CDE41AC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89" name="四角形: 角を丸くする 188">
                  <a:extLst>
                    <a:ext uri="{FF2B5EF4-FFF2-40B4-BE49-F238E27FC236}">
                      <a16:creationId xmlns:a16="http://schemas.microsoft.com/office/drawing/2014/main" id="{4C8B50F6-B1D4-14E7-F832-1C87EF89A9F6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90" name="四角形: 角を丸くする 189">
                  <a:extLst>
                    <a:ext uri="{FF2B5EF4-FFF2-40B4-BE49-F238E27FC236}">
                      <a16:creationId xmlns:a16="http://schemas.microsoft.com/office/drawing/2014/main" id="{705F0384-E0FE-D947-D89B-95BD3E19183E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91" name="四角形: 角を丸くする 190">
                  <a:extLst>
                    <a:ext uri="{FF2B5EF4-FFF2-40B4-BE49-F238E27FC236}">
                      <a16:creationId xmlns:a16="http://schemas.microsoft.com/office/drawing/2014/main" id="{8AE3A860-52F9-859A-EEBA-4096AE550323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88" name="二等辺三角形 187">
                <a:extLst>
                  <a:ext uri="{FF2B5EF4-FFF2-40B4-BE49-F238E27FC236}">
                    <a16:creationId xmlns:a16="http://schemas.microsoft.com/office/drawing/2014/main" id="{E957509F-210E-02E4-2C2B-4630BA28FB4D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0" name="グループ化 139">
              <a:extLst>
                <a:ext uri="{FF2B5EF4-FFF2-40B4-BE49-F238E27FC236}">
                  <a16:creationId xmlns:a16="http://schemas.microsoft.com/office/drawing/2014/main" id="{1EA182AD-AB10-0369-63DC-71301EAA2F0F}"/>
                </a:ext>
              </a:extLst>
            </p:cNvPr>
            <p:cNvGrpSpPr/>
            <p:nvPr/>
          </p:nvGrpSpPr>
          <p:grpSpPr>
            <a:xfrm>
              <a:off x="2224950" y="400274"/>
              <a:ext cx="1282294" cy="1570143"/>
              <a:chOff x="930698" y="405500"/>
              <a:chExt cx="1282294" cy="1570143"/>
            </a:xfrm>
          </p:grpSpPr>
          <p:grpSp>
            <p:nvGrpSpPr>
              <p:cNvPr id="182" name="グループ化 181">
                <a:extLst>
                  <a:ext uri="{FF2B5EF4-FFF2-40B4-BE49-F238E27FC236}">
                    <a16:creationId xmlns:a16="http://schemas.microsoft.com/office/drawing/2014/main" id="{EC2CF0CA-F455-38F8-61FE-5F5329CF83EE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84" name="四角形: 角を丸くする 183">
                  <a:extLst>
                    <a:ext uri="{FF2B5EF4-FFF2-40B4-BE49-F238E27FC236}">
                      <a16:creationId xmlns:a16="http://schemas.microsoft.com/office/drawing/2014/main" id="{8596E4AD-7BDB-18EB-E4A1-DD75F936AF4A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5" name="四角形: 角を丸くする 184">
                  <a:extLst>
                    <a:ext uri="{FF2B5EF4-FFF2-40B4-BE49-F238E27FC236}">
                      <a16:creationId xmlns:a16="http://schemas.microsoft.com/office/drawing/2014/main" id="{7759D014-571C-8F19-C770-D54CC37019D3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6" name="四角形: 角を丸くする 185">
                  <a:extLst>
                    <a:ext uri="{FF2B5EF4-FFF2-40B4-BE49-F238E27FC236}">
                      <a16:creationId xmlns:a16="http://schemas.microsoft.com/office/drawing/2014/main" id="{E260BEE8-2EC4-FD8D-B742-3AFCDE5B2004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83" name="二等辺三角形 182">
                <a:extLst>
                  <a:ext uri="{FF2B5EF4-FFF2-40B4-BE49-F238E27FC236}">
                    <a16:creationId xmlns:a16="http://schemas.microsoft.com/office/drawing/2014/main" id="{7EAE3D32-0291-3892-FD5B-13F080E4883E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1" name="グループ化 140">
              <a:extLst>
                <a:ext uri="{FF2B5EF4-FFF2-40B4-BE49-F238E27FC236}">
                  <a16:creationId xmlns:a16="http://schemas.microsoft.com/office/drawing/2014/main" id="{B29E9F49-9EEC-301F-AA74-42CAE1A7208D}"/>
                </a:ext>
              </a:extLst>
            </p:cNvPr>
            <p:cNvGrpSpPr/>
            <p:nvPr/>
          </p:nvGrpSpPr>
          <p:grpSpPr>
            <a:xfrm>
              <a:off x="3515518" y="412365"/>
              <a:ext cx="1282294" cy="1570143"/>
              <a:chOff x="930698" y="405500"/>
              <a:chExt cx="1282294" cy="1570143"/>
            </a:xfrm>
          </p:grpSpPr>
          <p:grpSp>
            <p:nvGrpSpPr>
              <p:cNvPr id="177" name="グループ化 176">
                <a:extLst>
                  <a:ext uri="{FF2B5EF4-FFF2-40B4-BE49-F238E27FC236}">
                    <a16:creationId xmlns:a16="http://schemas.microsoft.com/office/drawing/2014/main" id="{6FD23BB4-71A6-E45B-900C-D24FBA08E572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79" name="四角形: 角を丸くする 178">
                  <a:extLst>
                    <a:ext uri="{FF2B5EF4-FFF2-40B4-BE49-F238E27FC236}">
                      <a16:creationId xmlns:a16="http://schemas.microsoft.com/office/drawing/2014/main" id="{12FA0BD0-DAF7-5B78-E756-CA6915718D58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0" name="四角形: 角を丸くする 179">
                  <a:extLst>
                    <a:ext uri="{FF2B5EF4-FFF2-40B4-BE49-F238E27FC236}">
                      <a16:creationId xmlns:a16="http://schemas.microsoft.com/office/drawing/2014/main" id="{3A1A0ED3-6B75-F071-6C68-F7D101DAF7E8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1" name="四角形: 角を丸くする 180">
                  <a:extLst>
                    <a:ext uri="{FF2B5EF4-FFF2-40B4-BE49-F238E27FC236}">
                      <a16:creationId xmlns:a16="http://schemas.microsoft.com/office/drawing/2014/main" id="{AEE846B1-E586-C24A-5BD5-FC6BFE3A48F2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78" name="二等辺三角形 177">
                <a:extLst>
                  <a:ext uri="{FF2B5EF4-FFF2-40B4-BE49-F238E27FC236}">
                    <a16:creationId xmlns:a16="http://schemas.microsoft.com/office/drawing/2014/main" id="{7AAF3965-8A8B-527D-1A0D-CAE13BB216D1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2" name="グループ化 141">
              <a:extLst>
                <a:ext uri="{FF2B5EF4-FFF2-40B4-BE49-F238E27FC236}">
                  <a16:creationId xmlns:a16="http://schemas.microsoft.com/office/drawing/2014/main" id="{92B519B9-E4FE-71CF-4919-619B2E523757}"/>
                </a:ext>
              </a:extLst>
            </p:cNvPr>
            <p:cNvGrpSpPr/>
            <p:nvPr/>
          </p:nvGrpSpPr>
          <p:grpSpPr>
            <a:xfrm>
              <a:off x="4809770" y="407139"/>
              <a:ext cx="1282294" cy="1570143"/>
              <a:chOff x="930698" y="405500"/>
              <a:chExt cx="1282294" cy="1570143"/>
            </a:xfrm>
          </p:grpSpPr>
          <p:grpSp>
            <p:nvGrpSpPr>
              <p:cNvPr id="172" name="グループ化 171">
                <a:extLst>
                  <a:ext uri="{FF2B5EF4-FFF2-40B4-BE49-F238E27FC236}">
                    <a16:creationId xmlns:a16="http://schemas.microsoft.com/office/drawing/2014/main" id="{10C1A75B-B7D1-E397-8337-D6659D75238A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74" name="四角形: 角を丸くする 173">
                  <a:extLst>
                    <a:ext uri="{FF2B5EF4-FFF2-40B4-BE49-F238E27FC236}">
                      <a16:creationId xmlns:a16="http://schemas.microsoft.com/office/drawing/2014/main" id="{AEC371E3-1F29-0BBB-52C7-2C384074B2A1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5" name="四角形: 角を丸くする 174">
                  <a:extLst>
                    <a:ext uri="{FF2B5EF4-FFF2-40B4-BE49-F238E27FC236}">
                      <a16:creationId xmlns:a16="http://schemas.microsoft.com/office/drawing/2014/main" id="{93141877-8417-D588-DC5A-D260C400D641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6" name="四角形: 角を丸くする 175">
                  <a:extLst>
                    <a:ext uri="{FF2B5EF4-FFF2-40B4-BE49-F238E27FC236}">
                      <a16:creationId xmlns:a16="http://schemas.microsoft.com/office/drawing/2014/main" id="{2F4A8749-F670-59DC-90D9-D014C035AD14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73" name="二等辺三角形 172">
                <a:extLst>
                  <a:ext uri="{FF2B5EF4-FFF2-40B4-BE49-F238E27FC236}">
                    <a16:creationId xmlns:a16="http://schemas.microsoft.com/office/drawing/2014/main" id="{F4A658E7-D23F-0302-69BA-FA508CE4B477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3" name="グループ化 142">
              <a:extLst>
                <a:ext uri="{FF2B5EF4-FFF2-40B4-BE49-F238E27FC236}">
                  <a16:creationId xmlns:a16="http://schemas.microsoft.com/office/drawing/2014/main" id="{A96431BC-3B5B-1086-A433-0C481BC859FB}"/>
                </a:ext>
              </a:extLst>
            </p:cNvPr>
            <p:cNvGrpSpPr/>
            <p:nvPr/>
          </p:nvGrpSpPr>
          <p:grpSpPr>
            <a:xfrm>
              <a:off x="6114816" y="556248"/>
              <a:ext cx="1682138" cy="1144192"/>
              <a:chOff x="930698" y="760133"/>
              <a:chExt cx="1282294" cy="1144192"/>
            </a:xfrm>
          </p:grpSpPr>
          <p:grpSp>
            <p:nvGrpSpPr>
              <p:cNvPr id="168" name="グループ化 167">
                <a:extLst>
                  <a:ext uri="{FF2B5EF4-FFF2-40B4-BE49-F238E27FC236}">
                    <a16:creationId xmlns:a16="http://schemas.microsoft.com/office/drawing/2014/main" id="{A4156C3B-5B3C-8257-0450-B88F2941917D}"/>
                  </a:ext>
                </a:extLst>
              </p:cNvPr>
              <p:cNvGrpSpPr/>
              <p:nvPr/>
            </p:nvGrpSpPr>
            <p:grpSpPr>
              <a:xfrm>
                <a:off x="930698" y="760133"/>
                <a:ext cx="1228302" cy="1144192"/>
                <a:chOff x="930698" y="765837"/>
                <a:chExt cx="1228302" cy="1144192"/>
              </a:xfrm>
            </p:grpSpPr>
            <p:sp>
              <p:nvSpPr>
                <p:cNvPr id="170" name="四角形: 角を丸くする 169">
                  <a:extLst>
                    <a:ext uri="{FF2B5EF4-FFF2-40B4-BE49-F238E27FC236}">
                      <a16:creationId xmlns:a16="http://schemas.microsoft.com/office/drawing/2014/main" id="{334938BC-A66F-5882-EC25-9B10CEBA143B}"/>
                    </a:ext>
                  </a:extLst>
                </p:cNvPr>
                <p:cNvSpPr/>
                <p:nvPr/>
              </p:nvSpPr>
              <p:spPr>
                <a:xfrm>
                  <a:off x="930698" y="765837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1" name="四角形: 角を丸くする 170">
                  <a:extLst>
                    <a:ext uri="{FF2B5EF4-FFF2-40B4-BE49-F238E27FC236}">
                      <a16:creationId xmlns:a16="http://schemas.microsoft.com/office/drawing/2014/main" id="{4ACA5E9A-044D-8D1D-2A55-BA1B98B96CF8}"/>
                    </a:ext>
                  </a:extLst>
                </p:cNvPr>
                <p:cNvSpPr/>
                <p:nvPr/>
              </p:nvSpPr>
              <p:spPr>
                <a:xfrm>
                  <a:off x="930698" y="1370029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rgbClr val="FFFFCC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69" name="二等辺三角形 168">
                <a:extLst>
                  <a:ext uri="{FF2B5EF4-FFF2-40B4-BE49-F238E27FC236}">
                    <a16:creationId xmlns:a16="http://schemas.microsoft.com/office/drawing/2014/main" id="{831CCC5F-E3AE-2289-5A10-86FD06D2B4EA}"/>
                  </a:ext>
                </a:extLst>
              </p:cNvPr>
              <p:cNvSpPr/>
              <p:nvPr/>
            </p:nvSpPr>
            <p:spPr>
              <a:xfrm rot="5400000">
                <a:off x="2038088" y="1307796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4" name="グループ化 143">
              <a:extLst>
                <a:ext uri="{FF2B5EF4-FFF2-40B4-BE49-F238E27FC236}">
                  <a16:creationId xmlns:a16="http://schemas.microsoft.com/office/drawing/2014/main" id="{A6DBA854-B22E-FF9D-9EC4-5F2D8E3FCAB9}"/>
                </a:ext>
              </a:extLst>
            </p:cNvPr>
            <p:cNvGrpSpPr/>
            <p:nvPr/>
          </p:nvGrpSpPr>
          <p:grpSpPr>
            <a:xfrm>
              <a:off x="7808912" y="398029"/>
              <a:ext cx="1228302" cy="1570143"/>
              <a:chOff x="930698" y="411204"/>
              <a:chExt cx="1228302" cy="1570143"/>
            </a:xfrm>
          </p:grpSpPr>
          <p:sp>
            <p:nvSpPr>
              <p:cNvPr id="165" name="四角形: 角を丸くする 164">
                <a:extLst>
                  <a:ext uri="{FF2B5EF4-FFF2-40B4-BE49-F238E27FC236}">
                    <a16:creationId xmlns:a16="http://schemas.microsoft.com/office/drawing/2014/main" id="{887EDB5B-7098-8EA2-71AD-EED43724E18D}"/>
                  </a:ext>
                </a:extLst>
              </p:cNvPr>
              <p:cNvSpPr/>
              <p:nvPr/>
            </p:nvSpPr>
            <p:spPr>
              <a:xfrm>
                <a:off x="930698" y="411204"/>
                <a:ext cx="1228302" cy="334922"/>
              </a:xfrm>
              <a:prstGeom prst="roundRect">
                <a:avLst>
                  <a:gd name="adj" fmla="val 6805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6" name="四角形: 角を丸くする 165">
                <a:extLst>
                  <a:ext uri="{FF2B5EF4-FFF2-40B4-BE49-F238E27FC236}">
                    <a16:creationId xmlns:a16="http://schemas.microsoft.com/office/drawing/2014/main" id="{6A698325-86B9-C8C8-CD99-24DAF9403ED6}"/>
                  </a:ext>
                </a:extLst>
              </p:cNvPr>
              <p:cNvSpPr/>
              <p:nvPr/>
            </p:nvSpPr>
            <p:spPr>
              <a:xfrm>
                <a:off x="930698" y="747254"/>
                <a:ext cx="1228302" cy="800965"/>
              </a:xfrm>
              <a:prstGeom prst="roundRect">
                <a:avLst>
                  <a:gd name="adj" fmla="val 680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7" name="四角形: 角を丸くする 166">
                <a:extLst>
                  <a:ext uri="{FF2B5EF4-FFF2-40B4-BE49-F238E27FC236}">
                    <a16:creationId xmlns:a16="http://schemas.microsoft.com/office/drawing/2014/main" id="{BCCE0F9F-B4E8-6F62-7168-0057783F735E}"/>
                  </a:ext>
                </a:extLst>
              </p:cNvPr>
              <p:cNvSpPr/>
              <p:nvPr/>
            </p:nvSpPr>
            <p:spPr>
              <a:xfrm>
                <a:off x="930698" y="1549347"/>
                <a:ext cx="1228302" cy="432000"/>
              </a:xfrm>
              <a:prstGeom prst="roundRect">
                <a:avLst>
                  <a:gd name="adj" fmla="val 6805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5" name="グループ化 144">
              <a:extLst>
                <a:ext uri="{FF2B5EF4-FFF2-40B4-BE49-F238E27FC236}">
                  <a16:creationId xmlns:a16="http://schemas.microsoft.com/office/drawing/2014/main" id="{CCFD57C5-65BA-F9B9-055D-DF3E1DBE5D80}"/>
                </a:ext>
              </a:extLst>
            </p:cNvPr>
            <p:cNvGrpSpPr/>
            <p:nvPr/>
          </p:nvGrpSpPr>
          <p:grpSpPr>
            <a:xfrm>
              <a:off x="930322" y="2291133"/>
              <a:ext cx="1742073" cy="1642468"/>
              <a:chOff x="930698" y="333175"/>
              <a:chExt cx="1228302" cy="1642468"/>
            </a:xfrm>
          </p:grpSpPr>
          <p:grpSp>
            <p:nvGrpSpPr>
              <p:cNvPr id="161" name="グループ化 160">
                <a:extLst>
                  <a:ext uri="{FF2B5EF4-FFF2-40B4-BE49-F238E27FC236}">
                    <a16:creationId xmlns:a16="http://schemas.microsoft.com/office/drawing/2014/main" id="{87677248-8D06-E578-6D4C-DC73C2B14491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63" name="四角形: 角を丸くする 162">
                  <a:extLst>
                    <a:ext uri="{FF2B5EF4-FFF2-40B4-BE49-F238E27FC236}">
                      <a16:creationId xmlns:a16="http://schemas.microsoft.com/office/drawing/2014/main" id="{3314539F-F4F5-8593-9A7F-DF3AF5A9073B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4" name="四角形: 角を丸くする 163">
                  <a:extLst>
                    <a:ext uri="{FF2B5EF4-FFF2-40B4-BE49-F238E27FC236}">
                      <a16:creationId xmlns:a16="http://schemas.microsoft.com/office/drawing/2014/main" id="{581A9313-0C94-D004-7EB9-1C296421D517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62" name="二等辺三角形 161">
                <a:extLst>
                  <a:ext uri="{FF2B5EF4-FFF2-40B4-BE49-F238E27FC236}">
                    <a16:creationId xmlns:a16="http://schemas.microsoft.com/office/drawing/2014/main" id="{87252AA5-4D28-D3F2-9CA0-8DA648FD6D41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F2B3F150-DDE8-AED3-D9C9-606C03DE55DC}"/>
                </a:ext>
              </a:extLst>
            </p:cNvPr>
            <p:cNvGrpSpPr/>
            <p:nvPr/>
          </p:nvGrpSpPr>
          <p:grpSpPr>
            <a:xfrm>
              <a:off x="2732762" y="2291118"/>
              <a:ext cx="1742073" cy="1642468"/>
              <a:chOff x="930698" y="333175"/>
              <a:chExt cx="1228302" cy="1642468"/>
            </a:xfrm>
          </p:grpSpPr>
          <p:grpSp>
            <p:nvGrpSpPr>
              <p:cNvPr id="157" name="グループ化 156">
                <a:extLst>
                  <a:ext uri="{FF2B5EF4-FFF2-40B4-BE49-F238E27FC236}">
                    <a16:creationId xmlns:a16="http://schemas.microsoft.com/office/drawing/2014/main" id="{4E73A02F-0F57-17BE-8409-15A2115C3A62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9" name="四角形: 角を丸くする 158">
                  <a:extLst>
                    <a:ext uri="{FF2B5EF4-FFF2-40B4-BE49-F238E27FC236}">
                      <a16:creationId xmlns:a16="http://schemas.microsoft.com/office/drawing/2014/main" id="{FE0EAE15-8EB8-E864-C046-E2E2303D1F38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0" name="四角形: 角を丸くする 159">
                  <a:extLst>
                    <a:ext uri="{FF2B5EF4-FFF2-40B4-BE49-F238E27FC236}">
                      <a16:creationId xmlns:a16="http://schemas.microsoft.com/office/drawing/2014/main" id="{4DECE050-6E65-F36A-04A6-15E45A3C8080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8" name="二等辺三角形 157">
                <a:extLst>
                  <a:ext uri="{FF2B5EF4-FFF2-40B4-BE49-F238E27FC236}">
                    <a16:creationId xmlns:a16="http://schemas.microsoft.com/office/drawing/2014/main" id="{5274A550-5A3A-26E9-ACE7-743B673F7C65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9164082E-84CA-36F1-5AFB-ED2A45EC2C66}"/>
                </a:ext>
              </a:extLst>
            </p:cNvPr>
            <p:cNvGrpSpPr/>
            <p:nvPr/>
          </p:nvGrpSpPr>
          <p:grpSpPr>
            <a:xfrm>
              <a:off x="5451931" y="2291509"/>
              <a:ext cx="1742073" cy="1642468"/>
              <a:chOff x="930698" y="333175"/>
              <a:chExt cx="1228302" cy="1642468"/>
            </a:xfrm>
          </p:grpSpPr>
          <p:grpSp>
            <p:nvGrpSpPr>
              <p:cNvPr id="153" name="グループ化 152">
                <a:extLst>
                  <a:ext uri="{FF2B5EF4-FFF2-40B4-BE49-F238E27FC236}">
                    <a16:creationId xmlns:a16="http://schemas.microsoft.com/office/drawing/2014/main" id="{C05BB065-F2F1-C0A4-0D55-BBD97DF75F9A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5" name="四角形: 角を丸くする 154">
                  <a:extLst>
                    <a:ext uri="{FF2B5EF4-FFF2-40B4-BE49-F238E27FC236}">
                      <a16:creationId xmlns:a16="http://schemas.microsoft.com/office/drawing/2014/main" id="{456F0FE6-4B12-7000-1709-461082160A08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56" name="四角形: 角を丸くする 155">
                  <a:extLst>
                    <a:ext uri="{FF2B5EF4-FFF2-40B4-BE49-F238E27FC236}">
                      <a16:creationId xmlns:a16="http://schemas.microsoft.com/office/drawing/2014/main" id="{C8F55A98-5018-B843-8D3E-E1F92EB2330F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4" name="二等辺三角形 153">
                <a:extLst>
                  <a:ext uri="{FF2B5EF4-FFF2-40B4-BE49-F238E27FC236}">
                    <a16:creationId xmlns:a16="http://schemas.microsoft.com/office/drawing/2014/main" id="{E0F93D4F-FA8C-E4D9-8FC9-BED909F3ADAC}"/>
                  </a:ext>
                </a:extLst>
              </p:cNvPr>
              <p:cNvSpPr/>
              <p:nvPr/>
            </p:nvSpPr>
            <p:spPr>
              <a:xfrm rot="10800000"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CEF06719-F5AA-F99B-DB89-2F6A54878A3C}"/>
                </a:ext>
              </a:extLst>
            </p:cNvPr>
            <p:cNvGrpSpPr/>
            <p:nvPr/>
          </p:nvGrpSpPr>
          <p:grpSpPr>
            <a:xfrm>
              <a:off x="7231511" y="2354610"/>
              <a:ext cx="1802361" cy="1579352"/>
              <a:chOff x="888190" y="396291"/>
              <a:chExt cx="1270810" cy="1579352"/>
            </a:xfrm>
          </p:grpSpPr>
          <p:grpSp>
            <p:nvGrpSpPr>
              <p:cNvPr id="149" name="グループ化 148">
                <a:extLst>
                  <a:ext uri="{FF2B5EF4-FFF2-40B4-BE49-F238E27FC236}">
                    <a16:creationId xmlns:a16="http://schemas.microsoft.com/office/drawing/2014/main" id="{90B9ACBA-E5A8-8148-429C-D13C95F863EF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1" name="四角形: 角を丸くする 150">
                  <a:extLst>
                    <a:ext uri="{FF2B5EF4-FFF2-40B4-BE49-F238E27FC236}">
                      <a16:creationId xmlns:a16="http://schemas.microsoft.com/office/drawing/2014/main" id="{2C66D954-2638-8265-EB7D-8300263E4034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52" name="四角形: 角を丸くする 151">
                  <a:extLst>
                    <a:ext uri="{FF2B5EF4-FFF2-40B4-BE49-F238E27FC236}">
                      <a16:creationId xmlns:a16="http://schemas.microsoft.com/office/drawing/2014/main" id="{B7C135A2-628D-36CF-080D-D880463A16DB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0" name="二等辺三角形 149">
                <a:extLst>
                  <a:ext uri="{FF2B5EF4-FFF2-40B4-BE49-F238E27FC236}">
                    <a16:creationId xmlns:a16="http://schemas.microsoft.com/office/drawing/2014/main" id="{C53FB112-451C-9A54-A9F0-A71048E00FD1}"/>
                  </a:ext>
                </a:extLst>
              </p:cNvPr>
              <p:cNvSpPr/>
              <p:nvPr/>
            </p:nvSpPr>
            <p:spPr>
              <a:xfrm rot="5400000">
                <a:off x="688666" y="1243158"/>
                <a:ext cx="431284" cy="32236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</p:grpSp>
      <p:sp>
        <p:nvSpPr>
          <p:cNvPr id="123" name="四角形: 角を丸くする 122">
            <a:extLst>
              <a:ext uri="{FF2B5EF4-FFF2-40B4-BE49-F238E27FC236}">
                <a16:creationId xmlns:a16="http://schemas.microsoft.com/office/drawing/2014/main" id="{BCD5A2C3-64E6-82A3-10C8-7147D4BD8629}"/>
              </a:ext>
            </a:extLst>
          </p:cNvPr>
          <p:cNvSpPr/>
          <p:nvPr/>
        </p:nvSpPr>
        <p:spPr>
          <a:xfrm>
            <a:off x="165507" y="6136924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4" name="四角形: 角を丸くする 123">
            <a:extLst>
              <a:ext uri="{FF2B5EF4-FFF2-40B4-BE49-F238E27FC236}">
                <a16:creationId xmlns:a16="http://schemas.microsoft.com/office/drawing/2014/main" id="{26E5B9AD-1B0C-84C6-D9AB-F33D7EDC2B65}"/>
              </a:ext>
            </a:extLst>
          </p:cNvPr>
          <p:cNvSpPr/>
          <p:nvPr/>
        </p:nvSpPr>
        <p:spPr>
          <a:xfrm>
            <a:off x="6078879" y="6136924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8170F53F-A1F7-F0FD-9974-303BB95D265D}"/>
              </a:ext>
            </a:extLst>
          </p:cNvPr>
          <p:cNvSpPr/>
          <p:nvPr/>
        </p:nvSpPr>
        <p:spPr>
          <a:xfrm>
            <a:off x="3313509" y="6136924"/>
            <a:ext cx="2680542" cy="1452284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C07BEDBE-48AA-EC36-0F9C-8F4BCD494F67}"/>
              </a:ext>
            </a:extLst>
          </p:cNvPr>
          <p:cNvSpPr/>
          <p:nvPr/>
        </p:nvSpPr>
        <p:spPr>
          <a:xfrm>
            <a:off x="171028" y="6961042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7" name="四角形: 角を丸くする 126">
            <a:extLst>
              <a:ext uri="{FF2B5EF4-FFF2-40B4-BE49-F238E27FC236}">
                <a16:creationId xmlns:a16="http://schemas.microsoft.com/office/drawing/2014/main" id="{A63C1E18-94F7-5933-8E1B-0AF6510D9357}"/>
              </a:ext>
            </a:extLst>
          </p:cNvPr>
          <p:cNvSpPr/>
          <p:nvPr/>
        </p:nvSpPr>
        <p:spPr>
          <a:xfrm>
            <a:off x="6084400" y="6961042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AD8378-F4BC-C824-4F0D-2E2B1E0EEE74}"/>
              </a:ext>
            </a:extLst>
          </p:cNvPr>
          <p:cNvSpPr txBox="1"/>
          <p:nvPr/>
        </p:nvSpPr>
        <p:spPr>
          <a:xfrm>
            <a:off x="142393" y="84550"/>
            <a:ext cx="459132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自社の中では、どんな業務の流れで、製品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サービスをつくっていますか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それは他社とどう違いますか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2EDA85-BBB5-CC0D-7806-88D4F4803D94}"/>
              </a:ext>
            </a:extLst>
          </p:cNvPr>
          <p:cNvSpPr txBox="1"/>
          <p:nvPr/>
        </p:nvSpPr>
        <p:spPr>
          <a:xfrm>
            <a:off x="220583" y="350028"/>
            <a:ext cx="69442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どんな業務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A97DF8-D6F8-C1C1-C99E-ED61D56FA520}"/>
              </a:ext>
            </a:extLst>
          </p:cNvPr>
          <p:cNvSpPr txBox="1"/>
          <p:nvPr/>
        </p:nvSpPr>
        <p:spPr>
          <a:xfrm>
            <a:off x="217377" y="852621"/>
            <a:ext cx="69762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業務内容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何をして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5BFFEE-FA8D-0458-66DA-913D5516E63C}"/>
              </a:ext>
            </a:extLst>
          </p:cNvPr>
          <p:cNvSpPr txBox="1"/>
          <p:nvPr/>
        </p:nvSpPr>
        <p:spPr>
          <a:xfrm>
            <a:off x="294321" y="1479764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差別化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他社と違う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特徴は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A3A1E3-FC20-D492-38C9-3509FFA039A4}"/>
              </a:ext>
            </a:extLst>
          </p:cNvPr>
          <p:cNvSpPr txBox="1"/>
          <p:nvPr/>
        </p:nvSpPr>
        <p:spPr>
          <a:xfrm>
            <a:off x="6033282" y="157017"/>
            <a:ext cx="168026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提供物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サービスは、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どんなものですか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776B44-FC12-B109-BE45-C0465A2F4E3C}"/>
              </a:ext>
            </a:extLst>
          </p:cNvPr>
          <p:cNvSpPr txBox="1"/>
          <p:nvPr/>
        </p:nvSpPr>
        <p:spPr>
          <a:xfrm>
            <a:off x="6033282" y="1582777"/>
            <a:ext cx="180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提供価値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サービスで、お客様に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どんな感動やどんな課題の解決を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実現していますか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4A5D1CF-B9D4-19CD-098D-5233C312219B}"/>
              </a:ext>
            </a:extLst>
          </p:cNvPr>
          <p:cNvSpPr txBox="1"/>
          <p:nvPr/>
        </p:nvSpPr>
        <p:spPr>
          <a:xfrm>
            <a:off x="4722500" y="1924206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3B7F987-2E77-4BE6-67D8-2B450CB94549}"/>
              </a:ext>
            </a:extLst>
          </p:cNvPr>
          <p:cNvSpPr txBox="1"/>
          <p:nvPr/>
        </p:nvSpPr>
        <p:spPr>
          <a:xfrm>
            <a:off x="1516665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仕入先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992081E-E8ED-EEE5-05F7-CCF3CC3E7AA6}"/>
              </a:ext>
            </a:extLst>
          </p:cNvPr>
          <p:cNvSpPr txBox="1"/>
          <p:nvPr/>
        </p:nvSpPr>
        <p:spPr>
          <a:xfrm>
            <a:off x="3319105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55F960-43FA-BBD4-70B4-52D718F55846}"/>
              </a:ext>
            </a:extLst>
          </p:cNvPr>
          <p:cNvSpPr txBox="1"/>
          <p:nvPr/>
        </p:nvSpPr>
        <p:spPr>
          <a:xfrm>
            <a:off x="6038274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得意先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E1A1E8-7FA5-FB3B-528D-996DFFE2C489}"/>
              </a:ext>
            </a:extLst>
          </p:cNvPr>
          <p:cNvSpPr txBox="1"/>
          <p:nvPr/>
        </p:nvSpPr>
        <p:spPr>
          <a:xfrm>
            <a:off x="7316602" y="3836010"/>
            <a:ext cx="16321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エンドユーザー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最終消費者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FF77F73-AEFE-74F2-68B0-28D385996686}"/>
              </a:ext>
            </a:extLst>
          </p:cNvPr>
          <p:cNvSpPr txBox="1"/>
          <p:nvPr/>
        </p:nvSpPr>
        <p:spPr>
          <a:xfrm>
            <a:off x="214171" y="2235314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290F9E1-8706-6C9B-857F-D8D3AEE39A64}"/>
              </a:ext>
            </a:extLst>
          </p:cNvPr>
          <p:cNvSpPr txBox="1"/>
          <p:nvPr/>
        </p:nvSpPr>
        <p:spPr>
          <a:xfrm>
            <a:off x="215774" y="3177495"/>
            <a:ext cx="6992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その会社を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選んでいる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11C5FB2-47D1-4EF2-05BB-BC6E0D4335FA}"/>
              </a:ext>
            </a:extLst>
          </p:cNvPr>
          <p:cNvSpPr txBox="1"/>
          <p:nvPr/>
        </p:nvSpPr>
        <p:spPr>
          <a:xfrm>
            <a:off x="4750924" y="2235314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4C8F2DD-29B2-67E6-2267-58536864055C}"/>
              </a:ext>
            </a:extLst>
          </p:cNvPr>
          <p:cNvSpPr txBox="1"/>
          <p:nvPr/>
        </p:nvSpPr>
        <p:spPr>
          <a:xfrm>
            <a:off x="4738100" y="3177495"/>
            <a:ext cx="71365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自社が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選ばれている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7B2484C-AD95-9B13-004F-BB1DBA697B62}"/>
              </a:ext>
            </a:extLst>
          </p:cNvPr>
          <p:cNvSpPr txBox="1"/>
          <p:nvPr/>
        </p:nvSpPr>
        <p:spPr>
          <a:xfrm>
            <a:off x="142393" y="1992694"/>
            <a:ext cx="428194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社外との関係では、どのような流れになっていますか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そこには、何か特別な理由がありますか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F0B7507-0254-025F-3711-5D65E137393A}"/>
              </a:ext>
            </a:extLst>
          </p:cNvPr>
          <p:cNvSpPr txBox="1"/>
          <p:nvPr/>
        </p:nvSpPr>
        <p:spPr>
          <a:xfrm>
            <a:off x="101600" y="4239730"/>
            <a:ext cx="327365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強みを生み出してきた源泉は何ですか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?(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ヒト・モノ・カネ・ノウハウ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1B5CA8C-7B09-24FC-E246-9B519E949E07}"/>
              </a:ext>
            </a:extLst>
          </p:cNvPr>
          <p:cNvSpPr txBox="1"/>
          <p:nvPr/>
        </p:nvSpPr>
        <p:spPr>
          <a:xfrm>
            <a:off x="101600" y="5068093"/>
            <a:ext cx="326082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他社には真似ができない提供価値には、どんなものがありますか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DE68884-2153-DF76-7335-4975489B0ACF}"/>
              </a:ext>
            </a:extLst>
          </p:cNvPr>
          <p:cNvSpPr txBox="1"/>
          <p:nvPr/>
        </p:nvSpPr>
        <p:spPr>
          <a:xfrm>
            <a:off x="101600" y="5953085"/>
            <a:ext cx="23342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業界や市場の動きでプラスになっているのは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5B659D5-DEDD-3D35-D13D-8A91F98F91EF}"/>
              </a:ext>
            </a:extLst>
          </p:cNvPr>
          <p:cNvSpPr txBox="1"/>
          <p:nvPr/>
        </p:nvSpPr>
        <p:spPr>
          <a:xfrm>
            <a:off x="101600" y="6780641"/>
            <a:ext cx="24272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業界や市場の動きでマイナスになっているのは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39DA302-F66F-137B-9CA8-1DA4F5A8B05A}"/>
              </a:ext>
            </a:extLst>
          </p:cNvPr>
          <p:cNvSpPr txBox="1"/>
          <p:nvPr/>
        </p:nvSpPr>
        <p:spPr>
          <a:xfrm>
            <a:off x="3346198" y="4251550"/>
            <a:ext cx="268054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を埋めるために、どんな源泉が必要ですか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747DF33-0989-CE1C-37AC-465CD169E5CF}"/>
              </a:ext>
            </a:extLst>
          </p:cNvPr>
          <p:cNvSpPr txBox="1"/>
          <p:nvPr/>
        </p:nvSpPr>
        <p:spPr>
          <a:xfrm>
            <a:off x="6039208" y="4239730"/>
            <a:ext cx="309732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強みを生み出し続ける源泉は何ですか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?(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ヒト・モノ・カネ・ノウハウ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163A16A-38B8-8A11-280D-D4A183F72237}"/>
              </a:ext>
            </a:extLst>
          </p:cNvPr>
          <p:cNvSpPr txBox="1"/>
          <p:nvPr/>
        </p:nvSpPr>
        <p:spPr>
          <a:xfrm>
            <a:off x="6045620" y="5068093"/>
            <a:ext cx="30909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他社に真似されない提供価値には、どんなものがありそうですか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D471D71-3579-2899-8208-17F0788D785C}"/>
              </a:ext>
            </a:extLst>
          </p:cNvPr>
          <p:cNvSpPr txBox="1"/>
          <p:nvPr/>
        </p:nvSpPr>
        <p:spPr>
          <a:xfrm>
            <a:off x="6726897" y="5963817"/>
            <a:ext cx="24096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業界や市場の動きでプラスになりそうなものは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B435497-FD92-43C8-F2F5-BA91FFE89E88}"/>
              </a:ext>
            </a:extLst>
          </p:cNvPr>
          <p:cNvSpPr txBox="1"/>
          <p:nvPr/>
        </p:nvSpPr>
        <p:spPr>
          <a:xfrm>
            <a:off x="6659571" y="6773073"/>
            <a:ext cx="24769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業界や市場の動きでマイナスになりそうなものは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FCD45EF-A89C-44EA-4FE7-B1DFFB39A586}"/>
              </a:ext>
            </a:extLst>
          </p:cNvPr>
          <p:cNvSpPr txBox="1"/>
          <p:nvPr/>
        </p:nvSpPr>
        <p:spPr>
          <a:xfrm>
            <a:off x="3348603" y="5068093"/>
            <a:ext cx="267573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を埋めるために、どんな価値が必要ですか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992C334-D03D-78D7-8CEA-E1308C1DF357}"/>
              </a:ext>
            </a:extLst>
          </p:cNvPr>
          <p:cNvSpPr txBox="1"/>
          <p:nvPr/>
        </p:nvSpPr>
        <p:spPr>
          <a:xfrm>
            <a:off x="3580237" y="5976207"/>
            <a:ext cx="221246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そのために、どのようなことを準備していきますか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57CB586-84FF-D0B2-C9CA-6E7DC7A142E9}"/>
              </a:ext>
            </a:extLst>
          </p:cNvPr>
          <p:cNvSpPr txBox="1"/>
          <p:nvPr/>
        </p:nvSpPr>
        <p:spPr>
          <a:xfrm>
            <a:off x="142393" y="7779507"/>
            <a:ext cx="55980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自社の中では、どんな業務の流れで、製品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サービスをつくっていきますか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その中で、他社との違いをどのようにつくりますか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355BAD4-9F6E-7B38-17A9-18E4E45D38E5}"/>
              </a:ext>
            </a:extLst>
          </p:cNvPr>
          <p:cNvSpPr txBox="1"/>
          <p:nvPr/>
        </p:nvSpPr>
        <p:spPr>
          <a:xfrm>
            <a:off x="220583" y="8029365"/>
            <a:ext cx="69442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どんな業務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FBF8A8E-1898-AC70-5031-3F1D314833B4}"/>
              </a:ext>
            </a:extLst>
          </p:cNvPr>
          <p:cNvSpPr txBox="1"/>
          <p:nvPr/>
        </p:nvSpPr>
        <p:spPr>
          <a:xfrm>
            <a:off x="217377" y="8462851"/>
            <a:ext cx="69762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業務内容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何をして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4D40FFA-E3F7-E410-4565-42B4650DBE57}"/>
              </a:ext>
            </a:extLst>
          </p:cNvPr>
          <p:cNvSpPr txBox="1"/>
          <p:nvPr/>
        </p:nvSpPr>
        <p:spPr>
          <a:xfrm>
            <a:off x="294321" y="9172365"/>
            <a:ext cx="62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差別化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他社と違う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特徴は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19B7E60-3F4A-CF3F-5569-78D20C0B1344}"/>
              </a:ext>
            </a:extLst>
          </p:cNvPr>
          <p:cNvSpPr txBox="1"/>
          <p:nvPr/>
        </p:nvSpPr>
        <p:spPr>
          <a:xfrm>
            <a:off x="5595361" y="957156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5E1D301-A6B2-33DD-1F81-6B3646FADE45}"/>
              </a:ext>
            </a:extLst>
          </p:cNvPr>
          <p:cNvSpPr txBox="1"/>
          <p:nvPr/>
        </p:nvSpPr>
        <p:spPr>
          <a:xfrm>
            <a:off x="214171" y="9993388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DD905C0-C574-8C6D-9E65-C24DF7379A52}"/>
              </a:ext>
            </a:extLst>
          </p:cNvPr>
          <p:cNvSpPr txBox="1"/>
          <p:nvPr/>
        </p:nvSpPr>
        <p:spPr>
          <a:xfrm>
            <a:off x="215774" y="11006634"/>
            <a:ext cx="6992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その会社を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選んでいく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0BFEE62-7703-58EF-633A-5617CB898B51}"/>
              </a:ext>
            </a:extLst>
          </p:cNvPr>
          <p:cNvSpPr txBox="1"/>
          <p:nvPr/>
        </p:nvSpPr>
        <p:spPr>
          <a:xfrm>
            <a:off x="4750924" y="9993388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EC260E2-FDC1-B215-8FC0-F241B269A66B}"/>
              </a:ext>
            </a:extLst>
          </p:cNvPr>
          <p:cNvSpPr txBox="1"/>
          <p:nvPr/>
        </p:nvSpPr>
        <p:spPr>
          <a:xfrm>
            <a:off x="4738100" y="11006634"/>
            <a:ext cx="71365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自社が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選ばれていく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E995A1A-3CF1-A826-84E7-CA08275B42E0}"/>
              </a:ext>
            </a:extLst>
          </p:cNvPr>
          <p:cNvSpPr txBox="1"/>
          <p:nvPr/>
        </p:nvSpPr>
        <p:spPr>
          <a:xfrm>
            <a:off x="142393" y="9694673"/>
            <a:ext cx="55948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社外との関係では、どのような流れになっていきますか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その中で、他社ではできない、何か特別な要素を入れていきますか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F5D23254-65D4-9DE7-9F15-AEC8FDA23F05}"/>
              </a:ext>
            </a:extLst>
          </p:cNvPr>
          <p:cNvGrpSpPr/>
          <p:nvPr/>
        </p:nvGrpSpPr>
        <p:grpSpPr>
          <a:xfrm>
            <a:off x="930322" y="321084"/>
            <a:ext cx="8106892" cy="3535948"/>
            <a:chOff x="930322" y="398029"/>
            <a:chExt cx="8106892" cy="3535948"/>
          </a:xfrm>
        </p:grpSpPr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F1520440-371B-3618-6399-644BB132835C}"/>
                </a:ext>
              </a:extLst>
            </p:cNvPr>
            <p:cNvGrpSpPr/>
            <p:nvPr/>
          </p:nvGrpSpPr>
          <p:grpSpPr>
            <a:xfrm>
              <a:off x="930698" y="405500"/>
              <a:ext cx="1282294" cy="1570143"/>
              <a:chOff x="930698" y="405500"/>
              <a:chExt cx="1282294" cy="1570143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3B9AB38-8B44-3396-F642-8BF6D403D1FB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48" name="四角形: 角を丸くする 47">
                  <a:extLst>
                    <a:ext uri="{FF2B5EF4-FFF2-40B4-BE49-F238E27FC236}">
                      <a16:creationId xmlns:a16="http://schemas.microsoft.com/office/drawing/2014/main" id="{E8CD81D3-0201-DB46-26AD-0D4F5808548F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49" name="四角形: 角を丸くする 48">
                  <a:extLst>
                    <a:ext uri="{FF2B5EF4-FFF2-40B4-BE49-F238E27FC236}">
                      <a16:creationId xmlns:a16="http://schemas.microsoft.com/office/drawing/2014/main" id="{F2F38653-BCE2-35A1-C896-FCAADE4AE3FE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50" name="四角形: 角を丸くする 49">
                  <a:extLst>
                    <a:ext uri="{FF2B5EF4-FFF2-40B4-BE49-F238E27FC236}">
                      <a16:creationId xmlns:a16="http://schemas.microsoft.com/office/drawing/2014/main" id="{EFC7C0BA-FF95-392E-3EA5-7AF66D9AF8EA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56" name="二等辺三角形 55">
                <a:extLst>
                  <a:ext uri="{FF2B5EF4-FFF2-40B4-BE49-F238E27FC236}">
                    <a16:creationId xmlns:a16="http://schemas.microsoft.com/office/drawing/2014/main" id="{F2ECD479-D6F8-C05B-887C-4B3F58310786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FCF32412-61ED-B6C9-F73E-A4402C5D8976}"/>
                </a:ext>
              </a:extLst>
            </p:cNvPr>
            <p:cNvGrpSpPr/>
            <p:nvPr/>
          </p:nvGrpSpPr>
          <p:grpSpPr>
            <a:xfrm>
              <a:off x="2224950" y="400274"/>
              <a:ext cx="1282294" cy="1570143"/>
              <a:chOff x="930698" y="405500"/>
              <a:chExt cx="1282294" cy="1570143"/>
            </a:xfrm>
          </p:grpSpPr>
          <p:grpSp>
            <p:nvGrpSpPr>
              <p:cNvPr id="59" name="グループ化 58">
                <a:extLst>
                  <a:ext uri="{FF2B5EF4-FFF2-40B4-BE49-F238E27FC236}">
                    <a16:creationId xmlns:a16="http://schemas.microsoft.com/office/drawing/2014/main" id="{020461D3-2559-1B70-44B2-54A7D49A847C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093D864B-E605-7058-9EA7-DB3795E78F40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42F2BF42-B89C-B511-3957-9E35BDB048E9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3" name="四角形: 角を丸くする 62">
                  <a:extLst>
                    <a:ext uri="{FF2B5EF4-FFF2-40B4-BE49-F238E27FC236}">
                      <a16:creationId xmlns:a16="http://schemas.microsoft.com/office/drawing/2014/main" id="{F47D442B-4802-F3C5-453E-D4D80F165FF7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60" name="二等辺三角形 59">
                <a:extLst>
                  <a:ext uri="{FF2B5EF4-FFF2-40B4-BE49-F238E27FC236}">
                    <a16:creationId xmlns:a16="http://schemas.microsoft.com/office/drawing/2014/main" id="{6020D7B8-817F-4F7F-F014-140A0BCCD0FA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5DDCAF7C-BF31-6E1B-A5F8-7F631CF098C9}"/>
                </a:ext>
              </a:extLst>
            </p:cNvPr>
            <p:cNvGrpSpPr/>
            <p:nvPr/>
          </p:nvGrpSpPr>
          <p:grpSpPr>
            <a:xfrm>
              <a:off x="3515518" y="412365"/>
              <a:ext cx="1282294" cy="1570143"/>
              <a:chOff x="930698" y="405500"/>
              <a:chExt cx="1282294" cy="1570143"/>
            </a:xfrm>
          </p:grpSpPr>
          <p:grpSp>
            <p:nvGrpSpPr>
              <p:cNvPr id="65" name="グループ化 64">
                <a:extLst>
                  <a:ext uri="{FF2B5EF4-FFF2-40B4-BE49-F238E27FC236}">
                    <a16:creationId xmlns:a16="http://schemas.microsoft.com/office/drawing/2014/main" id="{9750CAFE-0A67-E14F-E386-8B6C773CDBA7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67" name="四角形: 角を丸くする 66">
                  <a:extLst>
                    <a:ext uri="{FF2B5EF4-FFF2-40B4-BE49-F238E27FC236}">
                      <a16:creationId xmlns:a16="http://schemas.microsoft.com/office/drawing/2014/main" id="{AE5EFADE-E71F-CA18-480F-F47F5199C23F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8" name="四角形: 角を丸くする 67">
                  <a:extLst>
                    <a:ext uri="{FF2B5EF4-FFF2-40B4-BE49-F238E27FC236}">
                      <a16:creationId xmlns:a16="http://schemas.microsoft.com/office/drawing/2014/main" id="{45D9AC11-ACCD-1D3F-CC25-F8395EE224DE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9" name="四角形: 角を丸くする 68">
                  <a:extLst>
                    <a:ext uri="{FF2B5EF4-FFF2-40B4-BE49-F238E27FC236}">
                      <a16:creationId xmlns:a16="http://schemas.microsoft.com/office/drawing/2014/main" id="{5E0C981B-20A1-3427-0246-FF4275EE2D21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66" name="二等辺三角形 65">
                <a:extLst>
                  <a:ext uri="{FF2B5EF4-FFF2-40B4-BE49-F238E27FC236}">
                    <a16:creationId xmlns:a16="http://schemas.microsoft.com/office/drawing/2014/main" id="{D543A81E-1E77-1838-1F6D-4FA1AC03AB5B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53DA2F25-18C5-1F5D-2768-53530D4ACB93}"/>
                </a:ext>
              </a:extLst>
            </p:cNvPr>
            <p:cNvGrpSpPr/>
            <p:nvPr/>
          </p:nvGrpSpPr>
          <p:grpSpPr>
            <a:xfrm>
              <a:off x="4809770" y="407139"/>
              <a:ext cx="1282294" cy="1570143"/>
              <a:chOff x="930698" y="405500"/>
              <a:chExt cx="1282294" cy="1570143"/>
            </a:xfrm>
          </p:grpSpPr>
          <p:grpSp>
            <p:nvGrpSpPr>
              <p:cNvPr id="71" name="グループ化 70">
                <a:extLst>
                  <a:ext uri="{FF2B5EF4-FFF2-40B4-BE49-F238E27FC236}">
                    <a16:creationId xmlns:a16="http://schemas.microsoft.com/office/drawing/2014/main" id="{FFD4931F-F17E-A115-6071-6A1CD3ED57CB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73" name="四角形: 角を丸くする 72">
                  <a:extLst>
                    <a:ext uri="{FF2B5EF4-FFF2-40B4-BE49-F238E27FC236}">
                      <a16:creationId xmlns:a16="http://schemas.microsoft.com/office/drawing/2014/main" id="{41BBE131-1FA2-84AC-9FD8-5099310615B7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74" name="四角形: 角を丸くする 73">
                  <a:extLst>
                    <a:ext uri="{FF2B5EF4-FFF2-40B4-BE49-F238E27FC236}">
                      <a16:creationId xmlns:a16="http://schemas.microsoft.com/office/drawing/2014/main" id="{E509BE5C-DBE4-8234-2871-C367A98375CA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75" name="四角形: 角を丸くする 74">
                  <a:extLst>
                    <a:ext uri="{FF2B5EF4-FFF2-40B4-BE49-F238E27FC236}">
                      <a16:creationId xmlns:a16="http://schemas.microsoft.com/office/drawing/2014/main" id="{C7ACB932-300A-8D3B-AC57-B930552A229F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72" name="二等辺三角形 71">
                <a:extLst>
                  <a:ext uri="{FF2B5EF4-FFF2-40B4-BE49-F238E27FC236}">
                    <a16:creationId xmlns:a16="http://schemas.microsoft.com/office/drawing/2014/main" id="{B655E9BF-6DA0-63DB-F0CD-39CBCD7A8EB4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641C9B4E-033A-A5AE-E309-909F827D5C78}"/>
                </a:ext>
              </a:extLst>
            </p:cNvPr>
            <p:cNvGrpSpPr/>
            <p:nvPr/>
          </p:nvGrpSpPr>
          <p:grpSpPr>
            <a:xfrm>
              <a:off x="6114816" y="556248"/>
              <a:ext cx="1682138" cy="1144192"/>
              <a:chOff x="930698" y="760133"/>
              <a:chExt cx="1282294" cy="1144192"/>
            </a:xfrm>
          </p:grpSpPr>
          <p:grpSp>
            <p:nvGrpSpPr>
              <p:cNvPr id="77" name="グループ化 76">
                <a:extLst>
                  <a:ext uri="{FF2B5EF4-FFF2-40B4-BE49-F238E27FC236}">
                    <a16:creationId xmlns:a16="http://schemas.microsoft.com/office/drawing/2014/main" id="{87C4093E-738D-93A8-2606-5211014F7092}"/>
                  </a:ext>
                </a:extLst>
              </p:cNvPr>
              <p:cNvGrpSpPr/>
              <p:nvPr/>
            </p:nvGrpSpPr>
            <p:grpSpPr>
              <a:xfrm>
                <a:off x="930698" y="760133"/>
                <a:ext cx="1228302" cy="1144192"/>
                <a:chOff x="930698" y="765837"/>
                <a:chExt cx="1228302" cy="1144192"/>
              </a:xfrm>
            </p:grpSpPr>
            <p:sp>
              <p:nvSpPr>
                <p:cNvPr id="80" name="四角形: 角を丸くする 79">
                  <a:extLst>
                    <a:ext uri="{FF2B5EF4-FFF2-40B4-BE49-F238E27FC236}">
                      <a16:creationId xmlns:a16="http://schemas.microsoft.com/office/drawing/2014/main" id="{958F9C6A-4926-2F9D-47DF-9CCC1F7B5A58}"/>
                    </a:ext>
                  </a:extLst>
                </p:cNvPr>
                <p:cNvSpPr/>
                <p:nvPr/>
              </p:nvSpPr>
              <p:spPr>
                <a:xfrm>
                  <a:off x="930698" y="765837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81" name="四角形: 角を丸くする 80">
                  <a:extLst>
                    <a:ext uri="{FF2B5EF4-FFF2-40B4-BE49-F238E27FC236}">
                      <a16:creationId xmlns:a16="http://schemas.microsoft.com/office/drawing/2014/main" id="{F4AEA709-67C0-A987-1A12-AF3CAF31394B}"/>
                    </a:ext>
                  </a:extLst>
                </p:cNvPr>
                <p:cNvSpPr/>
                <p:nvPr/>
              </p:nvSpPr>
              <p:spPr>
                <a:xfrm>
                  <a:off x="930698" y="1370029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rgbClr val="FFFFCC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78" name="二等辺三角形 77">
                <a:extLst>
                  <a:ext uri="{FF2B5EF4-FFF2-40B4-BE49-F238E27FC236}">
                    <a16:creationId xmlns:a16="http://schemas.microsoft.com/office/drawing/2014/main" id="{CD8DE388-A789-BA56-CA4D-78732145E119}"/>
                  </a:ext>
                </a:extLst>
              </p:cNvPr>
              <p:cNvSpPr/>
              <p:nvPr/>
            </p:nvSpPr>
            <p:spPr>
              <a:xfrm rot="5400000">
                <a:off x="2038088" y="1307796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620C20B8-0ACE-2E3B-10FA-D00EDA3D57C6}"/>
                </a:ext>
              </a:extLst>
            </p:cNvPr>
            <p:cNvGrpSpPr/>
            <p:nvPr/>
          </p:nvGrpSpPr>
          <p:grpSpPr>
            <a:xfrm>
              <a:off x="7808912" y="398029"/>
              <a:ext cx="1228302" cy="1570143"/>
              <a:chOff x="930698" y="411204"/>
              <a:chExt cx="1228302" cy="1570143"/>
            </a:xfrm>
          </p:grpSpPr>
          <p:sp>
            <p:nvSpPr>
              <p:cNvPr id="85" name="四角形: 角を丸くする 84">
                <a:extLst>
                  <a:ext uri="{FF2B5EF4-FFF2-40B4-BE49-F238E27FC236}">
                    <a16:creationId xmlns:a16="http://schemas.microsoft.com/office/drawing/2014/main" id="{0C6286CF-03A1-335F-21A8-C3047FBDA58F}"/>
                  </a:ext>
                </a:extLst>
              </p:cNvPr>
              <p:cNvSpPr/>
              <p:nvPr/>
            </p:nvSpPr>
            <p:spPr>
              <a:xfrm>
                <a:off x="930698" y="411204"/>
                <a:ext cx="1228302" cy="334922"/>
              </a:xfrm>
              <a:prstGeom prst="roundRect">
                <a:avLst>
                  <a:gd name="adj" fmla="val 6805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86" name="四角形: 角を丸くする 85">
                <a:extLst>
                  <a:ext uri="{FF2B5EF4-FFF2-40B4-BE49-F238E27FC236}">
                    <a16:creationId xmlns:a16="http://schemas.microsoft.com/office/drawing/2014/main" id="{05B4076C-82BC-AEC8-0BFC-FA93B582B0E0}"/>
                  </a:ext>
                </a:extLst>
              </p:cNvPr>
              <p:cNvSpPr/>
              <p:nvPr/>
            </p:nvSpPr>
            <p:spPr>
              <a:xfrm>
                <a:off x="930698" y="747254"/>
                <a:ext cx="1228302" cy="800965"/>
              </a:xfrm>
              <a:prstGeom prst="roundRect">
                <a:avLst>
                  <a:gd name="adj" fmla="val 680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87" name="四角形: 角を丸くする 86">
                <a:extLst>
                  <a:ext uri="{FF2B5EF4-FFF2-40B4-BE49-F238E27FC236}">
                    <a16:creationId xmlns:a16="http://schemas.microsoft.com/office/drawing/2014/main" id="{65B2C62D-5038-8BE0-6870-77DADEA9CD32}"/>
                  </a:ext>
                </a:extLst>
              </p:cNvPr>
              <p:cNvSpPr/>
              <p:nvPr/>
            </p:nvSpPr>
            <p:spPr>
              <a:xfrm>
                <a:off x="930698" y="1549347"/>
                <a:ext cx="1228302" cy="432000"/>
              </a:xfrm>
              <a:prstGeom prst="roundRect">
                <a:avLst>
                  <a:gd name="adj" fmla="val 6805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D36C45AB-214A-5F71-4CBE-8489C594FED1}"/>
                </a:ext>
              </a:extLst>
            </p:cNvPr>
            <p:cNvGrpSpPr/>
            <p:nvPr/>
          </p:nvGrpSpPr>
          <p:grpSpPr>
            <a:xfrm>
              <a:off x="930322" y="2291133"/>
              <a:ext cx="1742073" cy="1642468"/>
              <a:chOff x="930698" y="333175"/>
              <a:chExt cx="1228302" cy="1642468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FE3F0526-F230-76F0-6E51-5A8CB42A9EC5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92" name="四角形: 角を丸くする 91">
                  <a:extLst>
                    <a:ext uri="{FF2B5EF4-FFF2-40B4-BE49-F238E27FC236}">
                      <a16:creationId xmlns:a16="http://schemas.microsoft.com/office/drawing/2014/main" id="{E98513BF-417A-A3DF-F894-002BA14FAFE6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93" name="四角形: 角を丸くする 92">
                  <a:extLst>
                    <a:ext uri="{FF2B5EF4-FFF2-40B4-BE49-F238E27FC236}">
                      <a16:creationId xmlns:a16="http://schemas.microsoft.com/office/drawing/2014/main" id="{77A20567-0F29-CC0C-3380-718E10D573FE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90" name="二等辺三角形 89">
                <a:extLst>
                  <a:ext uri="{FF2B5EF4-FFF2-40B4-BE49-F238E27FC236}">
                    <a16:creationId xmlns:a16="http://schemas.microsoft.com/office/drawing/2014/main" id="{24AAE1DD-DF04-DF6B-AAFD-E70B68F5C5A8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id="{D12DF098-000A-D28A-7A6E-4808561FB280}"/>
                </a:ext>
              </a:extLst>
            </p:cNvPr>
            <p:cNvGrpSpPr/>
            <p:nvPr/>
          </p:nvGrpSpPr>
          <p:grpSpPr>
            <a:xfrm>
              <a:off x="2732762" y="2291118"/>
              <a:ext cx="1742073" cy="1642468"/>
              <a:chOff x="930698" y="333175"/>
              <a:chExt cx="1228302" cy="1642468"/>
            </a:xfrm>
          </p:grpSpPr>
          <p:grpSp>
            <p:nvGrpSpPr>
              <p:cNvPr id="101" name="グループ化 100">
                <a:extLst>
                  <a:ext uri="{FF2B5EF4-FFF2-40B4-BE49-F238E27FC236}">
                    <a16:creationId xmlns:a16="http://schemas.microsoft.com/office/drawing/2014/main" id="{F41D43D7-1035-8DDE-8E2D-D56F33BB10ED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03" name="四角形: 角を丸くする 102">
                  <a:extLst>
                    <a:ext uri="{FF2B5EF4-FFF2-40B4-BE49-F238E27FC236}">
                      <a16:creationId xmlns:a16="http://schemas.microsoft.com/office/drawing/2014/main" id="{DFA2BD08-3B6C-7F36-B96A-EA9E9427F84F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04" name="四角形: 角を丸くする 103">
                  <a:extLst>
                    <a:ext uri="{FF2B5EF4-FFF2-40B4-BE49-F238E27FC236}">
                      <a16:creationId xmlns:a16="http://schemas.microsoft.com/office/drawing/2014/main" id="{5FF6BE74-BEE1-63B7-A729-0815EB1B4B89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02" name="二等辺三角形 101">
                <a:extLst>
                  <a:ext uri="{FF2B5EF4-FFF2-40B4-BE49-F238E27FC236}">
                    <a16:creationId xmlns:a16="http://schemas.microsoft.com/office/drawing/2014/main" id="{68E926B1-748F-3881-ECD8-4DE01C750521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8D22F80F-7744-64F8-DFE3-F3D5681E7390}"/>
                </a:ext>
              </a:extLst>
            </p:cNvPr>
            <p:cNvGrpSpPr/>
            <p:nvPr/>
          </p:nvGrpSpPr>
          <p:grpSpPr>
            <a:xfrm>
              <a:off x="5451931" y="2291509"/>
              <a:ext cx="1742073" cy="1642468"/>
              <a:chOff x="930698" y="333175"/>
              <a:chExt cx="1228302" cy="1642468"/>
            </a:xfrm>
          </p:grpSpPr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6ABFED01-F0D5-D2CA-4E6A-65AA7A37B00E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08" name="四角形: 角を丸くする 107">
                  <a:extLst>
                    <a:ext uri="{FF2B5EF4-FFF2-40B4-BE49-F238E27FC236}">
                      <a16:creationId xmlns:a16="http://schemas.microsoft.com/office/drawing/2014/main" id="{31C63E2F-1246-4243-85A4-BE8A299D05CC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09" name="四角形: 角を丸くする 108">
                  <a:extLst>
                    <a:ext uri="{FF2B5EF4-FFF2-40B4-BE49-F238E27FC236}">
                      <a16:creationId xmlns:a16="http://schemas.microsoft.com/office/drawing/2014/main" id="{BD1CBA81-2780-37B6-7040-090FCF708BB2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07" name="二等辺三角形 106">
                <a:extLst>
                  <a:ext uri="{FF2B5EF4-FFF2-40B4-BE49-F238E27FC236}">
                    <a16:creationId xmlns:a16="http://schemas.microsoft.com/office/drawing/2014/main" id="{58168776-5A49-9905-B842-61211D74FF40}"/>
                  </a:ext>
                </a:extLst>
              </p:cNvPr>
              <p:cNvSpPr/>
              <p:nvPr/>
            </p:nvSpPr>
            <p:spPr>
              <a:xfrm rot="10800000"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8417FF1C-8CEE-82C0-52AC-6688A2994120}"/>
                </a:ext>
              </a:extLst>
            </p:cNvPr>
            <p:cNvGrpSpPr/>
            <p:nvPr/>
          </p:nvGrpSpPr>
          <p:grpSpPr>
            <a:xfrm>
              <a:off x="7231511" y="2354610"/>
              <a:ext cx="1802361" cy="1579352"/>
              <a:chOff x="888190" y="396291"/>
              <a:chExt cx="1270810" cy="1579352"/>
            </a:xfrm>
          </p:grpSpPr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708D903A-4B07-DAC2-441A-70AFD89BA786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13" name="四角形: 角を丸くする 112">
                  <a:extLst>
                    <a:ext uri="{FF2B5EF4-FFF2-40B4-BE49-F238E27FC236}">
                      <a16:creationId xmlns:a16="http://schemas.microsoft.com/office/drawing/2014/main" id="{E89E3518-8915-3F1D-07EA-684BD4A32CEF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14" name="四角形: 角を丸くする 113">
                  <a:extLst>
                    <a:ext uri="{FF2B5EF4-FFF2-40B4-BE49-F238E27FC236}">
                      <a16:creationId xmlns:a16="http://schemas.microsoft.com/office/drawing/2014/main" id="{725F054B-7E4E-8DB4-43CA-D01BFF9308B5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12" name="二等辺三角形 111">
                <a:extLst>
                  <a:ext uri="{FF2B5EF4-FFF2-40B4-BE49-F238E27FC236}">
                    <a16:creationId xmlns:a16="http://schemas.microsoft.com/office/drawing/2014/main" id="{EBDCEC02-9C85-980B-4B98-082FC7374565}"/>
                  </a:ext>
                </a:extLst>
              </p:cNvPr>
              <p:cNvSpPr/>
              <p:nvPr/>
            </p:nvSpPr>
            <p:spPr>
              <a:xfrm rot="5400000">
                <a:off x="688666" y="1243158"/>
                <a:ext cx="431284" cy="32236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</p:grpSp>
      <p:sp>
        <p:nvSpPr>
          <p:cNvPr id="117" name="四角形: 角を丸くする 116">
            <a:extLst>
              <a:ext uri="{FF2B5EF4-FFF2-40B4-BE49-F238E27FC236}">
                <a16:creationId xmlns:a16="http://schemas.microsoft.com/office/drawing/2014/main" id="{5C1A6ACD-C2ED-E59C-5DA7-C4EED8F795C2}"/>
              </a:ext>
            </a:extLst>
          </p:cNvPr>
          <p:cNvSpPr/>
          <p:nvPr/>
        </p:nvSpPr>
        <p:spPr>
          <a:xfrm>
            <a:off x="159986" y="4416399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8" name="四角形: 角を丸くする 117">
            <a:extLst>
              <a:ext uri="{FF2B5EF4-FFF2-40B4-BE49-F238E27FC236}">
                <a16:creationId xmlns:a16="http://schemas.microsoft.com/office/drawing/2014/main" id="{EDFFE3FC-8E32-4C54-F64E-AFCC4C65AB51}"/>
              </a:ext>
            </a:extLst>
          </p:cNvPr>
          <p:cNvSpPr/>
          <p:nvPr/>
        </p:nvSpPr>
        <p:spPr>
          <a:xfrm>
            <a:off x="6073358" y="4416399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308DA975-55CF-92B6-1E0D-27BF01457764}"/>
              </a:ext>
            </a:extLst>
          </p:cNvPr>
          <p:cNvSpPr/>
          <p:nvPr/>
        </p:nvSpPr>
        <p:spPr>
          <a:xfrm>
            <a:off x="3307988" y="4416399"/>
            <a:ext cx="2680542" cy="643083"/>
          </a:xfrm>
          <a:prstGeom prst="roundRect">
            <a:avLst>
              <a:gd name="adj" fmla="val 6805"/>
            </a:avLst>
          </a:prstGeom>
          <a:solidFill>
            <a:srgbClr val="FFFFCC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0" name="四角形: 角を丸くする 119">
            <a:extLst>
              <a:ext uri="{FF2B5EF4-FFF2-40B4-BE49-F238E27FC236}">
                <a16:creationId xmlns:a16="http://schemas.microsoft.com/office/drawing/2014/main" id="{3E77D61D-6391-A57F-19BC-AC048DDDF3EE}"/>
              </a:ext>
            </a:extLst>
          </p:cNvPr>
          <p:cNvSpPr/>
          <p:nvPr/>
        </p:nvSpPr>
        <p:spPr>
          <a:xfrm>
            <a:off x="165507" y="5240517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9F3B55E3-E87A-F872-501E-0717233AFF7E}"/>
              </a:ext>
            </a:extLst>
          </p:cNvPr>
          <p:cNvSpPr/>
          <p:nvPr/>
        </p:nvSpPr>
        <p:spPr>
          <a:xfrm>
            <a:off x="6078879" y="5240517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2" name="四角形: 角を丸くする 121">
            <a:extLst>
              <a:ext uri="{FF2B5EF4-FFF2-40B4-BE49-F238E27FC236}">
                <a16:creationId xmlns:a16="http://schemas.microsoft.com/office/drawing/2014/main" id="{E321C635-271C-ED1A-F811-BC170A9E91EE}"/>
              </a:ext>
            </a:extLst>
          </p:cNvPr>
          <p:cNvSpPr/>
          <p:nvPr/>
        </p:nvSpPr>
        <p:spPr>
          <a:xfrm>
            <a:off x="3313509" y="5240517"/>
            <a:ext cx="2680542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8" name="二等辺三角形 127">
            <a:extLst>
              <a:ext uri="{FF2B5EF4-FFF2-40B4-BE49-F238E27FC236}">
                <a16:creationId xmlns:a16="http://schemas.microsoft.com/office/drawing/2014/main" id="{007A3AE5-04DA-A3DE-3EA8-333899259905}"/>
              </a:ext>
            </a:extLst>
          </p:cNvPr>
          <p:cNvSpPr/>
          <p:nvPr/>
        </p:nvSpPr>
        <p:spPr>
          <a:xfrm rot="5400000">
            <a:off x="3055832" y="4732868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二等辺三角形 128">
            <a:extLst>
              <a:ext uri="{FF2B5EF4-FFF2-40B4-BE49-F238E27FC236}">
                <a16:creationId xmlns:a16="http://schemas.microsoft.com/office/drawing/2014/main" id="{B10814D8-9653-4673-FC6A-47BC1BC376CB}"/>
              </a:ext>
            </a:extLst>
          </p:cNvPr>
          <p:cNvSpPr/>
          <p:nvPr/>
        </p:nvSpPr>
        <p:spPr>
          <a:xfrm rot="16200000">
            <a:off x="5804409" y="4707260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二等辺三角形 129">
            <a:extLst>
              <a:ext uri="{FF2B5EF4-FFF2-40B4-BE49-F238E27FC236}">
                <a16:creationId xmlns:a16="http://schemas.microsoft.com/office/drawing/2014/main" id="{2C11A329-DFB2-F8B6-E013-402FA469E71D}"/>
              </a:ext>
            </a:extLst>
          </p:cNvPr>
          <p:cNvSpPr/>
          <p:nvPr/>
        </p:nvSpPr>
        <p:spPr>
          <a:xfrm rot="5400000">
            <a:off x="3066874" y="5555361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二等辺三角形 130">
            <a:extLst>
              <a:ext uri="{FF2B5EF4-FFF2-40B4-BE49-F238E27FC236}">
                <a16:creationId xmlns:a16="http://schemas.microsoft.com/office/drawing/2014/main" id="{BB4982D3-267F-5041-9C4B-3354F82410D4}"/>
              </a:ext>
            </a:extLst>
          </p:cNvPr>
          <p:cNvSpPr/>
          <p:nvPr/>
        </p:nvSpPr>
        <p:spPr>
          <a:xfrm rot="16200000">
            <a:off x="5815451" y="5529753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二等辺三角形 131">
            <a:extLst>
              <a:ext uri="{FF2B5EF4-FFF2-40B4-BE49-F238E27FC236}">
                <a16:creationId xmlns:a16="http://schemas.microsoft.com/office/drawing/2014/main" id="{7467EB53-6583-2CE3-E5B5-184C364F6488}"/>
              </a:ext>
            </a:extLst>
          </p:cNvPr>
          <p:cNvSpPr/>
          <p:nvPr/>
        </p:nvSpPr>
        <p:spPr>
          <a:xfrm rot="10800000">
            <a:off x="4511900" y="591809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二等辺三角形 132">
            <a:extLst>
              <a:ext uri="{FF2B5EF4-FFF2-40B4-BE49-F238E27FC236}">
                <a16:creationId xmlns:a16="http://schemas.microsoft.com/office/drawing/2014/main" id="{01F572B4-5B9D-2A35-BEC6-4F8E1DC83F46}"/>
              </a:ext>
            </a:extLst>
          </p:cNvPr>
          <p:cNvSpPr/>
          <p:nvPr/>
        </p:nvSpPr>
        <p:spPr>
          <a:xfrm>
            <a:off x="1438176" y="590683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二等辺三角形 133">
            <a:extLst>
              <a:ext uri="{FF2B5EF4-FFF2-40B4-BE49-F238E27FC236}">
                <a16:creationId xmlns:a16="http://schemas.microsoft.com/office/drawing/2014/main" id="{EE832FA1-97DB-A9D7-0EA3-6037790606DA}"/>
              </a:ext>
            </a:extLst>
          </p:cNvPr>
          <p:cNvSpPr/>
          <p:nvPr/>
        </p:nvSpPr>
        <p:spPr>
          <a:xfrm>
            <a:off x="7536404" y="591809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二等辺三角形 134">
            <a:extLst>
              <a:ext uri="{FF2B5EF4-FFF2-40B4-BE49-F238E27FC236}">
                <a16:creationId xmlns:a16="http://schemas.microsoft.com/office/drawing/2014/main" id="{3795CBA2-077B-3D0C-97D7-F5B6FFACB0C5}"/>
              </a:ext>
            </a:extLst>
          </p:cNvPr>
          <p:cNvSpPr/>
          <p:nvPr/>
        </p:nvSpPr>
        <p:spPr>
          <a:xfrm>
            <a:off x="6200264" y="6850240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二等辺三角形 135">
            <a:extLst>
              <a:ext uri="{FF2B5EF4-FFF2-40B4-BE49-F238E27FC236}">
                <a16:creationId xmlns:a16="http://schemas.microsoft.com/office/drawing/2014/main" id="{0B870A7A-FC1B-88FF-0211-229F37E93CCD}"/>
              </a:ext>
            </a:extLst>
          </p:cNvPr>
          <p:cNvSpPr/>
          <p:nvPr/>
        </p:nvSpPr>
        <p:spPr>
          <a:xfrm>
            <a:off x="2654479" y="6873099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52481CB6-C00F-E3DB-7AAC-02491F0911B9}"/>
              </a:ext>
            </a:extLst>
          </p:cNvPr>
          <p:cNvSpPr txBox="1"/>
          <p:nvPr/>
        </p:nvSpPr>
        <p:spPr>
          <a:xfrm>
            <a:off x="1589558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仕入先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6BFF27BF-8B6A-905E-BF82-0A0BAF55E285}"/>
              </a:ext>
            </a:extLst>
          </p:cNvPr>
          <p:cNvSpPr txBox="1"/>
          <p:nvPr/>
        </p:nvSpPr>
        <p:spPr>
          <a:xfrm>
            <a:off x="3391998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4" name="テキスト ボックス 193">
            <a:extLst>
              <a:ext uri="{FF2B5EF4-FFF2-40B4-BE49-F238E27FC236}">
                <a16:creationId xmlns:a16="http://schemas.microsoft.com/office/drawing/2014/main" id="{2294E2AC-E968-3FAB-D380-E94464760382}"/>
              </a:ext>
            </a:extLst>
          </p:cNvPr>
          <p:cNvSpPr txBox="1"/>
          <p:nvPr/>
        </p:nvSpPr>
        <p:spPr>
          <a:xfrm>
            <a:off x="6111167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得意先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5" name="テキスト ボックス 194">
            <a:extLst>
              <a:ext uri="{FF2B5EF4-FFF2-40B4-BE49-F238E27FC236}">
                <a16:creationId xmlns:a16="http://schemas.microsoft.com/office/drawing/2014/main" id="{C137C2A5-A941-C4F0-2DF3-2A5DEA6C10B1}"/>
              </a:ext>
            </a:extLst>
          </p:cNvPr>
          <p:cNvSpPr txBox="1"/>
          <p:nvPr/>
        </p:nvSpPr>
        <p:spPr>
          <a:xfrm>
            <a:off x="7389495" y="11557007"/>
            <a:ext cx="16321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エンドユーザー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最終消費者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6" name="テキスト ボックス 195">
            <a:extLst>
              <a:ext uri="{FF2B5EF4-FFF2-40B4-BE49-F238E27FC236}">
                <a16:creationId xmlns:a16="http://schemas.microsoft.com/office/drawing/2014/main" id="{932160E6-B1DB-3546-78D8-3B6B422E0547}"/>
              </a:ext>
            </a:extLst>
          </p:cNvPr>
          <p:cNvSpPr txBox="1"/>
          <p:nvPr/>
        </p:nvSpPr>
        <p:spPr>
          <a:xfrm>
            <a:off x="6033282" y="7850983"/>
            <a:ext cx="168026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提供物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サービスは、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どんなものにしますか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5083472C-8015-A069-9F65-3D55E833620A}"/>
              </a:ext>
            </a:extLst>
          </p:cNvPr>
          <p:cNvSpPr txBox="1"/>
          <p:nvPr/>
        </p:nvSpPr>
        <p:spPr>
          <a:xfrm>
            <a:off x="6033282" y="9303100"/>
            <a:ext cx="180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提供価値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サービスで、お客様に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どんな感動やどんな課題の解決を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実現していきますか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7746A843-4DDA-92AD-B2F3-E10F1B36BE9C}"/>
              </a:ext>
            </a:extLst>
          </p:cNvPr>
          <p:cNvSpPr/>
          <p:nvPr/>
        </p:nvSpPr>
        <p:spPr>
          <a:xfrm>
            <a:off x="109254" y="59580"/>
            <a:ext cx="9128692" cy="40481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正方形/長方形 198">
            <a:extLst>
              <a:ext uri="{FF2B5EF4-FFF2-40B4-BE49-F238E27FC236}">
                <a16:creationId xmlns:a16="http://schemas.microsoft.com/office/drawing/2014/main" id="{921D2205-0BC5-C889-7377-1AB9DE0D0051}"/>
              </a:ext>
            </a:extLst>
          </p:cNvPr>
          <p:cNvSpPr/>
          <p:nvPr/>
        </p:nvSpPr>
        <p:spPr>
          <a:xfrm>
            <a:off x="109254" y="7773189"/>
            <a:ext cx="9128692" cy="40481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六角形 201">
            <a:extLst>
              <a:ext uri="{FF2B5EF4-FFF2-40B4-BE49-F238E27FC236}">
                <a16:creationId xmlns:a16="http://schemas.microsoft.com/office/drawing/2014/main" id="{47DD8E59-D5F3-49E0-08E7-99C74258A132}"/>
              </a:ext>
            </a:extLst>
          </p:cNvPr>
          <p:cNvSpPr/>
          <p:nvPr/>
        </p:nvSpPr>
        <p:spPr>
          <a:xfrm>
            <a:off x="0" y="4187251"/>
            <a:ext cx="9347200" cy="3515311"/>
          </a:xfrm>
          <a:prstGeom prst="hexagon">
            <a:avLst>
              <a:gd name="adj" fmla="val 4261"/>
              <a:gd name="vf" fmla="val 115470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二等辺三角形 202">
            <a:extLst>
              <a:ext uri="{FF2B5EF4-FFF2-40B4-BE49-F238E27FC236}">
                <a16:creationId xmlns:a16="http://schemas.microsoft.com/office/drawing/2014/main" id="{7AF903ED-577E-F8EB-2944-4D855FB9F7E1}"/>
              </a:ext>
            </a:extLst>
          </p:cNvPr>
          <p:cNvSpPr/>
          <p:nvPr/>
        </p:nvSpPr>
        <p:spPr>
          <a:xfrm>
            <a:off x="4383172" y="7680325"/>
            <a:ext cx="606593" cy="900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二等辺三角形 203">
            <a:extLst>
              <a:ext uri="{FF2B5EF4-FFF2-40B4-BE49-F238E27FC236}">
                <a16:creationId xmlns:a16="http://schemas.microsoft.com/office/drawing/2014/main" id="{85270657-286A-671F-82CB-C8B8AD78F0D7}"/>
              </a:ext>
            </a:extLst>
          </p:cNvPr>
          <p:cNvSpPr/>
          <p:nvPr/>
        </p:nvSpPr>
        <p:spPr>
          <a:xfrm rot="10800000">
            <a:off x="4383172" y="4098925"/>
            <a:ext cx="606593" cy="900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19D82-CD06-2C4C-7BF4-7D963B817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6D24D43D-D437-2677-3A79-171AF3697389}"/>
              </a:ext>
            </a:extLst>
          </p:cNvPr>
          <p:cNvGrpSpPr/>
          <p:nvPr/>
        </p:nvGrpSpPr>
        <p:grpSpPr>
          <a:xfrm>
            <a:off x="930322" y="8039964"/>
            <a:ext cx="8106892" cy="3535948"/>
            <a:chOff x="930322" y="398029"/>
            <a:chExt cx="8106892" cy="3535948"/>
          </a:xfrm>
        </p:grpSpPr>
        <p:grpSp>
          <p:nvGrpSpPr>
            <p:cNvPr id="139" name="グループ化 138">
              <a:extLst>
                <a:ext uri="{FF2B5EF4-FFF2-40B4-BE49-F238E27FC236}">
                  <a16:creationId xmlns:a16="http://schemas.microsoft.com/office/drawing/2014/main" id="{19F92CB8-A18D-3C54-D62A-2A11AF4AFD9A}"/>
                </a:ext>
              </a:extLst>
            </p:cNvPr>
            <p:cNvGrpSpPr/>
            <p:nvPr/>
          </p:nvGrpSpPr>
          <p:grpSpPr>
            <a:xfrm>
              <a:off x="930698" y="405500"/>
              <a:ext cx="1282294" cy="1570143"/>
              <a:chOff x="930698" y="405500"/>
              <a:chExt cx="1282294" cy="1570143"/>
            </a:xfrm>
          </p:grpSpPr>
          <p:grpSp>
            <p:nvGrpSpPr>
              <p:cNvPr id="187" name="グループ化 186">
                <a:extLst>
                  <a:ext uri="{FF2B5EF4-FFF2-40B4-BE49-F238E27FC236}">
                    <a16:creationId xmlns:a16="http://schemas.microsoft.com/office/drawing/2014/main" id="{79010007-61DE-1FA0-867D-D5435EC96860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89" name="四角形: 角を丸くする 188">
                  <a:extLst>
                    <a:ext uri="{FF2B5EF4-FFF2-40B4-BE49-F238E27FC236}">
                      <a16:creationId xmlns:a16="http://schemas.microsoft.com/office/drawing/2014/main" id="{1F3E3566-2272-D8D2-7B9E-6560B66287DE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90" name="四角形: 角を丸くする 189">
                  <a:extLst>
                    <a:ext uri="{FF2B5EF4-FFF2-40B4-BE49-F238E27FC236}">
                      <a16:creationId xmlns:a16="http://schemas.microsoft.com/office/drawing/2014/main" id="{E6FDDED1-F027-913B-8A68-A8A4A565B6AE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91" name="四角形: 角を丸くする 190">
                  <a:extLst>
                    <a:ext uri="{FF2B5EF4-FFF2-40B4-BE49-F238E27FC236}">
                      <a16:creationId xmlns:a16="http://schemas.microsoft.com/office/drawing/2014/main" id="{FDA7AB39-EC39-85EC-A632-BD4F57B28365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88" name="二等辺三角形 187">
                <a:extLst>
                  <a:ext uri="{FF2B5EF4-FFF2-40B4-BE49-F238E27FC236}">
                    <a16:creationId xmlns:a16="http://schemas.microsoft.com/office/drawing/2014/main" id="{8EC94B49-A8A6-4E3C-5955-51E88842413C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0" name="グループ化 139">
              <a:extLst>
                <a:ext uri="{FF2B5EF4-FFF2-40B4-BE49-F238E27FC236}">
                  <a16:creationId xmlns:a16="http://schemas.microsoft.com/office/drawing/2014/main" id="{BBB3B1AE-7F0F-75E8-104B-FE6407607F59}"/>
                </a:ext>
              </a:extLst>
            </p:cNvPr>
            <p:cNvGrpSpPr/>
            <p:nvPr/>
          </p:nvGrpSpPr>
          <p:grpSpPr>
            <a:xfrm>
              <a:off x="2224950" y="400274"/>
              <a:ext cx="1282294" cy="1570143"/>
              <a:chOff x="930698" y="405500"/>
              <a:chExt cx="1282294" cy="1570143"/>
            </a:xfrm>
          </p:grpSpPr>
          <p:grpSp>
            <p:nvGrpSpPr>
              <p:cNvPr id="182" name="グループ化 181">
                <a:extLst>
                  <a:ext uri="{FF2B5EF4-FFF2-40B4-BE49-F238E27FC236}">
                    <a16:creationId xmlns:a16="http://schemas.microsoft.com/office/drawing/2014/main" id="{D1C9997A-A34D-78DD-A5BE-50372997F2AB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84" name="四角形: 角を丸くする 183">
                  <a:extLst>
                    <a:ext uri="{FF2B5EF4-FFF2-40B4-BE49-F238E27FC236}">
                      <a16:creationId xmlns:a16="http://schemas.microsoft.com/office/drawing/2014/main" id="{B7CE44E4-4780-EE4E-107F-E94CC56B06E3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5" name="四角形: 角を丸くする 184">
                  <a:extLst>
                    <a:ext uri="{FF2B5EF4-FFF2-40B4-BE49-F238E27FC236}">
                      <a16:creationId xmlns:a16="http://schemas.microsoft.com/office/drawing/2014/main" id="{272C2AF5-5D7D-F744-47B3-15D3E2B068EB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6" name="四角形: 角を丸くする 185">
                  <a:extLst>
                    <a:ext uri="{FF2B5EF4-FFF2-40B4-BE49-F238E27FC236}">
                      <a16:creationId xmlns:a16="http://schemas.microsoft.com/office/drawing/2014/main" id="{0238441D-895F-9847-C88E-CD91D8BCCDA6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83" name="二等辺三角形 182">
                <a:extLst>
                  <a:ext uri="{FF2B5EF4-FFF2-40B4-BE49-F238E27FC236}">
                    <a16:creationId xmlns:a16="http://schemas.microsoft.com/office/drawing/2014/main" id="{966D2109-7FA5-60CB-03C8-A316DA22C6F1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1" name="グループ化 140">
              <a:extLst>
                <a:ext uri="{FF2B5EF4-FFF2-40B4-BE49-F238E27FC236}">
                  <a16:creationId xmlns:a16="http://schemas.microsoft.com/office/drawing/2014/main" id="{9A244D72-84CA-1870-A3E3-4738104C57ED}"/>
                </a:ext>
              </a:extLst>
            </p:cNvPr>
            <p:cNvGrpSpPr/>
            <p:nvPr/>
          </p:nvGrpSpPr>
          <p:grpSpPr>
            <a:xfrm>
              <a:off x="3515518" y="412365"/>
              <a:ext cx="1282294" cy="1570143"/>
              <a:chOff x="930698" y="405500"/>
              <a:chExt cx="1282294" cy="1570143"/>
            </a:xfrm>
          </p:grpSpPr>
          <p:grpSp>
            <p:nvGrpSpPr>
              <p:cNvPr id="177" name="グループ化 176">
                <a:extLst>
                  <a:ext uri="{FF2B5EF4-FFF2-40B4-BE49-F238E27FC236}">
                    <a16:creationId xmlns:a16="http://schemas.microsoft.com/office/drawing/2014/main" id="{E1A33EDF-008F-A6F6-B489-F57714F0DA1C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79" name="四角形: 角を丸くする 178">
                  <a:extLst>
                    <a:ext uri="{FF2B5EF4-FFF2-40B4-BE49-F238E27FC236}">
                      <a16:creationId xmlns:a16="http://schemas.microsoft.com/office/drawing/2014/main" id="{4BC51FE7-DEEE-98C9-BBB3-696C0D2FB370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0" name="四角形: 角を丸くする 179">
                  <a:extLst>
                    <a:ext uri="{FF2B5EF4-FFF2-40B4-BE49-F238E27FC236}">
                      <a16:creationId xmlns:a16="http://schemas.microsoft.com/office/drawing/2014/main" id="{42B43BC6-B934-472F-7CD7-051890CA3B9B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81" name="四角形: 角を丸くする 180">
                  <a:extLst>
                    <a:ext uri="{FF2B5EF4-FFF2-40B4-BE49-F238E27FC236}">
                      <a16:creationId xmlns:a16="http://schemas.microsoft.com/office/drawing/2014/main" id="{264E29BF-F8B3-DD60-F26F-5177B55AEA7D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78" name="二等辺三角形 177">
                <a:extLst>
                  <a:ext uri="{FF2B5EF4-FFF2-40B4-BE49-F238E27FC236}">
                    <a16:creationId xmlns:a16="http://schemas.microsoft.com/office/drawing/2014/main" id="{4F2E88BF-6A36-9B26-1690-0446295A1E8F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2" name="グループ化 141">
              <a:extLst>
                <a:ext uri="{FF2B5EF4-FFF2-40B4-BE49-F238E27FC236}">
                  <a16:creationId xmlns:a16="http://schemas.microsoft.com/office/drawing/2014/main" id="{B93BF3EA-50CF-A828-53DF-23150EFC0A74}"/>
                </a:ext>
              </a:extLst>
            </p:cNvPr>
            <p:cNvGrpSpPr/>
            <p:nvPr/>
          </p:nvGrpSpPr>
          <p:grpSpPr>
            <a:xfrm>
              <a:off x="4809770" y="407139"/>
              <a:ext cx="1282294" cy="1570143"/>
              <a:chOff x="930698" y="405500"/>
              <a:chExt cx="1282294" cy="1570143"/>
            </a:xfrm>
          </p:grpSpPr>
          <p:grpSp>
            <p:nvGrpSpPr>
              <p:cNvPr id="172" name="グループ化 171">
                <a:extLst>
                  <a:ext uri="{FF2B5EF4-FFF2-40B4-BE49-F238E27FC236}">
                    <a16:creationId xmlns:a16="http://schemas.microsoft.com/office/drawing/2014/main" id="{1E1086F4-0B8B-4133-2120-F6511CB1A455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174" name="四角形: 角を丸くする 173">
                  <a:extLst>
                    <a:ext uri="{FF2B5EF4-FFF2-40B4-BE49-F238E27FC236}">
                      <a16:creationId xmlns:a16="http://schemas.microsoft.com/office/drawing/2014/main" id="{C0E7DE76-B515-6E91-BE4B-7BBAC0B96B0A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5" name="四角形: 角を丸くする 174">
                  <a:extLst>
                    <a:ext uri="{FF2B5EF4-FFF2-40B4-BE49-F238E27FC236}">
                      <a16:creationId xmlns:a16="http://schemas.microsoft.com/office/drawing/2014/main" id="{8EF324CD-E3A0-0217-C8E7-782CCD18A160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6" name="四角形: 角を丸くする 175">
                  <a:extLst>
                    <a:ext uri="{FF2B5EF4-FFF2-40B4-BE49-F238E27FC236}">
                      <a16:creationId xmlns:a16="http://schemas.microsoft.com/office/drawing/2014/main" id="{F790D0C6-E284-F439-12C7-9D76F415750A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73" name="二等辺三角形 172">
                <a:extLst>
                  <a:ext uri="{FF2B5EF4-FFF2-40B4-BE49-F238E27FC236}">
                    <a16:creationId xmlns:a16="http://schemas.microsoft.com/office/drawing/2014/main" id="{D803931E-99F4-FFE0-0C11-CD0982DD7A32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3" name="グループ化 142">
              <a:extLst>
                <a:ext uri="{FF2B5EF4-FFF2-40B4-BE49-F238E27FC236}">
                  <a16:creationId xmlns:a16="http://schemas.microsoft.com/office/drawing/2014/main" id="{E5DA2C53-A3BF-CD43-8061-8B627F780DB3}"/>
                </a:ext>
              </a:extLst>
            </p:cNvPr>
            <p:cNvGrpSpPr/>
            <p:nvPr/>
          </p:nvGrpSpPr>
          <p:grpSpPr>
            <a:xfrm>
              <a:off x="6114816" y="556248"/>
              <a:ext cx="1682138" cy="1144192"/>
              <a:chOff x="930698" y="760133"/>
              <a:chExt cx="1282294" cy="1144192"/>
            </a:xfrm>
          </p:grpSpPr>
          <p:grpSp>
            <p:nvGrpSpPr>
              <p:cNvPr id="168" name="グループ化 167">
                <a:extLst>
                  <a:ext uri="{FF2B5EF4-FFF2-40B4-BE49-F238E27FC236}">
                    <a16:creationId xmlns:a16="http://schemas.microsoft.com/office/drawing/2014/main" id="{9C689948-8C2F-C440-1F92-63220729EC92}"/>
                  </a:ext>
                </a:extLst>
              </p:cNvPr>
              <p:cNvGrpSpPr/>
              <p:nvPr/>
            </p:nvGrpSpPr>
            <p:grpSpPr>
              <a:xfrm>
                <a:off x="930698" y="760133"/>
                <a:ext cx="1228302" cy="1144192"/>
                <a:chOff x="930698" y="765837"/>
                <a:chExt cx="1228302" cy="1144192"/>
              </a:xfrm>
            </p:grpSpPr>
            <p:sp>
              <p:nvSpPr>
                <p:cNvPr id="170" name="四角形: 角を丸くする 169">
                  <a:extLst>
                    <a:ext uri="{FF2B5EF4-FFF2-40B4-BE49-F238E27FC236}">
                      <a16:creationId xmlns:a16="http://schemas.microsoft.com/office/drawing/2014/main" id="{0EE3EBCB-6C74-9D1B-F282-77FB81B9B72D}"/>
                    </a:ext>
                  </a:extLst>
                </p:cNvPr>
                <p:cNvSpPr/>
                <p:nvPr/>
              </p:nvSpPr>
              <p:spPr>
                <a:xfrm>
                  <a:off x="930698" y="765837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71" name="四角形: 角を丸くする 170">
                  <a:extLst>
                    <a:ext uri="{FF2B5EF4-FFF2-40B4-BE49-F238E27FC236}">
                      <a16:creationId xmlns:a16="http://schemas.microsoft.com/office/drawing/2014/main" id="{569995D1-A8FA-1D1D-EA7E-5319177D1B21}"/>
                    </a:ext>
                  </a:extLst>
                </p:cNvPr>
                <p:cNvSpPr/>
                <p:nvPr/>
              </p:nvSpPr>
              <p:spPr>
                <a:xfrm>
                  <a:off x="930698" y="1370029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rgbClr val="FFFFCC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69" name="二等辺三角形 168">
                <a:extLst>
                  <a:ext uri="{FF2B5EF4-FFF2-40B4-BE49-F238E27FC236}">
                    <a16:creationId xmlns:a16="http://schemas.microsoft.com/office/drawing/2014/main" id="{320D9C4A-FB76-8E22-2ACF-0663900538B0}"/>
                  </a:ext>
                </a:extLst>
              </p:cNvPr>
              <p:cNvSpPr/>
              <p:nvPr/>
            </p:nvSpPr>
            <p:spPr>
              <a:xfrm rot="5400000">
                <a:off x="2038088" y="1307796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4" name="グループ化 143">
              <a:extLst>
                <a:ext uri="{FF2B5EF4-FFF2-40B4-BE49-F238E27FC236}">
                  <a16:creationId xmlns:a16="http://schemas.microsoft.com/office/drawing/2014/main" id="{F96446AE-01C6-679C-E30C-B2679DEA281E}"/>
                </a:ext>
              </a:extLst>
            </p:cNvPr>
            <p:cNvGrpSpPr/>
            <p:nvPr/>
          </p:nvGrpSpPr>
          <p:grpSpPr>
            <a:xfrm>
              <a:off x="7808912" y="398029"/>
              <a:ext cx="1228302" cy="1570143"/>
              <a:chOff x="930698" y="411204"/>
              <a:chExt cx="1228302" cy="1570143"/>
            </a:xfrm>
          </p:grpSpPr>
          <p:sp>
            <p:nvSpPr>
              <p:cNvPr id="165" name="四角形: 角を丸くする 164">
                <a:extLst>
                  <a:ext uri="{FF2B5EF4-FFF2-40B4-BE49-F238E27FC236}">
                    <a16:creationId xmlns:a16="http://schemas.microsoft.com/office/drawing/2014/main" id="{0966C54D-CED0-B90C-3816-A7D80E3C7E4B}"/>
                  </a:ext>
                </a:extLst>
              </p:cNvPr>
              <p:cNvSpPr/>
              <p:nvPr/>
            </p:nvSpPr>
            <p:spPr>
              <a:xfrm>
                <a:off x="930698" y="411204"/>
                <a:ext cx="1228302" cy="334922"/>
              </a:xfrm>
              <a:prstGeom prst="roundRect">
                <a:avLst>
                  <a:gd name="adj" fmla="val 6805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6" name="四角形: 角を丸くする 165">
                <a:extLst>
                  <a:ext uri="{FF2B5EF4-FFF2-40B4-BE49-F238E27FC236}">
                    <a16:creationId xmlns:a16="http://schemas.microsoft.com/office/drawing/2014/main" id="{BC628EB2-F4EF-F70D-8BFB-E80F9485AD99}"/>
                  </a:ext>
                </a:extLst>
              </p:cNvPr>
              <p:cNvSpPr/>
              <p:nvPr/>
            </p:nvSpPr>
            <p:spPr>
              <a:xfrm>
                <a:off x="930698" y="747254"/>
                <a:ext cx="1228302" cy="800965"/>
              </a:xfrm>
              <a:prstGeom prst="roundRect">
                <a:avLst>
                  <a:gd name="adj" fmla="val 680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67" name="四角形: 角を丸くする 166">
                <a:extLst>
                  <a:ext uri="{FF2B5EF4-FFF2-40B4-BE49-F238E27FC236}">
                    <a16:creationId xmlns:a16="http://schemas.microsoft.com/office/drawing/2014/main" id="{5D9A70C7-7C4B-F0D3-FE00-8C1B5D123A7F}"/>
                  </a:ext>
                </a:extLst>
              </p:cNvPr>
              <p:cNvSpPr/>
              <p:nvPr/>
            </p:nvSpPr>
            <p:spPr>
              <a:xfrm>
                <a:off x="930698" y="1549347"/>
                <a:ext cx="1228302" cy="432000"/>
              </a:xfrm>
              <a:prstGeom prst="roundRect">
                <a:avLst>
                  <a:gd name="adj" fmla="val 6805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5" name="グループ化 144">
              <a:extLst>
                <a:ext uri="{FF2B5EF4-FFF2-40B4-BE49-F238E27FC236}">
                  <a16:creationId xmlns:a16="http://schemas.microsoft.com/office/drawing/2014/main" id="{49B40CD6-7DA0-1A70-F1F0-52DB679786F6}"/>
                </a:ext>
              </a:extLst>
            </p:cNvPr>
            <p:cNvGrpSpPr/>
            <p:nvPr/>
          </p:nvGrpSpPr>
          <p:grpSpPr>
            <a:xfrm>
              <a:off x="930322" y="2291133"/>
              <a:ext cx="1742073" cy="1642468"/>
              <a:chOff x="930698" y="333175"/>
              <a:chExt cx="1228302" cy="1642468"/>
            </a:xfrm>
          </p:grpSpPr>
          <p:grpSp>
            <p:nvGrpSpPr>
              <p:cNvPr id="161" name="グループ化 160">
                <a:extLst>
                  <a:ext uri="{FF2B5EF4-FFF2-40B4-BE49-F238E27FC236}">
                    <a16:creationId xmlns:a16="http://schemas.microsoft.com/office/drawing/2014/main" id="{7BE98A4C-DA14-AE92-093D-188D232634C5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63" name="四角形: 角を丸くする 162">
                  <a:extLst>
                    <a:ext uri="{FF2B5EF4-FFF2-40B4-BE49-F238E27FC236}">
                      <a16:creationId xmlns:a16="http://schemas.microsoft.com/office/drawing/2014/main" id="{8DB19735-3DBB-E399-73CA-19C1F1087871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4" name="四角形: 角を丸くする 163">
                  <a:extLst>
                    <a:ext uri="{FF2B5EF4-FFF2-40B4-BE49-F238E27FC236}">
                      <a16:creationId xmlns:a16="http://schemas.microsoft.com/office/drawing/2014/main" id="{4FC7CCF9-A07B-92BE-4BCB-D45440351414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62" name="二等辺三角形 161">
                <a:extLst>
                  <a:ext uri="{FF2B5EF4-FFF2-40B4-BE49-F238E27FC236}">
                    <a16:creationId xmlns:a16="http://schemas.microsoft.com/office/drawing/2014/main" id="{B35BCEA1-CF75-D135-F178-966D1E6C3FE7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6AD6F4F7-5B37-74E3-277C-3D75C8F31970}"/>
                </a:ext>
              </a:extLst>
            </p:cNvPr>
            <p:cNvGrpSpPr/>
            <p:nvPr/>
          </p:nvGrpSpPr>
          <p:grpSpPr>
            <a:xfrm>
              <a:off x="2732762" y="2291118"/>
              <a:ext cx="1742073" cy="1642468"/>
              <a:chOff x="930698" y="333175"/>
              <a:chExt cx="1228302" cy="1642468"/>
            </a:xfrm>
          </p:grpSpPr>
          <p:grpSp>
            <p:nvGrpSpPr>
              <p:cNvPr id="157" name="グループ化 156">
                <a:extLst>
                  <a:ext uri="{FF2B5EF4-FFF2-40B4-BE49-F238E27FC236}">
                    <a16:creationId xmlns:a16="http://schemas.microsoft.com/office/drawing/2014/main" id="{D1F2A34A-9C5C-8027-C617-A8501C88C323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9" name="四角形: 角を丸くする 158">
                  <a:extLst>
                    <a:ext uri="{FF2B5EF4-FFF2-40B4-BE49-F238E27FC236}">
                      <a16:creationId xmlns:a16="http://schemas.microsoft.com/office/drawing/2014/main" id="{F5CA63C8-05F9-5B92-9DD8-B56EEFB9E77C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0" name="四角形: 角を丸くする 159">
                  <a:extLst>
                    <a:ext uri="{FF2B5EF4-FFF2-40B4-BE49-F238E27FC236}">
                      <a16:creationId xmlns:a16="http://schemas.microsoft.com/office/drawing/2014/main" id="{F5A7755D-C694-9C82-9E6A-C851C0E96927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8" name="二等辺三角形 157">
                <a:extLst>
                  <a:ext uri="{FF2B5EF4-FFF2-40B4-BE49-F238E27FC236}">
                    <a16:creationId xmlns:a16="http://schemas.microsoft.com/office/drawing/2014/main" id="{EE48483D-331D-046D-57BB-EFF1EC0704F3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E501DA14-48B3-954D-CB35-E035B2FB3230}"/>
                </a:ext>
              </a:extLst>
            </p:cNvPr>
            <p:cNvGrpSpPr/>
            <p:nvPr/>
          </p:nvGrpSpPr>
          <p:grpSpPr>
            <a:xfrm>
              <a:off x="5451931" y="2291509"/>
              <a:ext cx="1742073" cy="1642468"/>
              <a:chOff x="930698" y="333175"/>
              <a:chExt cx="1228302" cy="1642468"/>
            </a:xfrm>
          </p:grpSpPr>
          <p:grpSp>
            <p:nvGrpSpPr>
              <p:cNvPr id="153" name="グループ化 152">
                <a:extLst>
                  <a:ext uri="{FF2B5EF4-FFF2-40B4-BE49-F238E27FC236}">
                    <a16:creationId xmlns:a16="http://schemas.microsoft.com/office/drawing/2014/main" id="{46B7DFC5-BA24-FF19-B71D-338184A477EF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5" name="四角形: 角を丸くする 154">
                  <a:extLst>
                    <a:ext uri="{FF2B5EF4-FFF2-40B4-BE49-F238E27FC236}">
                      <a16:creationId xmlns:a16="http://schemas.microsoft.com/office/drawing/2014/main" id="{F35D2EA7-F356-6ED9-DC7A-292FEEF26136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56" name="四角形: 角を丸くする 155">
                  <a:extLst>
                    <a:ext uri="{FF2B5EF4-FFF2-40B4-BE49-F238E27FC236}">
                      <a16:creationId xmlns:a16="http://schemas.microsoft.com/office/drawing/2014/main" id="{D70EF4E8-BBCF-F1D1-E932-78C7D1562662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4" name="二等辺三角形 153">
                <a:extLst>
                  <a:ext uri="{FF2B5EF4-FFF2-40B4-BE49-F238E27FC236}">
                    <a16:creationId xmlns:a16="http://schemas.microsoft.com/office/drawing/2014/main" id="{16D1D6D6-D7D4-96B5-15CB-B1C6FF55E07B}"/>
                  </a:ext>
                </a:extLst>
              </p:cNvPr>
              <p:cNvSpPr/>
              <p:nvPr/>
            </p:nvSpPr>
            <p:spPr>
              <a:xfrm rot="10800000"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59D1DBDB-0E7A-A815-F14A-78A8F1A91EB3}"/>
                </a:ext>
              </a:extLst>
            </p:cNvPr>
            <p:cNvGrpSpPr/>
            <p:nvPr/>
          </p:nvGrpSpPr>
          <p:grpSpPr>
            <a:xfrm>
              <a:off x="7231511" y="2354610"/>
              <a:ext cx="1802361" cy="1579352"/>
              <a:chOff x="888190" y="396291"/>
              <a:chExt cx="1270810" cy="1579352"/>
            </a:xfrm>
          </p:grpSpPr>
          <p:grpSp>
            <p:nvGrpSpPr>
              <p:cNvPr id="149" name="グループ化 148">
                <a:extLst>
                  <a:ext uri="{FF2B5EF4-FFF2-40B4-BE49-F238E27FC236}">
                    <a16:creationId xmlns:a16="http://schemas.microsoft.com/office/drawing/2014/main" id="{2114DF52-F261-FFD3-4FCF-B79529E5F848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51" name="四角形: 角を丸くする 150">
                  <a:extLst>
                    <a:ext uri="{FF2B5EF4-FFF2-40B4-BE49-F238E27FC236}">
                      <a16:creationId xmlns:a16="http://schemas.microsoft.com/office/drawing/2014/main" id="{EFCA0035-3E4B-DCD7-F35A-04BA72D96E10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52" name="四角形: 角を丸くする 151">
                  <a:extLst>
                    <a:ext uri="{FF2B5EF4-FFF2-40B4-BE49-F238E27FC236}">
                      <a16:creationId xmlns:a16="http://schemas.microsoft.com/office/drawing/2014/main" id="{DBC85ED9-F09D-938A-02AE-229EC02097AA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50" name="二等辺三角形 149">
                <a:extLst>
                  <a:ext uri="{FF2B5EF4-FFF2-40B4-BE49-F238E27FC236}">
                    <a16:creationId xmlns:a16="http://schemas.microsoft.com/office/drawing/2014/main" id="{209C0722-B62D-636E-0B48-14D21CBD07BC}"/>
                  </a:ext>
                </a:extLst>
              </p:cNvPr>
              <p:cNvSpPr/>
              <p:nvPr/>
            </p:nvSpPr>
            <p:spPr>
              <a:xfrm rot="5400000">
                <a:off x="688666" y="1243158"/>
                <a:ext cx="431284" cy="32236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</p:grpSp>
      <p:sp>
        <p:nvSpPr>
          <p:cNvPr id="123" name="四角形: 角を丸くする 122">
            <a:extLst>
              <a:ext uri="{FF2B5EF4-FFF2-40B4-BE49-F238E27FC236}">
                <a16:creationId xmlns:a16="http://schemas.microsoft.com/office/drawing/2014/main" id="{8CDB1630-06AA-793B-BE7C-ABD6FA6F4ABB}"/>
              </a:ext>
            </a:extLst>
          </p:cNvPr>
          <p:cNvSpPr/>
          <p:nvPr/>
        </p:nvSpPr>
        <p:spPr>
          <a:xfrm>
            <a:off x="165507" y="6136924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4" name="四角形: 角を丸くする 123">
            <a:extLst>
              <a:ext uri="{FF2B5EF4-FFF2-40B4-BE49-F238E27FC236}">
                <a16:creationId xmlns:a16="http://schemas.microsoft.com/office/drawing/2014/main" id="{7E02390E-413D-B147-68E5-DD1855A1FE13}"/>
              </a:ext>
            </a:extLst>
          </p:cNvPr>
          <p:cNvSpPr/>
          <p:nvPr/>
        </p:nvSpPr>
        <p:spPr>
          <a:xfrm>
            <a:off x="6078879" y="6136924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8650130C-EEA4-627E-EBC5-1B7B56A85C9C}"/>
              </a:ext>
            </a:extLst>
          </p:cNvPr>
          <p:cNvSpPr/>
          <p:nvPr/>
        </p:nvSpPr>
        <p:spPr>
          <a:xfrm>
            <a:off x="3313509" y="6136924"/>
            <a:ext cx="2680542" cy="1452284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6" name="四角形: 角を丸くする 125">
            <a:extLst>
              <a:ext uri="{FF2B5EF4-FFF2-40B4-BE49-F238E27FC236}">
                <a16:creationId xmlns:a16="http://schemas.microsoft.com/office/drawing/2014/main" id="{86FB3A5D-7AB0-BDB8-DE8D-CFF10F19CB85}"/>
              </a:ext>
            </a:extLst>
          </p:cNvPr>
          <p:cNvSpPr/>
          <p:nvPr/>
        </p:nvSpPr>
        <p:spPr>
          <a:xfrm>
            <a:off x="171028" y="6961042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7" name="四角形: 角を丸くする 126">
            <a:extLst>
              <a:ext uri="{FF2B5EF4-FFF2-40B4-BE49-F238E27FC236}">
                <a16:creationId xmlns:a16="http://schemas.microsoft.com/office/drawing/2014/main" id="{569592CC-34CC-93E4-87D0-75C66C55E782}"/>
              </a:ext>
            </a:extLst>
          </p:cNvPr>
          <p:cNvSpPr/>
          <p:nvPr/>
        </p:nvSpPr>
        <p:spPr>
          <a:xfrm>
            <a:off x="6084400" y="6961042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731DEA-96B1-39CE-D6AC-3CB97C0AA11C}"/>
              </a:ext>
            </a:extLst>
          </p:cNvPr>
          <p:cNvSpPr txBox="1"/>
          <p:nvPr/>
        </p:nvSpPr>
        <p:spPr>
          <a:xfrm>
            <a:off x="142393" y="84550"/>
            <a:ext cx="459132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自社の中では、どんな業務の流れで、製品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サービスをつくっていますか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それは他社とどう違いますか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2FC466-F985-FB59-251E-14253F1FCCF6}"/>
              </a:ext>
            </a:extLst>
          </p:cNvPr>
          <p:cNvSpPr txBox="1"/>
          <p:nvPr/>
        </p:nvSpPr>
        <p:spPr>
          <a:xfrm>
            <a:off x="220583" y="350028"/>
            <a:ext cx="69442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どんな業務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BDFE6B-B9C5-BB77-7F66-B74FAB4761AD}"/>
              </a:ext>
            </a:extLst>
          </p:cNvPr>
          <p:cNvSpPr txBox="1"/>
          <p:nvPr/>
        </p:nvSpPr>
        <p:spPr>
          <a:xfrm>
            <a:off x="217377" y="852621"/>
            <a:ext cx="69762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業務内容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何をして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914E5D-4215-8673-EF6D-D6CB23A6B8CF}"/>
              </a:ext>
            </a:extLst>
          </p:cNvPr>
          <p:cNvSpPr txBox="1"/>
          <p:nvPr/>
        </p:nvSpPr>
        <p:spPr>
          <a:xfrm>
            <a:off x="294321" y="1479764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差別化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他社と違う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特徴は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DC80D4-3C07-5187-FC5C-824142592828}"/>
              </a:ext>
            </a:extLst>
          </p:cNvPr>
          <p:cNvSpPr txBox="1"/>
          <p:nvPr/>
        </p:nvSpPr>
        <p:spPr>
          <a:xfrm>
            <a:off x="6033282" y="157017"/>
            <a:ext cx="168026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提供物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サービスは、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どんなものですか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5029E7-B421-15E7-5616-C3E431DC2978}"/>
              </a:ext>
            </a:extLst>
          </p:cNvPr>
          <p:cNvSpPr txBox="1"/>
          <p:nvPr/>
        </p:nvSpPr>
        <p:spPr>
          <a:xfrm>
            <a:off x="6033282" y="1582777"/>
            <a:ext cx="180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提供価値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サービスで、お客様に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どんな感動やどんな課題の解決を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実現していますか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5F2517E-0F71-CFBA-0252-3D70F1F52CF5}"/>
              </a:ext>
            </a:extLst>
          </p:cNvPr>
          <p:cNvSpPr txBox="1"/>
          <p:nvPr/>
        </p:nvSpPr>
        <p:spPr>
          <a:xfrm>
            <a:off x="4722500" y="1924206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F8F994-61C5-B692-E205-8B448A033EDB}"/>
              </a:ext>
            </a:extLst>
          </p:cNvPr>
          <p:cNvSpPr txBox="1"/>
          <p:nvPr/>
        </p:nvSpPr>
        <p:spPr>
          <a:xfrm>
            <a:off x="1516665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仕入先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BF69D3-F34C-DFBF-E208-65F2782D3B48}"/>
              </a:ext>
            </a:extLst>
          </p:cNvPr>
          <p:cNvSpPr txBox="1"/>
          <p:nvPr/>
        </p:nvSpPr>
        <p:spPr>
          <a:xfrm>
            <a:off x="3319105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7CE52CA-B08E-2560-8BC0-5AB34D537466}"/>
              </a:ext>
            </a:extLst>
          </p:cNvPr>
          <p:cNvSpPr txBox="1"/>
          <p:nvPr/>
        </p:nvSpPr>
        <p:spPr>
          <a:xfrm>
            <a:off x="6038274" y="3836010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得意先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7F688DB-1AA5-DB72-26F6-DDD881FCDC40}"/>
              </a:ext>
            </a:extLst>
          </p:cNvPr>
          <p:cNvSpPr txBox="1"/>
          <p:nvPr/>
        </p:nvSpPr>
        <p:spPr>
          <a:xfrm>
            <a:off x="7316602" y="3836010"/>
            <a:ext cx="16321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エンドユーザー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最終消費者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9419CA-304B-5DEB-378A-9C0863BDFB60}"/>
              </a:ext>
            </a:extLst>
          </p:cNvPr>
          <p:cNvSpPr txBox="1"/>
          <p:nvPr/>
        </p:nvSpPr>
        <p:spPr>
          <a:xfrm>
            <a:off x="214171" y="2235314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2982C01-BDCF-60B9-0A15-91377EA249E2}"/>
              </a:ext>
            </a:extLst>
          </p:cNvPr>
          <p:cNvSpPr txBox="1"/>
          <p:nvPr/>
        </p:nvSpPr>
        <p:spPr>
          <a:xfrm>
            <a:off x="215774" y="3177495"/>
            <a:ext cx="6992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その会社を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選んでいる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49A941-3DB5-C6F9-AA9F-733910FCB916}"/>
              </a:ext>
            </a:extLst>
          </p:cNvPr>
          <p:cNvSpPr txBox="1"/>
          <p:nvPr/>
        </p:nvSpPr>
        <p:spPr>
          <a:xfrm>
            <a:off x="4750924" y="2235314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BB86189-6F48-7035-5E6B-3815862A72C3}"/>
              </a:ext>
            </a:extLst>
          </p:cNvPr>
          <p:cNvSpPr txBox="1"/>
          <p:nvPr/>
        </p:nvSpPr>
        <p:spPr>
          <a:xfrm>
            <a:off x="4738100" y="3177495"/>
            <a:ext cx="71365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自社が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選ばれている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AB5ACA9-FCD2-70D3-A7D4-AEE7851C23EE}"/>
              </a:ext>
            </a:extLst>
          </p:cNvPr>
          <p:cNvSpPr txBox="1"/>
          <p:nvPr/>
        </p:nvSpPr>
        <p:spPr>
          <a:xfrm>
            <a:off x="142393" y="1992694"/>
            <a:ext cx="428194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社外との関係では、どのような流れになっていますか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そこには、何か特別な理由がありますか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BD5E7F1-49E4-799E-108F-009637DBADC3}"/>
              </a:ext>
            </a:extLst>
          </p:cNvPr>
          <p:cNvSpPr txBox="1"/>
          <p:nvPr/>
        </p:nvSpPr>
        <p:spPr>
          <a:xfrm>
            <a:off x="101600" y="4239730"/>
            <a:ext cx="327365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強みを生み出してきた源泉は何ですか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?(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ヒト・モノ・カネ・ノウハウ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F42998D-4AFE-BBFD-DE70-4886C10248C6}"/>
              </a:ext>
            </a:extLst>
          </p:cNvPr>
          <p:cNvSpPr txBox="1"/>
          <p:nvPr/>
        </p:nvSpPr>
        <p:spPr>
          <a:xfrm>
            <a:off x="101600" y="5068093"/>
            <a:ext cx="326082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他社には真似ができない提供価値には、どんなものがありますか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D6D732C-EB17-40BE-3AC0-63726A30AB7A}"/>
              </a:ext>
            </a:extLst>
          </p:cNvPr>
          <p:cNvSpPr txBox="1"/>
          <p:nvPr/>
        </p:nvSpPr>
        <p:spPr>
          <a:xfrm>
            <a:off x="101600" y="5953085"/>
            <a:ext cx="23342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業界や市場の動きでプラスになっているのは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98BAABE-ACF7-0DC0-BCF5-9FEF26DECA4B}"/>
              </a:ext>
            </a:extLst>
          </p:cNvPr>
          <p:cNvSpPr txBox="1"/>
          <p:nvPr/>
        </p:nvSpPr>
        <p:spPr>
          <a:xfrm>
            <a:off x="101600" y="6780641"/>
            <a:ext cx="242726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業界や市場の動きでマイナスになっているのは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959132-709E-DEF3-CBD6-F402E20E2759}"/>
              </a:ext>
            </a:extLst>
          </p:cNvPr>
          <p:cNvSpPr txBox="1"/>
          <p:nvPr/>
        </p:nvSpPr>
        <p:spPr>
          <a:xfrm>
            <a:off x="3346198" y="4251550"/>
            <a:ext cx="268054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を埋めるために、どんな源泉が必要ですか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B176387-9E5A-C520-C93A-6F5B5D8E85EF}"/>
              </a:ext>
            </a:extLst>
          </p:cNvPr>
          <p:cNvSpPr txBox="1"/>
          <p:nvPr/>
        </p:nvSpPr>
        <p:spPr>
          <a:xfrm>
            <a:off x="6039208" y="4239730"/>
            <a:ext cx="309732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強みを生み出し続ける源泉は何ですか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?(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ヒト・モノ・カネ・ノウハウ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6EA888-DB38-7A98-FB38-08D272C26BBF}"/>
              </a:ext>
            </a:extLst>
          </p:cNvPr>
          <p:cNvSpPr txBox="1"/>
          <p:nvPr/>
        </p:nvSpPr>
        <p:spPr>
          <a:xfrm>
            <a:off x="6045620" y="5068093"/>
            <a:ext cx="30909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他社に真似されない提供価値には、どんなものがありそうですか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83FC231-44CE-0F5E-AEBE-FDE9AE08AEBF}"/>
              </a:ext>
            </a:extLst>
          </p:cNvPr>
          <p:cNvSpPr txBox="1"/>
          <p:nvPr/>
        </p:nvSpPr>
        <p:spPr>
          <a:xfrm>
            <a:off x="6726897" y="5963817"/>
            <a:ext cx="24096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業界や市場の動きでプラスになりそうなものは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CF666FF-A831-FFD4-7263-701BC301402D}"/>
              </a:ext>
            </a:extLst>
          </p:cNvPr>
          <p:cNvSpPr txBox="1"/>
          <p:nvPr/>
        </p:nvSpPr>
        <p:spPr>
          <a:xfrm>
            <a:off x="6659571" y="6773073"/>
            <a:ext cx="24769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業界や市場の動きでマイナスになりそうなものは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7045A09-953E-EE03-5544-E6F3CC3EAF0A}"/>
              </a:ext>
            </a:extLst>
          </p:cNvPr>
          <p:cNvSpPr txBox="1"/>
          <p:nvPr/>
        </p:nvSpPr>
        <p:spPr>
          <a:xfrm>
            <a:off x="3348603" y="5068093"/>
            <a:ext cx="267573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を埋めるために、どんな価値が必要ですか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CDCEEB0-13BA-EA97-16DA-7BF29E920057}"/>
              </a:ext>
            </a:extLst>
          </p:cNvPr>
          <p:cNvSpPr txBox="1"/>
          <p:nvPr/>
        </p:nvSpPr>
        <p:spPr>
          <a:xfrm>
            <a:off x="3580237" y="5976207"/>
            <a:ext cx="221246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そのために、どのようなことを準備していきますか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551BC5E-2507-0E97-E949-1102D1F107A0}"/>
              </a:ext>
            </a:extLst>
          </p:cNvPr>
          <p:cNvSpPr txBox="1"/>
          <p:nvPr/>
        </p:nvSpPr>
        <p:spPr>
          <a:xfrm>
            <a:off x="142393" y="7779507"/>
            <a:ext cx="55980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自社の中では、どんな業務の流れで、製品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サービスをつくっていきますか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その中で、他社との違いをどのようにつくりますか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F124890-B6D7-7C39-B898-428BEB5845AA}"/>
              </a:ext>
            </a:extLst>
          </p:cNvPr>
          <p:cNvSpPr txBox="1"/>
          <p:nvPr/>
        </p:nvSpPr>
        <p:spPr>
          <a:xfrm>
            <a:off x="220583" y="8029365"/>
            <a:ext cx="69442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どんな業務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DE363AE-FECE-2A51-949E-BE6F26986C19}"/>
              </a:ext>
            </a:extLst>
          </p:cNvPr>
          <p:cNvSpPr txBox="1"/>
          <p:nvPr/>
        </p:nvSpPr>
        <p:spPr>
          <a:xfrm>
            <a:off x="217377" y="8462851"/>
            <a:ext cx="69762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業務内容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何をして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7CEC5A-149A-0982-CEF4-63ED637DEF21}"/>
              </a:ext>
            </a:extLst>
          </p:cNvPr>
          <p:cNvSpPr txBox="1"/>
          <p:nvPr/>
        </p:nvSpPr>
        <p:spPr>
          <a:xfrm>
            <a:off x="294321" y="9172365"/>
            <a:ext cx="62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差別化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他社と違う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特徴は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43CC476-CFAF-EA30-62F5-6C8CB3647C52}"/>
              </a:ext>
            </a:extLst>
          </p:cNvPr>
          <p:cNvSpPr txBox="1"/>
          <p:nvPr/>
        </p:nvSpPr>
        <p:spPr>
          <a:xfrm>
            <a:off x="5595361" y="957156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FE06ED9-1970-C86D-4618-F7ABD4E89DAD}"/>
              </a:ext>
            </a:extLst>
          </p:cNvPr>
          <p:cNvSpPr txBox="1"/>
          <p:nvPr/>
        </p:nvSpPr>
        <p:spPr>
          <a:xfrm>
            <a:off x="214171" y="9993388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73D74E19-4B06-1AE2-768F-301DB9DCC155}"/>
              </a:ext>
            </a:extLst>
          </p:cNvPr>
          <p:cNvSpPr txBox="1"/>
          <p:nvPr/>
        </p:nvSpPr>
        <p:spPr>
          <a:xfrm>
            <a:off x="215774" y="11006634"/>
            <a:ext cx="69923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その会社を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選んでいく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C75EEFD-CE3D-719C-F231-1B44D28A693B}"/>
              </a:ext>
            </a:extLst>
          </p:cNvPr>
          <p:cNvSpPr txBox="1"/>
          <p:nvPr/>
        </p:nvSpPr>
        <p:spPr>
          <a:xfrm>
            <a:off x="4750924" y="9993388"/>
            <a:ext cx="700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社名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</a:t>
            </a:r>
          </a:p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金額等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取引内容は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A0A5C9F-4E1F-3EA8-ADAE-E486BC42D350}"/>
              </a:ext>
            </a:extLst>
          </p:cNvPr>
          <p:cNvSpPr txBox="1"/>
          <p:nvPr/>
        </p:nvSpPr>
        <p:spPr>
          <a:xfrm>
            <a:off x="4738100" y="11006634"/>
            <a:ext cx="713657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選定理由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自社が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選ばれていく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理由は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2504262-3A08-4B5B-FE09-56A98A565E65}"/>
              </a:ext>
            </a:extLst>
          </p:cNvPr>
          <p:cNvSpPr txBox="1"/>
          <p:nvPr/>
        </p:nvSpPr>
        <p:spPr>
          <a:xfrm>
            <a:off x="142393" y="9694673"/>
            <a:ext cx="55948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社外との関係では、どのような流れになっていきますか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その中で、他社ではできない、何か特別な要素を入れていきますか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AED27B26-C113-4418-07F3-6E621E305FAC}"/>
              </a:ext>
            </a:extLst>
          </p:cNvPr>
          <p:cNvGrpSpPr/>
          <p:nvPr/>
        </p:nvGrpSpPr>
        <p:grpSpPr>
          <a:xfrm>
            <a:off x="930322" y="321084"/>
            <a:ext cx="8106892" cy="3535948"/>
            <a:chOff x="930322" y="398029"/>
            <a:chExt cx="8106892" cy="3535948"/>
          </a:xfrm>
        </p:grpSpPr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23AC2A22-3030-4D6A-EC67-85E1646F5551}"/>
                </a:ext>
              </a:extLst>
            </p:cNvPr>
            <p:cNvGrpSpPr/>
            <p:nvPr/>
          </p:nvGrpSpPr>
          <p:grpSpPr>
            <a:xfrm>
              <a:off x="930698" y="405500"/>
              <a:ext cx="1282294" cy="1570143"/>
              <a:chOff x="930698" y="405500"/>
              <a:chExt cx="1282294" cy="1570143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5D16086-F91B-F3E2-7933-FD7875069B3F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48" name="四角形: 角を丸くする 47">
                  <a:extLst>
                    <a:ext uri="{FF2B5EF4-FFF2-40B4-BE49-F238E27FC236}">
                      <a16:creationId xmlns:a16="http://schemas.microsoft.com/office/drawing/2014/main" id="{D04E1EDC-B54E-53A1-3E22-01BCCF7B2258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49" name="四角形: 角を丸くする 48">
                  <a:extLst>
                    <a:ext uri="{FF2B5EF4-FFF2-40B4-BE49-F238E27FC236}">
                      <a16:creationId xmlns:a16="http://schemas.microsoft.com/office/drawing/2014/main" id="{503839FF-9F45-A5F9-3561-7DF7B6B12055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50" name="四角形: 角を丸くする 49">
                  <a:extLst>
                    <a:ext uri="{FF2B5EF4-FFF2-40B4-BE49-F238E27FC236}">
                      <a16:creationId xmlns:a16="http://schemas.microsoft.com/office/drawing/2014/main" id="{C7706463-41AB-87BF-F9D0-D776EC58B5C6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56" name="二等辺三角形 55">
                <a:extLst>
                  <a:ext uri="{FF2B5EF4-FFF2-40B4-BE49-F238E27FC236}">
                    <a16:creationId xmlns:a16="http://schemas.microsoft.com/office/drawing/2014/main" id="{0AAE7CB4-F1F5-7B30-2280-EFF195196739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55AFD0BC-1123-209F-8EDA-C311985EFFA0}"/>
                </a:ext>
              </a:extLst>
            </p:cNvPr>
            <p:cNvGrpSpPr/>
            <p:nvPr/>
          </p:nvGrpSpPr>
          <p:grpSpPr>
            <a:xfrm>
              <a:off x="2224950" y="400274"/>
              <a:ext cx="1282294" cy="1570143"/>
              <a:chOff x="930698" y="405500"/>
              <a:chExt cx="1282294" cy="1570143"/>
            </a:xfrm>
          </p:grpSpPr>
          <p:grpSp>
            <p:nvGrpSpPr>
              <p:cNvPr id="59" name="グループ化 58">
                <a:extLst>
                  <a:ext uri="{FF2B5EF4-FFF2-40B4-BE49-F238E27FC236}">
                    <a16:creationId xmlns:a16="http://schemas.microsoft.com/office/drawing/2014/main" id="{716E8040-20FB-545E-4F8A-9EA729C928BC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72DD296C-478E-5042-0E88-D44017DB487C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EDECC18A-1AB6-EAD2-C04C-7F9C953B747C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3" name="四角形: 角を丸くする 62">
                  <a:extLst>
                    <a:ext uri="{FF2B5EF4-FFF2-40B4-BE49-F238E27FC236}">
                      <a16:creationId xmlns:a16="http://schemas.microsoft.com/office/drawing/2014/main" id="{EC774FBC-F411-7623-008D-F72BE4A303C8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60" name="二等辺三角形 59">
                <a:extLst>
                  <a:ext uri="{FF2B5EF4-FFF2-40B4-BE49-F238E27FC236}">
                    <a16:creationId xmlns:a16="http://schemas.microsoft.com/office/drawing/2014/main" id="{5F5898FB-8539-1C65-88E8-0BA286310F47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9D754126-5B94-859D-B61A-FD09C69AB4D2}"/>
                </a:ext>
              </a:extLst>
            </p:cNvPr>
            <p:cNvGrpSpPr/>
            <p:nvPr/>
          </p:nvGrpSpPr>
          <p:grpSpPr>
            <a:xfrm>
              <a:off x="3515518" y="412365"/>
              <a:ext cx="1282294" cy="1570143"/>
              <a:chOff x="930698" y="405500"/>
              <a:chExt cx="1282294" cy="1570143"/>
            </a:xfrm>
          </p:grpSpPr>
          <p:grpSp>
            <p:nvGrpSpPr>
              <p:cNvPr id="65" name="グループ化 64">
                <a:extLst>
                  <a:ext uri="{FF2B5EF4-FFF2-40B4-BE49-F238E27FC236}">
                    <a16:creationId xmlns:a16="http://schemas.microsoft.com/office/drawing/2014/main" id="{3638432D-9633-A742-62BB-2227315EF8AC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67" name="四角形: 角を丸くする 66">
                  <a:extLst>
                    <a:ext uri="{FF2B5EF4-FFF2-40B4-BE49-F238E27FC236}">
                      <a16:creationId xmlns:a16="http://schemas.microsoft.com/office/drawing/2014/main" id="{503AF94C-26CA-35AD-301F-159AC1973447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8" name="四角形: 角を丸くする 67">
                  <a:extLst>
                    <a:ext uri="{FF2B5EF4-FFF2-40B4-BE49-F238E27FC236}">
                      <a16:creationId xmlns:a16="http://schemas.microsoft.com/office/drawing/2014/main" id="{6E8E042D-627D-FB29-27AE-DEE27DA20ABD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69" name="四角形: 角を丸くする 68">
                  <a:extLst>
                    <a:ext uri="{FF2B5EF4-FFF2-40B4-BE49-F238E27FC236}">
                      <a16:creationId xmlns:a16="http://schemas.microsoft.com/office/drawing/2014/main" id="{D5A1D47D-5632-1B7F-8F09-2FE8835BDB6A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66" name="二等辺三角形 65">
                <a:extLst>
                  <a:ext uri="{FF2B5EF4-FFF2-40B4-BE49-F238E27FC236}">
                    <a16:creationId xmlns:a16="http://schemas.microsoft.com/office/drawing/2014/main" id="{C1A5B99F-B571-F779-1D15-7A19091F9B3D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4870FFEC-A00A-4183-61A6-2C460957807C}"/>
                </a:ext>
              </a:extLst>
            </p:cNvPr>
            <p:cNvGrpSpPr/>
            <p:nvPr/>
          </p:nvGrpSpPr>
          <p:grpSpPr>
            <a:xfrm>
              <a:off x="4809770" y="407139"/>
              <a:ext cx="1282294" cy="1570143"/>
              <a:chOff x="930698" y="405500"/>
              <a:chExt cx="1282294" cy="1570143"/>
            </a:xfrm>
          </p:grpSpPr>
          <p:grpSp>
            <p:nvGrpSpPr>
              <p:cNvPr id="71" name="グループ化 70">
                <a:extLst>
                  <a:ext uri="{FF2B5EF4-FFF2-40B4-BE49-F238E27FC236}">
                    <a16:creationId xmlns:a16="http://schemas.microsoft.com/office/drawing/2014/main" id="{7C67966C-5AD9-4CE0-1FC2-54047403417B}"/>
                  </a:ext>
                </a:extLst>
              </p:cNvPr>
              <p:cNvGrpSpPr/>
              <p:nvPr/>
            </p:nvGrpSpPr>
            <p:grpSpPr>
              <a:xfrm>
                <a:off x="930698" y="405500"/>
                <a:ext cx="1228302" cy="1570143"/>
                <a:chOff x="930698" y="411204"/>
                <a:chExt cx="1228302" cy="1570143"/>
              </a:xfrm>
            </p:grpSpPr>
            <p:sp>
              <p:nvSpPr>
                <p:cNvPr id="73" name="四角形: 角を丸くする 72">
                  <a:extLst>
                    <a:ext uri="{FF2B5EF4-FFF2-40B4-BE49-F238E27FC236}">
                      <a16:creationId xmlns:a16="http://schemas.microsoft.com/office/drawing/2014/main" id="{C8375A43-89CE-8BE6-9A04-B08B0DB5D54F}"/>
                    </a:ext>
                  </a:extLst>
                </p:cNvPr>
                <p:cNvSpPr/>
                <p:nvPr/>
              </p:nvSpPr>
              <p:spPr>
                <a:xfrm>
                  <a:off x="930698" y="411204"/>
                  <a:ext cx="1228302" cy="334922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74" name="四角形: 角を丸くする 73">
                  <a:extLst>
                    <a:ext uri="{FF2B5EF4-FFF2-40B4-BE49-F238E27FC236}">
                      <a16:creationId xmlns:a16="http://schemas.microsoft.com/office/drawing/2014/main" id="{B19F41F0-EEC4-CFFD-7162-BC682EEB0833}"/>
                    </a:ext>
                  </a:extLst>
                </p:cNvPr>
                <p:cNvSpPr/>
                <p:nvPr/>
              </p:nvSpPr>
              <p:spPr>
                <a:xfrm>
                  <a:off x="930698" y="747254"/>
                  <a:ext cx="1228302" cy="80096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75" name="四角形: 角を丸くする 74">
                  <a:extLst>
                    <a:ext uri="{FF2B5EF4-FFF2-40B4-BE49-F238E27FC236}">
                      <a16:creationId xmlns:a16="http://schemas.microsoft.com/office/drawing/2014/main" id="{6176F704-2AD4-2F68-051B-E46C655791BF}"/>
                    </a:ext>
                  </a:extLst>
                </p:cNvPr>
                <p:cNvSpPr/>
                <p:nvPr/>
              </p:nvSpPr>
              <p:spPr>
                <a:xfrm>
                  <a:off x="930698" y="1549347"/>
                  <a:ext cx="1228302" cy="432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72" name="二等辺三角形 71">
                <a:extLst>
                  <a:ext uri="{FF2B5EF4-FFF2-40B4-BE49-F238E27FC236}">
                    <a16:creationId xmlns:a16="http://schemas.microsoft.com/office/drawing/2014/main" id="{0B73EA71-3CFF-DEC9-890F-933C12A98C77}"/>
                  </a:ext>
                </a:extLst>
              </p:cNvPr>
              <p:cNvSpPr/>
              <p:nvPr/>
            </p:nvSpPr>
            <p:spPr>
              <a:xfrm rot="5400000">
                <a:off x="2038088" y="1119173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5961C6E4-BA10-E6E0-E279-BBEBFEDDF89C}"/>
                </a:ext>
              </a:extLst>
            </p:cNvPr>
            <p:cNvGrpSpPr/>
            <p:nvPr/>
          </p:nvGrpSpPr>
          <p:grpSpPr>
            <a:xfrm>
              <a:off x="6114816" y="556248"/>
              <a:ext cx="1682138" cy="1144192"/>
              <a:chOff x="930698" y="760133"/>
              <a:chExt cx="1282294" cy="1144192"/>
            </a:xfrm>
          </p:grpSpPr>
          <p:grpSp>
            <p:nvGrpSpPr>
              <p:cNvPr id="77" name="グループ化 76">
                <a:extLst>
                  <a:ext uri="{FF2B5EF4-FFF2-40B4-BE49-F238E27FC236}">
                    <a16:creationId xmlns:a16="http://schemas.microsoft.com/office/drawing/2014/main" id="{49488883-C73C-CE8E-6EF2-434736879B75}"/>
                  </a:ext>
                </a:extLst>
              </p:cNvPr>
              <p:cNvGrpSpPr/>
              <p:nvPr/>
            </p:nvGrpSpPr>
            <p:grpSpPr>
              <a:xfrm>
                <a:off x="930698" y="760133"/>
                <a:ext cx="1228302" cy="1144192"/>
                <a:chOff x="930698" y="765837"/>
                <a:chExt cx="1228302" cy="1144192"/>
              </a:xfrm>
            </p:grpSpPr>
            <p:sp>
              <p:nvSpPr>
                <p:cNvPr id="80" name="四角形: 角を丸くする 79">
                  <a:extLst>
                    <a:ext uri="{FF2B5EF4-FFF2-40B4-BE49-F238E27FC236}">
                      <a16:creationId xmlns:a16="http://schemas.microsoft.com/office/drawing/2014/main" id="{C20F658F-9794-7A4A-9628-C1ED22FC96F7}"/>
                    </a:ext>
                  </a:extLst>
                </p:cNvPr>
                <p:cNvSpPr/>
                <p:nvPr/>
              </p:nvSpPr>
              <p:spPr>
                <a:xfrm>
                  <a:off x="930698" y="765837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81" name="四角形: 角を丸くする 80">
                  <a:extLst>
                    <a:ext uri="{FF2B5EF4-FFF2-40B4-BE49-F238E27FC236}">
                      <a16:creationId xmlns:a16="http://schemas.microsoft.com/office/drawing/2014/main" id="{927B248B-4BC5-8A57-2AA3-82200D98867E}"/>
                    </a:ext>
                  </a:extLst>
                </p:cNvPr>
                <p:cNvSpPr/>
                <p:nvPr/>
              </p:nvSpPr>
              <p:spPr>
                <a:xfrm>
                  <a:off x="930698" y="1370029"/>
                  <a:ext cx="1228302" cy="540000"/>
                </a:xfrm>
                <a:prstGeom prst="roundRect">
                  <a:avLst>
                    <a:gd name="adj" fmla="val 6805"/>
                  </a:avLst>
                </a:prstGeom>
                <a:solidFill>
                  <a:srgbClr val="FFFFCC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78" name="二等辺三角形 77">
                <a:extLst>
                  <a:ext uri="{FF2B5EF4-FFF2-40B4-BE49-F238E27FC236}">
                    <a16:creationId xmlns:a16="http://schemas.microsoft.com/office/drawing/2014/main" id="{A65A1A2E-2D99-BB92-57A8-F06DDCCC7511}"/>
                  </a:ext>
                </a:extLst>
              </p:cNvPr>
              <p:cNvSpPr/>
              <p:nvPr/>
            </p:nvSpPr>
            <p:spPr>
              <a:xfrm rot="5400000">
                <a:off x="2038088" y="1307796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2FF4DD41-3120-48D9-B76A-345DC3BFACF0}"/>
                </a:ext>
              </a:extLst>
            </p:cNvPr>
            <p:cNvGrpSpPr/>
            <p:nvPr/>
          </p:nvGrpSpPr>
          <p:grpSpPr>
            <a:xfrm>
              <a:off x="7808912" y="398029"/>
              <a:ext cx="1228302" cy="1570143"/>
              <a:chOff x="930698" y="411204"/>
              <a:chExt cx="1228302" cy="1570143"/>
            </a:xfrm>
          </p:grpSpPr>
          <p:sp>
            <p:nvSpPr>
              <p:cNvPr id="85" name="四角形: 角を丸くする 84">
                <a:extLst>
                  <a:ext uri="{FF2B5EF4-FFF2-40B4-BE49-F238E27FC236}">
                    <a16:creationId xmlns:a16="http://schemas.microsoft.com/office/drawing/2014/main" id="{E1B48D50-5053-4BC9-3853-AAA63EFB42E4}"/>
                  </a:ext>
                </a:extLst>
              </p:cNvPr>
              <p:cNvSpPr/>
              <p:nvPr/>
            </p:nvSpPr>
            <p:spPr>
              <a:xfrm>
                <a:off x="930698" y="411204"/>
                <a:ext cx="1228302" cy="334922"/>
              </a:xfrm>
              <a:prstGeom prst="roundRect">
                <a:avLst>
                  <a:gd name="adj" fmla="val 6805"/>
                </a:avLst>
              </a:prstGeom>
              <a:solidFill>
                <a:schemeClr val="accent3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86" name="四角形: 角を丸くする 85">
                <a:extLst>
                  <a:ext uri="{FF2B5EF4-FFF2-40B4-BE49-F238E27FC236}">
                    <a16:creationId xmlns:a16="http://schemas.microsoft.com/office/drawing/2014/main" id="{911F111F-30F8-433D-81A7-3C9C3D6032C9}"/>
                  </a:ext>
                </a:extLst>
              </p:cNvPr>
              <p:cNvSpPr/>
              <p:nvPr/>
            </p:nvSpPr>
            <p:spPr>
              <a:xfrm>
                <a:off x="930698" y="747254"/>
                <a:ext cx="1228302" cy="800965"/>
              </a:xfrm>
              <a:prstGeom prst="roundRect">
                <a:avLst>
                  <a:gd name="adj" fmla="val 680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87" name="四角形: 角を丸くする 86">
                <a:extLst>
                  <a:ext uri="{FF2B5EF4-FFF2-40B4-BE49-F238E27FC236}">
                    <a16:creationId xmlns:a16="http://schemas.microsoft.com/office/drawing/2014/main" id="{8B343C9C-1F3F-091B-1ED3-85798DF119D1}"/>
                  </a:ext>
                </a:extLst>
              </p:cNvPr>
              <p:cNvSpPr/>
              <p:nvPr/>
            </p:nvSpPr>
            <p:spPr>
              <a:xfrm>
                <a:off x="930698" y="1549347"/>
                <a:ext cx="1228302" cy="432000"/>
              </a:xfrm>
              <a:prstGeom prst="roundRect">
                <a:avLst>
                  <a:gd name="adj" fmla="val 6805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31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4038B041-449C-58AC-B412-D30E94711622}"/>
                </a:ext>
              </a:extLst>
            </p:cNvPr>
            <p:cNvGrpSpPr/>
            <p:nvPr/>
          </p:nvGrpSpPr>
          <p:grpSpPr>
            <a:xfrm>
              <a:off x="930322" y="2291133"/>
              <a:ext cx="1742073" cy="1642468"/>
              <a:chOff x="930698" y="333175"/>
              <a:chExt cx="1228302" cy="1642468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8FA8AD41-9EE7-3084-DC7E-E9E49463DB75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92" name="四角形: 角を丸くする 91">
                  <a:extLst>
                    <a:ext uri="{FF2B5EF4-FFF2-40B4-BE49-F238E27FC236}">
                      <a16:creationId xmlns:a16="http://schemas.microsoft.com/office/drawing/2014/main" id="{3A6BFE39-BB21-4313-429E-FDC290EAF2E2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93" name="四角形: 角を丸くする 92">
                  <a:extLst>
                    <a:ext uri="{FF2B5EF4-FFF2-40B4-BE49-F238E27FC236}">
                      <a16:creationId xmlns:a16="http://schemas.microsoft.com/office/drawing/2014/main" id="{B6A6A9DA-15B2-DCA9-85B9-18D555F02508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90" name="二等辺三角形 89">
                <a:extLst>
                  <a:ext uri="{FF2B5EF4-FFF2-40B4-BE49-F238E27FC236}">
                    <a16:creationId xmlns:a16="http://schemas.microsoft.com/office/drawing/2014/main" id="{00DF68E1-5A25-ADEE-FC83-3307326F2DA3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00" name="グループ化 99">
              <a:extLst>
                <a:ext uri="{FF2B5EF4-FFF2-40B4-BE49-F238E27FC236}">
                  <a16:creationId xmlns:a16="http://schemas.microsoft.com/office/drawing/2014/main" id="{917CD10C-0AD8-6EA0-DF88-F587EE5287D3}"/>
                </a:ext>
              </a:extLst>
            </p:cNvPr>
            <p:cNvGrpSpPr/>
            <p:nvPr/>
          </p:nvGrpSpPr>
          <p:grpSpPr>
            <a:xfrm>
              <a:off x="2732762" y="2291118"/>
              <a:ext cx="1742073" cy="1642468"/>
              <a:chOff x="930698" y="333175"/>
              <a:chExt cx="1228302" cy="1642468"/>
            </a:xfrm>
          </p:grpSpPr>
          <p:grpSp>
            <p:nvGrpSpPr>
              <p:cNvPr id="101" name="グループ化 100">
                <a:extLst>
                  <a:ext uri="{FF2B5EF4-FFF2-40B4-BE49-F238E27FC236}">
                    <a16:creationId xmlns:a16="http://schemas.microsoft.com/office/drawing/2014/main" id="{899E9D31-3C8C-533E-8ED4-C0FFA51F1D59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03" name="四角形: 角を丸くする 102">
                  <a:extLst>
                    <a:ext uri="{FF2B5EF4-FFF2-40B4-BE49-F238E27FC236}">
                      <a16:creationId xmlns:a16="http://schemas.microsoft.com/office/drawing/2014/main" id="{4694FBD3-24BE-D3DD-CE84-1D6265B2804A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04" name="四角形: 角を丸くする 103">
                  <a:extLst>
                    <a:ext uri="{FF2B5EF4-FFF2-40B4-BE49-F238E27FC236}">
                      <a16:creationId xmlns:a16="http://schemas.microsoft.com/office/drawing/2014/main" id="{527E478D-B05B-AE0F-8745-6542B71F3C61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02" name="二等辺三角形 101">
                <a:extLst>
                  <a:ext uri="{FF2B5EF4-FFF2-40B4-BE49-F238E27FC236}">
                    <a16:creationId xmlns:a16="http://schemas.microsoft.com/office/drawing/2014/main" id="{8E51AD65-838C-5BB0-2FCF-DFEDA5552300}"/>
                  </a:ext>
                </a:extLst>
              </p:cNvPr>
              <p:cNvSpPr/>
              <p:nvPr/>
            </p:nvSpPr>
            <p:spPr>
              <a:xfrm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694B0070-2B82-136E-E6E3-613F4BAB9E56}"/>
                </a:ext>
              </a:extLst>
            </p:cNvPr>
            <p:cNvGrpSpPr/>
            <p:nvPr/>
          </p:nvGrpSpPr>
          <p:grpSpPr>
            <a:xfrm>
              <a:off x="5451931" y="2291509"/>
              <a:ext cx="1742073" cy="1642468"/>
              <a:chOff x="930698" y="333175"/>
              <a:chExt cx="1228302" cy="1642468"/>
            </a:xfrm>
          </p:grpSpPr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E28A0394-8E4D-208A-D85C-A5A173C1A41A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08" name="四角形: 角を丸くする 107">
                  <a:extLst>
                    <a:ext uri="{FF2B5EF4-FFF2-40B4-BE49-F238E27FC236}">
                      <a16:creationId xmlns:a16="http://schemas.microsoft.com/office/drawing/2014/main" id="{033F3234-E607-FEE1-A8DB-BE77D443D02D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09" name="四角形: 角を丸くする 108">
                  <a:extLst>
                    <a:ext uri="{FF2B5EF4-FFF2-40B4-BE49-F238E27FC236}">
                      <a16:creationId xmlns:a16="http://schemas.microsoft.com/office/drawing/2014/main" id="{675288DF-FC39-5686-555F-FB119905F3DA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07" name="二等辺三角形 106">
                <a:extLst>
                  <a:ext uri="{FF2B5EF4-FFF2-40B4-BE49-F238E27FC236}">
                    <a16:creationId xmlns:a16="http://schemas.microsoft.com/office/drawing/2014/main" id="{CA718F42-A77C-7059-C759-D1B0FF1C251F}"/>
                  </a:ext>
                </a:extLst>
              </p:cNvPr>
              <p:cNvSpPr/>
              <p:nvPr/>
            </p:nvSpPr>
            <p:spPr>
              <a:xfrm rot="10800000">
                <a:off x="1404638" y="333175"/>
                <a:ext cx="304090" cy="45719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54389937-CF2D-F181-38C2-58DED037CFD7}"/>
                </a:ext>
              </a:extLst>
            </p:cNvPr>
            <p:cNvGrpSpPr/>
            <p:nvPr/>
          </p:nvGrpSpPr>
          <p:grpSpPr>
            <a:xfrm>
              <a:off x="7231511" y="2354610"/>
              <a:ext cx="1802361" cy="1579352"/>
              <a:chOff x="888190" y="396291"/>
              <a:chExt cx="1270810" cy="1579352"/>
            </a:xfrm>
          </p:grpSpPr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F967CA24-B1E7-13CE-F820-FE9DB00C7112}"/>
                  </a:ext>
                </a:extLst>
              </p:cNvPr>
              <p:cNvGrpSpPr/>
              <p:nvPr/>
            </p:nvGrpSpPr>
            <p:grpSpPr>
              <a:xfrm>
                <a:off x="930698" y="396291"/>
                <a:ext cx="1228302" cy="1579352"/>
                <a:chOff x="930698" y="401995"/>
                <a:chExt cx="1228302" cy="1579352"/>
              </a:xfrm>
            </p:grpSpPr>
            <p:sp>
              <p:nvSpPr>
                <p:cNvPr id="113" name="四角形: 角を丸くする 112">
                  <a:extLst>
                    <a:ext uri="{FF2B5EF4-FFF2-40B4-BE49-F238E27FC236}">
                      <a16:creationId xmlns:a16="http://schemas.microsoft.com/office/drawing/2014/main" id="{D287B3A6-5F27-86F2-D079-01BE0A1D7605}"/>
                    </a:ext>
                  </a:extLst>
                </p:cNvPr>
                <p:cNvSpPr/>
                <p:nvPr/>
              </p:nvSpPr>
              <p:spPr>
                <a:xfrm>
                  <a:off x="930698" y="401995"/>
                  <a:ext cx="1228302" cy="832195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bg2"/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14" name="四角形: 角を丸くする 113">
                  <a:extLst>
                    <a:ext uri="{FF2B5EF4-FFF2-40B4-BE49-F238E27FC236}">
                      <a16:creationId xmlns:a16="http://schemas.microsoft.com/office/drawing/2014/main" id="{2A5FD484-1ECD-47C6-D53E-FF1708374BD1}"/>
                    </a:ext>
                  </a:extLst>
                </p:cNvPr>
                <p:cNvSpPr/>
                <p:nvPr/>
              </p:nvSpPr>
              <p:spPr>
                <a:xfrm>
                  <a:off x="930698" y="1234191"/>
                  <a:ext cx="1228302" cy="747156"/>
                </a:xfrm>
                <a:prstGeom prst="roundRect">
                  <a:avLst>
                    <a:gd name="adj" fmla="val 6805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317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endParaRPr kumimoji="1" lang="ja-JP" altLang="en-US" sz="1100" dirty="0">
                    <a:solidFill>
                      <a:schemeClr val="tx1"/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</p:grpSp>
          <p:sp>
            <p:nvSpPr>
              <p:cNvPr id="112" name="二等辺三角形 111">
                <a:extLst>
                  <a:ext uri="{FF2B5EF4-FFF2-40B4-BE49-F238E27FC236}">
                    <a16:creationId xmlns:a16="http://schemas.microsoft.com/office/drawing/2014/main" id="{53EE62FD-5BF3-F740-24E8-F4F8E26BDC9B}"/>
                  </a:ext>
                </a:extLst>
              </p:cNvPr>
              <p:cNvSpPr/>
              <p:nvPr/>
            </p:nvSpPr>
            <p:spPr>
              <a:xfrm rot="5400000">
                <a:off x="688666" y="1243158"/>
                <a:ext cx="431284" cy="32236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>
                  <a:solidFill>
                    <a:schemeClr val="tx1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</p:grpSp>
      <p:sp>
        <p:nvSpPr>
          <p:cNvPr id="117" name="四角形: 角を丸くする 116">
            <a:extLst>
              <a:ext uri="{FF2B5EF4-FFF2-40B4-BE49-F238E27FC236}">
                <a16:creationId xmlns:a16="http://schemas.microsoft.com/office/drawing/2014/main" id="{5767E7FA-461A-9EC2-57A5-520368C65FA5}"/>
              </a:ext>
            </a:extLst>
          </p:cNvPr>
          <p:cNvSpPr/>
          <p:nvPr/>
        </p:nvSpPr>
        <p:spPr>
          <a:xfrm>
            <a:off x="159986" y="4416399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8" name="四角形: 角を丸くする 117">
            <a:extLst>
              <a:ext uri="{FF2B5EF4-FFF2-40B4-BE49-F238E27FC236}">
                <a16:creationId xmlns:a16="http://schemas.microsoft.com/office/drawing/2014/main" id="{71C80545-071B-971E-6B83-BA9A63A3F48A}"/>
              </a:ext>
            </a:extLst>
          </p:cNvPr>
          <p:cNvSpPr/>
          <p:nvPr/>
        </p:nvSpPr>
        <p:spPr>
          <a:xfrm>
            <a:off x="6073358" y="4416399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A8730223-49D9-02E8-024B-7C07088C41B6}"/>
              </a:ext>
            </a:extLst>
          </p:cNvPr>
          <p:cNvSpPr/>
          <p:nvPr/>
        </p:nvSpPr>
        <p:spPr>
          <a:xfrm>
            <a:off x="3307988" y="4416399"/>
            <a:ext cx="2680542" cy="643083"/>
          </a:xfrm>
          <a:prstGeom prst="roundRect">
            <a:avLst>
              <a:gd name="adj" fmla="val 6805"/>
            </a:avLst>
          </a:prstGeom>
          <a:solidFill>
            <a:srgbClr val="FFFFCC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0" name="四角形: 角を丸くする 119">
            <a:extLst>
              <a:ext uri="{FF2B5EF4-FFF2-40B4-BE49-F238E27FC236}">
                <a16:creationId xmlns:a16="http://schemas.microsoft.com/office/drawing/2014/main" id="{E1056D34-9C02-BBBB-F591-9D2F6415E12E}"/>
              </a:ext>
            </a:extLst>
          </p:cNvPr>
          <p:cNvSpPr/>
          <p:nvPr/>
        </p:nvSpPr>
        <p:spPr>
          <a:xfrm>
            <a:off x="165507" y="5240517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454BAB0E-E812-DDEF-E2BC-C94044F430ED}"/>
              </a:ext>
            </a:extLst>
          </p:cNvPr>
          <p:cNvSpPr/>
          <p:nvPr/>
        </p:nvSpPr>
        <p:spPr>
          <a:xfrm>
            <a:off x="6078879" y="5240517"/>
            <a:ext cx="3063173" cy="643083"/>
          </a:xfrm>
          <a:prstGeom prst="roundRect">
            <a:avLst>
              <a:gd name="adj" fmla="val 6805"/>
            </a:avLst>
          </a:prstGeom>
          <a:solidFill>
            <a:schemeClr val="accent5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2" name="四角形: 角を丸くする 121">
            <a:extLst>
              <a:ext uri="{FF2B5EF4-FFF2-40B4-BE49-F238E27FC236}">
                <a16:creationId xmlns:a16="http://schemas.microsoft.com/office/drawing/2014/main" id="{559C43CA-FEA6-8CA1-954E-F7FDBEAAA9D6}"/>
              </a:ext>
            </a:extLst>
          </p:cNvPr>
          <p:cNvSpPr/>
          <p:nvPr/>
        </p:nvSpPr>
        <p:spPr>
          <a:xfrm>
            <a:off x="3313509" y="5240517"/>
            <a:ext cx="2680542" cy="643083"/>
          </a:xfrm>
          <a:prstGeom prst="roundRect">
            <a:avLst>
              <a:gd name="adj" fmla="val 6805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28" name="二等辺三角形 127">
            <a:extLst>
              <a:ext uri="{FF2B5EF4-FFF2-40B4-BE49-F238E27FC236}">
                <a16:creationId xmlns:a16="http://schemas.microsoft.com/office/drawing/2014/main" id="{55657C4D-88D6-535D-4001-E1039FB93424}"/>
              </a:ext>
            </a:extLst>
          </p:cNvPr>
          <p:cNvSpPr/>
          <p:nvPr/>
        </p:nvSpPr>
        <p:spPr>
          <a:xfrm rot="5400000">
            <a:off x="3055832" y="4732868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二等辺三角形 128">
            <a:extLst>
              <a:ext uri="{FF2B5EF4-FFF2-40B4-BE49-F238E27FC236}">
                <a16:creationId xmlns:a16="http://schemas.microsoft.com/office/drawing/2014/main" id="{8C1FE1A7-1E01-7D7F-F9E5-0412CF2E715A}"/>
              </a:ext>
            </a:extLst>
          </p:cNvPr>
          <p:cNvSpPr/>
          <p:nvPr/>
        </p:nvSpPr>
        <p:spPr>
          <a:xfrm rot="16200000">
            <a:off x="5804409" y="4707260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二等辺三角形 129">
            <a:extLst>
              <a:ext uri="{FF2B5EF4-FFF2-40B4-BE49-F238E27FC236}">
                <a16:creationId xmlns:a16="http://schemas.microsoft.com/office/drawing/2014/main" id="{BA546BCD-34C5-1F40-ADD1-D3E273B6F64C}"/>
              </a:ext>
            </a:extLst>
          </p:cNvPr>
          <p:cNvSpPr/>
          <p:nvPr/>
        </p:nvSpPr>
        <p:spPr>
          <a:xfrm rot="5400000">
            <a:off x="3066874" y="5555361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二等辺三角形 130">
            <a:extLst>
              <a:ext uri="{FF2B5EF4-FFF2-40B4-BE49-F238E27FC236}">
                <a16:creationId xmlns:a16="http://schemas.microsoft.com/office/drawing/2014/main" id="{CDA17881-9E03-2544-1A31-495D3A8BB5DB}"/>
              </a:ext>
            </a:extLst>
          </p:cNvPr>
          <p:cNvSpPr/>
          <p:nvPr/>
        </p:nvSpPr>
        <p:spPr>
          <a:xfrm rot="16200000">
            <a:off x="5815451" y="5529753"/>
            <a:ext cx="431284" cy="4572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二等辺三角形 131">
            <a:extLst>
              <a:ext uri="{FF2B5EF4-FFF2-40B4-BE49-F238E27FC236}">
                <a16:creationId xmlns:a16="http://schemas.microsoft.com/office/drawing/2014/main" id="{181CC885-4AEE-1464-9632-004B707C7CA0}"/>
              </a:ext>
            </a:extLst>
          </p:cNvPr>
          <p:cNvSpPr/>
          <p:nvPr/>
        </p:nvSpPr>
        <p:spPr>
          <a:xfrm rot="10800000">
            <a:off x="4511900" y="591809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二等辺三角形 132">
            <a:extLst>
              <a:ext uri="{FF2B5EF4-FFF2-40B4-BE49-F238E27FC236}">
                <a16:creationId xmlns:a16="http://schemas.microsoft.com/office/drawing/2014/main" id="{FA9E2DFB-205B-DC30-9052-FEC0B1D20696}"/>
              </a:ext>
            </a:extLst>
          </p:cNvPr>
          <p:cNvSpPr/>
          <p:nvPr/>
        </p:nvSpPr>
        <p:spPr>
          <a:xfrm>
            <a:off x="1438176" y="590683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二等辺三角形 133">
            <a:extLst>
              <a:ext uri="{FF2B5EF4-FFF2-40B4-BE49-F238E27FC236}">
                <a16:creationId xmlns:a16="http://schemas.microsoft.com/office/drawing/2014/main" id="{FFCCE3B1-431F-0227-5F88-B3B30A9DEA25}"/>
              </a:ext>
            </a:extLst>
          </p:cNvPr>
          <p:cNvSpPr/>
          <p:nvPr/>
        </p:nvSpPr>
        <p:spPr>
          <a:xfrm>
            <a:off x="7536404" y="5918098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二等辺三角形 134">
            <a:extLst>
              <a:ext uri="{FF2B5EF4-FFF2-40B4-BE49-F238E27FC236}">
                <a16:creationId xmlns:a16="http://schemas.microsoft.com/office/drawing/2014/main" id="{D128DEE2-2077-E3DC-2BDC-7288CA2B49C6}"/>
              </a:ext>
            </a:extLst>
          </p:cNvPr>
          <p:cNvSpPr/>
          <p:nvPr/>
        </p:nvSpPr>
        <p:spPr>
          <a:xfrm>
            <a:off x="6200264" y="6850240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二等辺三角形 135">
            <a:extLst>
              <a:ext uri="{FF2B5EF4-FFF2-40B4-BE49-F238E27FC236}">
                <a16:creationId xmlns:a16="http://schemas.microsoft.com/office/drawing/2014/main" id="{B405A531-D1A5-8AC1-1F87-E865ECA64981}"/>
              </a:ext>
            </a:extLst>
          </p:cNvPr>
          <p:cNvSpPr/>
          <p:nvPr/>
        </p:nvSpPr>
        <p:spPr>
          <a:xfrm>
            <a:off x="2654479" y="6873099"/>
            <a:ext cx="431284" cy="457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C233B0C9-706B-BA92-0B3F-6590B123484B}"/>
              </a:ext>
            </a:extLst>
          </p:cNvPr>
          <p:cNvSpPr txBox="1"/>
          <p:nvPr/>
        </p:nvSpPr>
        <p:spPr>
          <a:xfrm>
            <a:off x="1589558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仕入先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62FED094-621F-F308-CEA9-20120A686EE4}"/>
              </a:ext>
            </a:extLst>
          </p:cNvPr>
          <p:cNvSpPr txBox="1"/>
          <p:nvPr/>
        </p:nvSpPr>
        <p:spPr>
          <a:xfrm>
            <a:off x="3391998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4" name="テキスト ボックス 193">
            <a:extLst>
              <a:ext uri="{FF2B5EF4-FFF2-40B4-BE49-F238E27FC236}">
                <a16:creationId xmlns:a16="http://schemas.microsoft.com/office/drawing/2014/main" id="{64195EF4-3698-8EA8-98C6-02978FE80D99}"/>
              </a:ext>
            </a:extLst>
          </p:cNvPr>
          <p:cNvSpPr txBox="1"/>
          <p:nvPr/>
        </p:nvSpPr>
        <p:spPr>
          <a:xfrm>
            <a:off x="6111167" y="1155700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得意先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5" name="テキスト ボックス 194">
            <a:extLst>
              <a:ext uri="{FF2B5EF4-FFF2-40B4-BE49-F238E27FC236}">
                <a16:creationId xmlns:a16="http://schemas.microsoft.com/office/drawing/2014/main" id="{DFC20D42-150F-7A97-A81E-82556C24D101}"/>
              </a:ext>
            </a:extLst>
          </p:cNvPr>
          <p:cNvSpPr txBox="1"/>
          <p:nvPr/>
        </p:nvSpPr>
        <p:spPr>
          <a:xfrm>
            <a:off x="7389495" y="11557007"/>
            <a:ext cx="16321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エンドユーザー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最終消費者</a:t>
            </a:r>
            <a:r>
              <a:rPr kumimoji="1" lang="en-US" altLang="ja-JP" sz="8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en-US" altLang="ja-JP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6" name="テキスト ボックス 195">
            <a:extLst>
              <a:ext uri="{FF2B5EF4-FFF2-40B4-BE49-F238E27FC236}">
                <a16:creationId xmlns:a16="http://schemas.microsoft.com/office/drawing/2014/main" id="{3122A777-1E55-E420-E16D-7993D80861A2}"/>
              </a:ext>
            </a:extLst>
          </p:cNvPr>
          <p:cNvSpPr txBox="1"/>
          <p:nvPr/>
        </p:nvSpPr>
        <p:spPr>
          <a:xfrm>
            <a:off x="6033282" y="7850983"/>
            <a:ext cx="168026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提供物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具体的な製品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サービスは、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どんなものにしますか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8AB9C273-529E-AB75-E3EC-1C5941B7E6BC}"/>
              </a:ext>
            </a:extLst>
          </p:cNvPr>
          <p:cNvSpPr txBox="1"/>
          <p:nvPr/>
        </p:nvSpPr>
        <p:spPr>
          <a:xfrm>
            <a:off x="6033282" y="9303100"/>
            <a:ext cx="1805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提供価値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サービスで、お客様に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どんな感動やどんな課題の解決を</a:t>
            </a:r>
          </a:p>
          <a:p>
            <a:pPr algn="r"/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実現していきますか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?</a:t>
            </a: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0441EB95-2F5C-FF79-6870-A2BEE632BAD9}"/>
              </a:ext>
            </a:extLst>
          </p:cNvPr>
          <p:cNvSpPr/>
          <p:nvPr/>
        </p:nvSpPr>
        <p:spPr>
          <a:xfrm>
            <a:off x="109254" y="59580"/>
            <a:ext cx="9128692" cy="40481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正方形/長方形 198">
            <a:extLst>
              <a:ext uri="{FF2B5EF4-FFF2-40B4-BE49-F238E27FC236}">
                <a16:creationId xmlns:a16="http://schemas.microsoft.com/office/drawing/2014/main" id="{CEEFB380-870D-24AF-9A12-00E3C0395547}"/>
              </a:ext>
            </a:extLst>
          </p:cNvPr>
          <p:cNvSpPr/>
          <p:nvPr/>
        </p:nvSpPr>
        <p:spPr>
          <a:xfrm>
            <a:off x="109254" y="7773189"/>
            <a:ext cx="9128692" cy="40481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六角形 201">
            <a:extLst>
              <a:ext uri="{FF2B5EF4-FFF2-40B4-BE49-F238E27FC236}">
                <a16:creationId xmlns:a16="http://schemas.microsoft.com/office/drawing/2014/main" id="{5D9527C2-2C04-7FE4-3D0F-50B957AA1623}"/>
              </a:ext>
            </a:extLst>
          </p:cNvPr>
          <p:cNvSpPr/>
          <p:nvPr/>
        </p:nvSpPr>
        <p:spPr>
          <a:xfrm>
            <a:off x="0" y="4187251"/>
            <a:ext cx="9347200" cy="3515311"/>
          </a:xfrm>
          <a:prstGeom prst="hexagon">
            <a:avLst>
              <a:gd name="adj" fmla="val 4261"/>
              <a:gd name="vf" fmla="val 115470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二等辺三角形 202">
            <a:extLst>
              <a:ext uri="{FF2B5EF4-FFF2-40B4-BE49-F238E27FC236}">
                <a16:creationId xmlns:a16="http://schemas.microsoft.com/office/drawing/2014/main" id="{18FA6B2B-E4B0-3345-34C8-FB3B92C1DFDB}"/>
              </a:ext>
            </a:extLst>
          </p:cNvPr>
          <p:cNvSpPr/>
          <p:nvPr/>
        </p:nvSpPr>
        <p:spPr>
          <a:xfrm>
            <a:off x="4383172" y="7680325"/>
            <a:ext cx="606593" cy="900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二等辺三角形 203">
            <a:extLst>
              <a:ext uri="{FF2B5EF4-FFF2-40B4-BE49-F238E27FC236}">
                <a16:creationId xmlns:a16="http://schemas.microsoft.com/office/drawing/2014/main" id="{3B191A69-110A-BE2F-8E97-68F7E3E9E364}"/>
              </a:ext>
            </a:extLst>
          </p:cNvPr>
          <p:cNvSpPr/>
          <p:nvPr/>
        </p:nvSpPr>
        <p:spPr>
          <a:xfrm rot="10800000">
            <a:off x="4383172" y="4098925"/>
            <a:ext cx="606593" cy="90019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856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1108</Words>
  <Application>Microsoft Office PowerPoint</Application>
  <PresentationFormat>ユーザー設定</PresentationFormat>
  <Paragraphs>178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BIZ UDPゴシック</vt:lpstr>
      <vt:lpstr>BIZ UDP明朝 Medium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睦明 道家</cp:lastModifiedBy>
  <cp:revision>12</cp:revision>
  <dcterms:created xsi:type="dcterms:W3CDTF">2026-05-19T02:30:25Z</dcterms:created>
  <dcterms:modified xsi:type="dcterms:W3CDTF">2026-05-19T07:35:49Z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2026-05-19T00:00:00Z</vt:filetime>
  </property>
  <property fmtid="{D5CDD505-2E9C-101B-9397-08002B2CF9AE}" pid="3" name="Creator">
    <vt:lpwstr>Adobe Acrobat 26.1</vt:lpwstr>
  </property>
  <property fmtid="{D5CDD505-2E9C-101B-9397-08002B2CF9AE}" pid="4" name="LastSaved">
    <vt:filetime>2026-05-19T00:00:00Z</vt:filetime>
  </property>
  <property fmtid="{D5CDD505-2E9C-101B-9397-08002B2CF9AE}" pid="5" name="Producer">
    <vt:lpwstr>Adobe Acrobat 26.1 Image Conversion Plug-in</vt:lpwstr>
  </property>
</Properties>
</file>